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46" r:id="rId1"/>
    <p:sldMasterId id="2147484558" r:id="rId2"/>
    <p:sldMasterId id="2147484565" r:id="rId3"/>
    <p:sldMasterId id="2147484576" r:id="rId4"/>
    <p:sldMasterId id="2147484587" r:id="rId5"/>
    <p:sldMasterId id="2147484597" r:id="rId6"/>
  </p:sldMasterIdLst>
  <p:notesMasterIdLst>
    <p:notesMasterId r:id="rId55"/>
  </p:notesMasterIdLst>
  <p:handoutMasterIdLst>
    <p:handoutMasterId r:id="rId56"/>
  </p:handoutMasterIdLst>
  <p:sldIdLst>
    <p:sldId id="889" r:id="rId7"/>
    <p:sldId id="894" r:id="rId8"/>
    <p:sldId id="895" r:id="rId9"/>
    <p:sldId id="933" r:id="rId10"/>
    <p:sldId id="934" r:id="rId11"/>
    <p:sldId id="935" r:id="rId12"/>
    <p:sldId id="932" r:id="rId13"/>
    <p:sldId id="936" r:id="rId14"/>
    <p:sldId id="927" r:id="rId15"/>
    <p:sldId id="965" r:id="rId16"/>
    <p:sldId id="962" r:id="rId17"/>
    <p:sldId id="924" r:id="rId18"/>
    <p:sldId id="945" r:id="rId19"/>
    <p:sldId id="952" r:id="rId20"/>
    <p:sldId id="959" r:id="rId21"/>
    <p:sldId id="939" r:id="rId22"/>
    <p:sldId id="942" r:id="rId23"/>
    <p:sldId id="940" r:id="rId24"/>
    <p:sldId id="949" r:id="rId25"/>
    <p:sldId id="960" r:id="rId26"/>
    <p:sldId id="972" r:id="rId27"/>
    <p:sldId id="973" r:id="rId28"/>
    <p:sldId id="991" r:id="rId29"/>
    <p:sldId id="992" r:id="rId30"/>
    <p:sldId id="993" r:id="rId31"/>
    <p:sldId id="974" r:id="rId32"/>
    <p:sldId id="975" r:id="rId33"/>
    <p:sldId id="976" r:id="rId34"/>
    <p:sldId id="977" r:id="rId35"/>
    <p:sldId id="980" r:id="rId36"/>
    <p:sldId id="981" r:id="rId37"/>
    <p:sldId id="982" r:id="rId38"/>
    <p:sldId id="983" r:id="rId39"/>
    <p:sldId id="978" r:id="rId40"/>
    <p:sldId id="979" r:id="rId41"/>
    <p:sldId id="944" r:id="rId42"/>
    <p:sldId id="950" r:id="rId43"/>
    <p:sldId id="984" r:id="rId44"/>
    <p:sldId id="985" r:id="rId45"/>
    <p:sldId id="986" r:id="rId46"/>
    <p:sldId id="987" r:id="rId47"/>
    <p:sldId id="988" r:id="rId48"/>
    <p:sldId id="989" r:id="rId49"/>
    <p:sldId id="990" r:id="rId50"/>
    <p:sldId id="970" r:id="rId51"/>
    <p:sldId id="971" r:id="rId52"/>
    <p:sldId id="891" r:id="rId53"/>
    <p:sldId id="892" r:id="rId54"/>
  </p:sldIdLst>
  <p:sldSz cx="9144000" cy="5143500" type="screen16x9"/>
  <p:notesSz cx="6858000" cy="9144000"/>
  <p:defaultTextStyle>
    <a:defPPr>
      <a:defRPr lang="zh-CN"/>
    </a:defPPr>
    <a:lvl1pPr algn="l" rtl="0" fontAlgn="base">
      <a:spcBef>
        <a:spcPct val="0"/>
      </a:spcBef>
      <a:spcAft>
        <a:spcPct val="0"/>
      </a:spcAft>
      <a:defRPr sz="2000" kern="1200">
        <a:solidFill>
          <a:schemeClr val="tx1"/>
        </a:solidFill>
        <a:latin typeface="宋体" charset="-122"/>
        <a:ea typeface="宋体" charset="-122"/>
        <a:cs typeface="+mn-cs"/>
      </a:defRPr>
    </a:lvl1pPr>
    <a:lvl2pPr marL="457200" algn="l" rtl="0" fontAlgn="base">
      <a:spcBef>
        <a:spcPct val="0"/>
      </a:spcBef>
      <a:spcAft>
        <a:spcPct val="0"/>
      </a:spcAft>
      <a:defRPr sz="2000" kern="1200">
        <a:solidFill>
          <a:schemeClr val="tx1"/>
        </a:solidFill>
        <a:latin typeface="宋体" charset="-122"/>
        <a:ea typeface="宋体" charset="-122"/>
        <a:cs typeface="+mn-cs"/>
      </a:defRPr>
    </a:lvl2pPr>
    <a:lvl3pPr marL="914400" algn="l" rtl="0" fontAlgn="base">
      <a:spcBef>
        <a:spcPct val="0"/>
      </a:spcBef>
      <a:spcAft>
        <a:spcPct val="0"/>
      </a:spcAft>
      <a:defRPr sz="2000" kern="1200">
        <a:solidFill>
          <a:schemeClr val="tx1"/>
        </a:solidFill>
        <a:latin typeface="宋体" charset="-122"/>
        <a:ea typeface="宋体" charset="-122"/>
        <a:cs typeface="+mn-cs"/>
      </a:defRPr>
    </a:lvl3pPr>
    <a:lvl4pPr marL="1371600" algn="l" rtl="0" fontAlgn="base">
      <a:spcBef>
        <a:spcPct val="0"/>
      </a:spcBef>
      <a:spcAft>
        <a:spcPct val="0"/>
      </a:spcAft>
      <a:defRPr sz="2000" kern="1200">
        <a:solidFill>
          <a:schemeClr val="tx1"/>
        </a:solidFill>
        <a:latin typeface="宋体" charset="-122"/>
        <a:ea typeface="宋体" charset="-122"/>
        <a:cs typeface="+mn-cs"/>
      </a:defRPr>
    </a:lvl4pPr>
    <a:lvl5pPr marL="1828800" algn="l" rtl="0" fontAlgn="base">
      <a:spcBef>
        <a:spcPct val="0"/>
      </a:spcBef>
      <a:spcAft>
        <a:spcPct val="0"/>
      </a:spcAft>
      <a:defRPr sz="2000" kern="1200">
        <a:solidFill>
          <a:schemeClr val="tx1"/>
        </a:solidFill>
        <a:latin typeface="宋体" charset="-122"/>
        <a:ea typeface="宋体" charset="-122"/>
        <a:cs typeface="+mn-cs"/>
      </a:defRPr>
    </a:lvl5pPr>
    <a:lvl6pPr marL="2286000" algn="l" defTabSz="914400" rtl="0" eaLnBrk="1" latinLnBrk="0" hangingPunct="1">
      <a:defRPr sz="2000" kern="1200">
        <a:solidFill>
          <a:schemeClr val="tx1"/>
        </a:solidFill>
        <a:latin typeface="宋体" charset="-122"/>
        <a:ea typeface="宋体" charset="-122"/>
        <a:cs typeface="+mn-cs"/>
      </a:defRPr>
    </a:lvl6pPr>
    <a:lvl7pPr marL="2743200" algn="l" defTabSz="914400" rtl="0" eaLnBrk="1" latinLnBrk="0" hangingPunct="1">
      <a:defRPr sz="2000" kern="1200">
        <a:solidFill>
          <a:schemeClr val="tx1"/>
        </a:solidFill>
        <a:latin typeface="宋体" charset="-122"/>
        <a:ea typeface="宋体" charset="-122"/>
        <a:cs typeface="+mn-cs"/>
      </a:defRPr>
    </a:lvl7pPr>
    <a:lvl8pPr marL="3200400" algn="l" defTabSz="914400" rtl="0" eaLnBrk="1" latinLnBrk="0" hangingPunct="1">
      <a:defRPr sz="2000" kern="1200">
        <a:solidFill>
          <a:schemeClr val="tx1"/>
        </a:solidFill>
        <a:latin typeface="宋体" charset="-122"/>
        <a:ea typeface="宋体" charset="-122"/>
        <a:cs typeface="+mn-cs"/>
      </a:defRPr>
    </a:lvl8pPr>
    <a:lvl9pPr marL="3657600" algn="l" defTabSz="914400" rtl="0" eaLnBrk="1" latinLnBrk="0" hangingPunct="1">
      <a:defRPr sz="2000" kern="1200">
        <a:solidFill>
          <a:schemeClr val="tx1"/>
        </a:solidFill>
        <a:latin typeface="宋体" charset="-122"/>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92"/>
    <a:srgbClr val="FF6600"/>
    <a:srgbClr val="CC0000"/>
    <a:srgbClr val="66FF99"/>
    <a:srgbClr val="FFCC66"/>
    <a:srgbClr val="FF9900"/>
    <a:srgbClr val="FF99CC"/>
    <a:srgbClr val="FF9933"/>
    <a:srgbClr val="FFCC99"/>
    <a:srgbClr val="002C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7" autoAdjust="0"/>
    <p:restoredTop sz="85680" autoAdjust="0"/>
  </p:normalViewPr>
  <p:slideViewPr>
    <p:cSldViewPr>
      <p:cViewPr>
        <p:scale>
          <a:sx n="90" d="100"/>
          <a:sy n="90" d="100"/>
        </p:scale>
        <p:origin x="-528" y="-462"/>
      </p:cViewPr>
      <p:guideLst>
        <p:guide orient="horz" pos="3162"/>
        <p:guide pos="5511"/>
      </p:guideLst>
    </p:cSldViewPr>
  </p:slideViewPr>
  <p:outlineViewPr>
    <p:cViewPr>
      <p:scale>
        <a:sx n="33" d="100"/>
        <a:sy n="33" d="100"/>
      </p:scale>
      <p:origin x="0" y="516"/>
    </p:cViewPr>
  </p:outlineViewPr>
  <p:notesTextViewPr>
    <p:cViewPr>
      <p:scale>
        <a:sx n="100" d="100"/>
        <a:sy n="100" d="100"/>
      </p:scale>
      <p:origin x="0" y="0"/>
    </p:cViewPr>
  </p:notesTextViewPr>
  <p:sorterViewPr>
    <p:cViewPr>
      <p:scale>
        <a:sx n="66" d="100"/>
        <a:sy n="66" d="100"/>
      </p:scale>
      <p:origin x="0" y="300"/>
    </p:cViewPr>
  </p:sorterViewPr>
  <p:notesViewPr>
    <p:cSldViewPr>
      <p:cViewPr varScale="1">
        <p:scale>
          <a:sx n="48" d="100"/>
          <a:sy n="48" d="100"/>
        </p:scale>
        <p:origin x="-1661"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F374D668-D138-4503-8038-BF417F930298}" type="slidenum">
              <a:rPr lang="en-US" altLang="zh-CN"/>
              <a:pPr>
                <a:defRPr/>
              </a:pPr>
              <a:t>‹#›</a:t>
            </a:fld>
            <a:endParaRPr lang="en-US" altLang="zh-CN" dirty="0"/>
          </a:p>
        </p:txBody>
      </p:sp>
    </p:spTree>
    <p:extLst>
      <p:ext uri="{BB962C8B-B14F-4D97-AF65-F5344CB8AC3E}">
        <p14:creationId xmlns:p14="http://schemas.microsoft.com/office/powerpoint/2010/main" val="2814343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553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447C3CA4-1A3F-43E3-944D-8257F97CD276}" type="slidenum">
              <a:rPr lang="en-US" altLang="zh-CN"/>
              <a:pPr>
                <a:defRPr/>
              </a:pPr>
              <a:t>‹#›</a:t>
            </a:fld>
            <a:endParaRPr lang="en-US" altLang="zh-CN" dirty="0"/>
          </a:p>
        </p:txBody>
      </p:sp>
    </p:spTree>
    <p:extLst>
      <p:ext uri="{BB962C8B-B14F-4D97-AF65-F5344CB8AC3E}">
        <p14:creationId xmlns:p14="http://schemas.microsoft.com/office/powerpoint/2010/main" val="8612244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运营指标：预算和实际的对比，达成率；</a:t>
            </a:r>
            <a:endParaRPr lang="en-US" altLang="zh-CN" dirty="0" smtClean="0"/>
          </a:p>
          <a:p>
            <a:r>
              <a:rPr lang="zh-CN" altLang="en-US" dirty="0" smtClean="0"/>
              <a:t>管理快报：各种销售报表</a:t>
            </a:r>
            <a:endParaRPr lang="zh-CN" altLang="en-US"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5</a:t>
            </a:fld>
            <a:endParaRPr lang="en-US" altLang="zh-CN"/>
          </a:p>
        </p:txBody>
      </p:sp>
    </p:spTree>
    <p:extLst>
      <p:ext uri="{BB962C8B-B14F-4D97-AF65-F5344CB8AC3E}">
        <p14:creationId xmlns:p14="http://schemas.microsoft.com/office/powerpoint/2010/main" val="2872160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目前只有财务掌上资金、掌上报销没有基于移动</a:t>
            </a:r>
            <a:r>
              <a:rPr lang="en-US" altLang="zh-CN" dirty="0" smtClean="0"/>
              <a:t>BOS</a:t>
            </a:r>
            <a:r>
              <a:rPr lang="zh-CN" altLang="en-US" dirty="0" smtClean="0"/>
              <a:t>开发，正实现转入中，其他轻应用都是基于移动</a:t>
            </a:r>
            <a:r>
              <a:rPr lang="en-US" altLang="zh-CN" dirty="0" smtClean="0"/>
              <a:t>BOS</a:t>
            </a:r>
            <a:r>
              <a:rPr lang="zh-CN" altLang="en-US" dirty="0" smtClean="0"/>
              <a:t>开发。</a:t>
            </a:r>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solidFill>
                  <a:prstClr val="black"/>
                </a:solidFill>
              </a:rPr>
              <a:pPr>
                <a:defRPr/>
              </a:pPr>
              <a:t>28</a:t>
            </a:fld>
            <a:endParaRPr lang="en-US" altLang="zh-CN" dirty="0">
              <a:solidFill>
                <a:prstClr val="black"/>
              </a:solidFill>
            </a:endParaRPr>
          </a:p>
        </p:txBody>
      </p:sp>
    </p:spTree>
    <p:extLst>
      <p:ext uri="{BB962C8B-B14F-4D97-AF65-F5344CB8AC3E}">
        <p14:creationId xmlns:p14="http://schemas.microsoft.com/office/powerpoint/2010/main" val="1388975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smtClean="0">
                <a:solidFill>
                  <a:schemeClr val="tx1"/>
                </a:solidFill>
                <a:latin typeface="Arial" charset="0"/>
                <a:ea typeface="宋体" pitchFamily="2" charset="-122"/>
                <a:cs typeface="+mn-cs"/>
              </a:rPr>
              <a:t>ERP</a:t>
            </a:r>
            <a:r>
              <a:rPr lang="zh-CN" altLang="en-US" sz="1200" b="0" i="0" u="none" strike="noStrike" kern="1200" baseline="0" smtClean="0">
                <a:solidFill>
                  <a:schemeClr val="tx1"/>
                </a:solidFill>
                <a:latin typeface="Arial" charset="0"/>
                <a:ea typeface="宋体" pitchFamily="2" charset="-122"/>
                <a:cs typeface="+mn-cs"/>
              </a:rPr>
              <a:t>的经营数据实时推送至应用主界面，用户随时掌握经营状况</a:t>
            </a:r>
            <a:endParaRPr lang="en-US" altLang="zh-CN" sz="1200" b="0" i="0" u="none" strike="noStrike" kern="1200" baseline="0" smtClean="0">
              <a:solidFill>
                <a:schemeClr val="tx1"/>
              </a:solidFill>
              <a:latin typeface="Arial" charset="0"/>
              <a:ea typeface="宋体" pitchFamily="2" charset="-122"/>
              <a:cs typeface="+mn-cs"/>
            </a:endParaRPr>
          </a:p>
          <a:p>
            <a:pPr rtl="0"/>
            <a:r>
              <a:rPr lang="zh-CN" altLang="en-US" sz="1200" b="0" i="0" u="none" strike="noStrike" kern="1200" baseline="0" smtClean="0">
                <a:solidFill>
                  <a:schemeClr val="tx1"/>
                </a:solidFill>
                <a:latin typeface="Arial" charset="0"/>
                <a:ea typeface="宋体" pitchFamily="2" charset="-122"/>
                <a:cs typeface="+mn-cs"/>
              </a:rPr>
              <a:t>了解最畅销的商品销量情况，掌握订单的出库和收款状况、出库即时率</a:t>
            </a:r>
            <a:endParaRPr lang="zh-CN" altLang="en-US"/>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solidFill>
                  <a:prstClr val="black"/>
                </a:solidFill>
              </a:rPr>
              <a:pPr>
                <a:defRPr/>
              </a:pPr>
              <a:t>32</a:t>
            </a:fld>
            <a:endParaRPr lang="en-US" altLang="zh-CN" dirty="0">
              <a:solidFill>
                <a:prstClr val="black"/>
              </a:solidFill>
            </a:endParaRPr>
          </a:p>
        </p:txBody>
      </p:sp>
    </p:spTree>
    <p:extLst>
      <p:ext uri="{BB962C8B-B14F-4D97-AF65-F5344CB8AC3E}">
        <p14:creationId xmlns:p14="http://schemas.microsoft.com/office/powerpoint/2010/main" val="2611439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itchFamily="34" charset="0"/>
              </a:rPr>
              <a:t>微信的订阅号</a:t>
            </a:r>
            <a:r>
              <a:rPr lang="en-US" altLang="zh-CN" smtClean="0">
                <a:latin typeface="Arial" pitchFamily="34" charset="0"/>
              </a:rPr>
              <a:t>\</a:t>
            </a:r>
            <a:r>
              <a:rPr lang="zh-CN" altLang="en-US" smtClean="0">
                <a:latin typeface="Arial" pitchFamily="34" charset="0"/>
              </a:rPr>
              <a:t>服务号</a:t>
            </a:r>
            <a:r>
              <a:rPr lang="en-US" altLang="zh-CN" smtClean="0">
                <a:latin typeface="Arial" pitchFamily="34" charset="0"/>
              </a:rPr>
              <a:t>\</a:t>
            </a:r>
            <a:r>
              <a:rPr lang="zh-CN" altLang="en-US" smtClean="0">
                <a:latin typeface="Arial" pitchFamily="34" charset="0"/>
              </a:rPr>
              <a:t>企业号</a:t>
            </a:r>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9CD92219-2E05-4B10-B2FE-2E71FE7B9B2D}" type="slidenum">
              <a:rPr lang="en-US" altLang="zh-CN" sz="1200" smtClean="0">
                <a:solidFill>
                  <a:prstClr val="black"/>
                </a:solidFill>
                <a:latin typeface="Arial" pitchFamily="34" charset="0"/>
                <a:ea typeface="微软雅黑" pitchFamily="34" charset="-122"/>
              </a:rPr>
              <a:pPr eaLnBrk="1" hangingPunct="1"/>
              <a:t>34</a:t>
            </a:fld>
            <a:endParaRPr lang="en-US" altLang="zh-CN" sz="1200" smtClean="0">
              <a:solidFill>
                <a:prstClr val="black"/>
              </a:solidFill>
              <a:latin typeface="Arial" pitchFamily="34" charset="0"/>
              <a:ea typeface="微软雅黑"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solidFill>
                  <a:prstClr val="black"/>
                </a:solidFill>
              </a:rPr>
              <a:pPr>
                <a:defRPr/>
              </a:pPr>
              <a:t>40</a:t>
            </a:fld>
            <a:endParaRPr lang="en-US" altLang="zh-CN">
              <a:solidFill>
                <a:prstClr val="black"/>
              </a:solidFill>
            </a:endParaRPr>
          </a:p>
        </p:txBody>
      </p:sp>
    </p:spTree>
    <p:extLst>
      <p:ext uri="{BB962C8B-B14F-4D97-AF65-F5344CB8AC3E}">
        <p14:creationId xmlns:p14="http://schemas.microsoft.com/office/powerpoint/2010/main" val="2814219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备品备件操作流程、半成品仓操作流程、销售出库流程</a:t>
            </a:r>
            <a:endParaRPr lang="zh-CN" altLang="en-US"/>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solidFill>
                  <a:prstClr val="black"/>
                </a:solidFill>
              </a:rPr>
              <a:pPr>
                <a:defRPr/>
              </a:pPr>
              <a:t>43</a:t>
            </a:fld>
            <a:endParaRPr lang="en-US" altLang="zh-CN" dirty="0">
              <a:solidFill>
                <a:prstClr val="black"/>
              </a:solidFill>
            </a:endParaRPr>
          </a:p>
        </p:txBody>
      </p:sp>
    </p:spTree>
    <p:extLst>
      <p:ext uri="{BB962C8B-B14F-4D97-AF65-F5344CB8AC3E}">
        <p14:creationId xmlns:p14="http://schemas.microsoft.com/office/powerpoint/2010/main" val="3558788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smtClean="0">
                <a:latin typeface="微软雅黑" panose="020B0503020204020204" pitchFamily="34" charset="-122"/>
                <a:ea typeface="微软雅黑" panose="020B0503020204020204" pitchFamily="34" charset="-122"/>
                <a:cs typeface="Segoe UI" panose="020B0502040204020203" pitchFamily="34" charset="0"/>
              </a:rPr>
              <a:t>包括半成品出库、销售出库、成品入库、备品备件出库</a:t>
            </a:r>
            <a:r>
              <a:rPr lang="en-US" altLang="zh-CN" sz="1200" smtClean="0">
                <a:latin typeface="微软雅黑" panose="020B0503020204020204" pitchFamily="34" charset="-122"/>
                <a:ea typeface="微软雅黑" panose="020B0503020204020204" pitchFamily="34" charset="-122"/>
                <a:cs typeface="Segoe UI" panose="020B0502040204020203" pitchFamily="34" charset="0"/>
              </a:rPr>
              <a:t>4</a:t>
            </a:r>
            <a:r>
              <a:rPr lang="zh-CN" altLang="en-US" sz="1200" smtClean="0">
                <a:latin typeface="微软雅黑" panose="020B0503020204020204" pitchFamily="34" charset="-122"/>
                <a:ea typeface="微软雅黑" panose="020B0503020204020204" pitchFamily="34" charset="-122"/>
                <a:cs typeface="Segoe UI" panose="020B0502040204020203" pitchFamily="34" charset="0"/>
              </a:rPr>
              <a:t>个功能模块。</a:t>
            </a:r>
            <a:endParaRPr lang="en-US" altLang="zh-CN" sz="1200" smtClean="0">
              <a:latin typeface="微软雅黑" panose="020B0503020204020204" pitchFamily="34" charset="-122"/>
              <a:ea typeface="微软雅黑" panose="020B0503020204020204" pitchFamily="34" charset="-122"/>
              <a:cs typeface="Segoe UI" panose="020B0502040204020203" pitchFamily="34" charset="0"/>
            </a:endParaRPr>
          </a:p>
          <a:p>
            <a:endParaRPr lang="zh-CN" altLang="en-US"/>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solidFill>
                  <a:prstClr val="black"/>
                </a:solidFill>
              </a:rPr>
              <a:pPr>
                <a:defRPr/>
              </a:pPr>
              <a:t>44</a:t>
            </a:fld>
            <a:endParaRPr lang="en-US" altLang="zh-CN" dirty="0">
              <a:solidFill>
                <a:prstClr val="black"/>
              </a:solidFill>
            </a:endParaRPr>
          </a:p>
        </p:txBody>
      </p:sp>
    </p:spTree>
    <p:extLst>
      <p:ext uri="{BB962C8B-B14F-4D97-AF65-F5344CB8AC3E}">
        <p14:creationId xmlns:p14="http://schemas.microsoft.com/office/powerpoint/2010/main" val="1453233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幻灯片图像占位符 1"/>
          <p:cNvSpPr>
            <a:spLocks noGrp="1" noRot="1" noChangeAspect="1"/>
          </p:cNvSpPr>
          <p:nvPr>
            <p:ph type="sldImg"/>
          </p:nvPr>
        </p:nvSpPr>
        <p:spPr>
          <a:ln/>
        </p:spPr>
      </p:sp>
      <p:sp>
        <p:nvSpPr>
          <p:cNvPr id="201730"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01731" name="灯片编号占位符 3"/>
          <p:cNvSpPr>
            <a:spLocks noGrp="1"/>
          </p:cNvSpPr>
          <p:nvPr>
            <p:ph type="sldNum" sz="quarter" idx="5"/>
          </p:nvPr>
        </p:nvSpPr>
        <p:spPr>
          <a:noFill/>
        </p:spPr>
        <p:txBody>
          <a:bodyPr/>
          <a:lstStyle/>
          <a:p>
            <a:fld id="{F2865481-11D2-4833-AE2E-2AE63AEBFFF4}" type="slidenum">
              <a:rPr lang="en-US" altLang="zh-CN" smtClean="0"/>
              <a:pPr/>
              <a:t>47</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14</a:t>
            </a:fld>
            <a:endParaRPr lang="en-US" altLang="zh-CN" dirty="0"/>
          </a:p>
        </p:txBody>
      </p:sp>
    </p:spTree>
    <p:extLst>
      <p:ext uri="{BB962C8B-B14F-4D97-AF65-F5344CB8AC3E}">
        <p14:creationId xmlns:p14="http://schemas.microsoft.com/office/powerpoint/2010/main" val="2426734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支持文本、日期、下拉列表、基础资料、多选基础资料、</a:t>
            </a:r>
            <a:r>
              <a:rPr lang="en-US" altLang="zh-CN" sz="1200" b="0" i="0" kern="1200" dirty="0" smtClean="0">
                <a:solidFill>
                  <a:schemeClr val="tx1"/>
                </a:solidFill>
                <a:effectLst/>
                <a:latin typeface="Arial" charset="0"/>
                <a:ea typeface="宋体" pitchFamily="2" charset="-122"/>
                <a:cs typeface="+mn-cs"/>
              </a:rPr>
              <a:t>F8</a:t>
            </a:r>
            <a:r>
              <a:rPr lang="zh-CN" altLang="en-US" sz="1200" b="0" i="0" kern="1200" dirty="0" smtClean="0">
                <a:solidFill>
                  <a:schemeClr val="tx1"/>
                </a:solidFill>
                <a:effectLst/>
                <a:latin typeface="Arial" charset="0"/>
                <a:ea typeface="宋体" pitchFamily="2" charset="-122"/>
                <a:cs typeface="+mn-cs"/>
              </a:rPr>
              <a:t>选择列表等控件</a:t>
            </a:r>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16</a:t>
            </a:fld>
            <a:endParaRPr lang="en-US" altLang="zh-CN" dirty="0"/>
          </a:p>
        </p:txBody>
      </p:sp>
    </p:spTree>
    <p:extLst>
      <p:ext uri="{BB962C8B-B14F-4D97-AF65-F5344CB8AC3E}">
        <p14:creationId xmlns:p14="http://schemas.microsoft.com/office/powerpoint/2010/main" val="317791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提供两大类报表展现形式：列表式、图表式。</a:t>
            </a:r>
          </a:p>
          <a:p>
            <a:r>
              <a:rPr lang="zh-CN" altLang="en-US" dirty="0" smtClean="0"/>
              <a:t>列表式：采用直接</a:t>
            </a:r>
            <a:r>
              <a:rPr lang="en-US" altLang="zh-CN" dirty="0" smtClean="0"/>
              <a:t>SQL</a:t>
            </a:r>
            <a:r>
              <a:rPr lang="zh-CN" altLang="en-US" dirty="0" smtClean="0"/>
              <a:t>为数据源，转换为列表样式呈现。</a:t>
            </a:r>
          </a:p>
          <a:p>
            <a:r>
              <a:rPr lang="zh-CN" altLang="en-US" dirty="0" smtClean="0"/>
              <a:t>图表式：提供条状图、柱状图、点线图、饼图多种图形样式。</a:t>
            </a:r>
          </a:p>
          <a:p>
            <a:r>
              <a:rPr lang="zh-CN" altLang="en-US" dirty="0" smtClean="0"/>
              <a:t>图表控件颜色、线条、图形外观等支持自定义，随需设计图表样式。</a:t>
            </a:r>
          </a:p>
          <a:p>
            <a:r>
              <a:rPr lang="zh-CN" altLang="en-US" dirty="0" smtClean="0"/>
              <a:t>图表控件支持响应点击事件，轻松实现图与数据的联动。</a:t>
            </a:r>
          </a:p>
          <a:p>
            <a:r>
              <a:rPr lang="zh-CN" altLang="en-US" dirty="0" smtClean="0"/>
              <a:t>预设报表模板，替换数据源及其配色设置，即可快速完成报表开发。</a:t>
            </a:r>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17</a:t>
            </a:fld>
            <a:endParaRPr lang="en-US" altLang="zh-CN" dirty="0"/>
          </a:p>
        </p:txBody>
      </p:sp>
    </p:spTree>
    <p:extLst>
      <p:ext uri="{BB962C8B-B14F-4D97-AF65-F5344CB8AC3E}">
        <p14:creationId xmlns:p14="http://schemas.microsoft.com/office/powerpoint/2010/main" val="121810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CB55BF9B-9FB4-4E76-B889-3D913B534CF5}" type="slidenum">
              <a:rPr lang="en-US" altLang="zh-CN" sz="1200" smtClean="0">
                <a:solidFill>
                  <a:prstClr val="black"/>
                </a:solidFill>
                <a:latin typeface="Arial" pitchFamily="34" charset="0"/>
                <a:ea typeface="微软雅黑" pitchFamily="34" charset="-122"/>
              </a:rPr>
              <a:pPr eaLnBrk="1" hangingPunct="1"/>
              <a:t>21</a:t>
            </a:fld>
            <a:endParaRPr lang="en-US" altLang="zh-CN" sz="1200" smtClean="0">
              <a:solidFill>
                <a:prstClr val="black"/>
              </a:solidFill>
              <a:latin typeface="Arial" pitchFamily="34" charset="0"/>
              <a:ea typeface="微软雅黑"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solidFill>
                  <a:prstClr val="black"/>
                </a:solidFill>
              </a:rPr>
              <a:pPr>
                <a:defRPr/>
              </a:pPr>
              <a:t>22</a:t>
            </a:fld>
            <a:endParaRPr lang="en-US" altLang="zh-CN">
              <a:solidFill>
                <a:prstClr val="black"/>
              </a:solidFill>
            </a:endParaRPr>
          </a:p>
        </p:txBody>
      </p:sp>
    </p:spTree>
    <p:extLst>
      <p:ext uri="{BB962C8B-B14F-4D97-AF65-F5344CB8AC3E}">
        <p14:creationId xmlns:p14="http://schemas.microsoft.com/office/powerpoint/2010/main" val="3187591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客户价值</a:t>
            </a:r>
            <a:endParaRPr lang="en-US" altLang="zh-CN" smtClean="0"/>
          </a:p>
          <a:p>
            <a:pPr lvl="1"/>
            <a:r>
              <a:rPr lang="zh-CN" altLang="en-US" smtClean="0"/>
              <a:t>业务无须任何改动，多语言环境随心切换，应对跨国业务。</a:t>
            </a:r>
            <a:endParaRPr lang="en-US" altLang="zh-CN" smtClean="0"/>
          </a:p>
          <a:p>
            <a:pPr lvl="1"/>
            <a:r>
              <a:rPr lang="zh-CN" altLang="en-US" smtClean="0"/>
              <a:t>无缝与云之家、微信集成，提供多语言应用方案。</a:t>
            </a:r>
            <a:endParaRPr lang="en-US" altLang="zh-CN" smtClean="0"/>
          </a:p>
          <a:p>
            <a:pPr lvl="1"/>
            <a:r>
              <a:rPr lang="zh-CN" altLang="en-US" smtClean="0"/>
              <a:t>基于</a:t>
            </a:r>
            <a:r>
              <a:rPr lang="en-US" altLang="zh-CN" smtClean="0"/>
              <a:t>K/3 Cloud</a:t>
            </a:r>
            <a:r>
              <a:rPr lang="zh-CN" altLang="en-US" smtClean="0"/>
              <a:t>多语言翻译平台，实现移动平台国际化的延伸，语言类型可以快速、灵活的自定义。</a:t>
            </a:r>
            <a:endParaRPr lang="en-US" altLang="zh-CN" smtClean="0"/>
          </a:p>
          <a:p>
            <a:r>
              <a:rPr lang="zh-CN" altLang="en-US" smtClean="0"/>
              <a:t>销售亮点</a:t>
            </a:r>
            <a:endParaRPr lang="en-US" altLang="zh-CN" smtClean="0"/>
          </a:p>
          <a:p>
            <a:pPr lvl="1"/>
            <a:r>
              <a:rPr lang="zh-CN" altLang="en-US" smtClean="0"/>
              <a:t>国内首个提供一体化多语言支持的</a:t>
            </a:r>
            <a:r>
              <a:rPr lang="en-US" altLang="zh-CN" smtClean="0"/>
              <a:t>ERP</a:t>
            </a:r>
            <a:r>
              <a:rPr lang="zh-CN" altLang="en-US" smtClean="0"/>
              <a:t>移动应用开发平台</a:t>
            </a:r>
            <a:endParaRPr lang="en-US" altLang="zh-CN" smtClean="0"/>
          </a:p>
          <a:p>
            <a:pPr lvl="1"/>
            <a:r>
              <a:rPr lang="zh-CN" altLang="en-US" smtClean="0"/>
              <a:t>真正实现一次开发、多终端运行、多语言环境运行的移动平台</a:t>
            </a:r>
            <a:endParaRPr lang="en-US" altLang="zh-CN" smtClean="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23</a:t>
            </a:fld>
            <a:endParaRPr lang="en-US" altLang="zh-CN" dirty="0"/>
          </a:p>
        </p:txBody>
      </p:sp>
    </p:spTree>
    <p:extLst>
      <p:ext uri="{BB962C8B-B14F-4D97-AF65-F5344CB8AC3E}">
        <p14:creationId xmlns:p14="http://schemas.microsoft.com/office/powerpoint/2010/main" val="2118429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客户价值</a:t>
            </a:r>
            <a:endParaRPr lang="en-US" altLang="zh-CN" smtClean="0"/>
          </a:p>
          <a:p>
            <a:pPr lvl="1"/>
            <a:r>
              <a:rPr lang="zh-CN" altLang="en-US" smtClean="0"/>
              <a:t>采集企业移动应用使用情况，收集预设轻应用的访问量情况，从而对流量高的轻应用应该加大研发投入，从功能上和用户体验上不断增强客户满意度；</a:t>
            </a:r>
            <a:endParaRPr lang="en-US" altLang="zh-CN" smtClean="0"/>
          </a:p>
          <a:p>
            <a:pPr lvl="1"/>
            <a:r>
              <a:rPr lang="zh-CN" altLang="en-US" smtClean="0"/>
              <a:t>根据企业流量情况，对于流量高的企业定期进行客户调研，了解主要用户群体的最新产品使用情况及其需求。</a:t>
            </a:r>
            <a:endParaRPr lang="en-US" altLang="zh-CN" smtClean="0"/>
          </a:p>
          <a:p>
            <a:pPr lvl="1"/>
            <a:r>
              <a:rPr lang="zh-CN" altLang="en-US" smtClean="0"/>
              <a:t>未来与云之家用户集成，开放给云之家企业用户，满足企业自身对所使用的云之家轻应用、</a:t>
            </a:r>
            <a:r>
              <a:rPr lang="en-US" altLang="zh-CN" smtClean="0"/>
              <a:t>Cloud</a:t>
            </a:r>
            <a:r>
              <a:rPr lang="zh-CN" altLang="en-US" smtClean="0"/>
              <a:t>移动应用的统计分析需求。</a:t>
            </a:r>
            <a:endParaRPr lang="en-US" altLang="zh-CN" smtClean="0"/>
          </a:p>
          <a:p>
            <a:endParaRPr lang="zh-CN" altLang="en-US"/>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24</a:t>
            </a:fld>
            <a:endParaRPr lang="en-US" altLang="zh-CN" dirty="0"/>
          </a:p>
        </p:txBody>
      </p:sp>
    </p:spTree>
    <p:extLst>
      <p:ext uri="{BB962C8B-B14F-4D97-AF65-F5344CB8AC3E}">
        <p14:creationId xmlns:p14="http://schemas.microsoft.com/office/powerpoint/2010/main" val="423006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25</a:t>
            </a:fld>
            <a:endParaRPr lang="en-US" altLang="zh-CN" dirty="0"/>
          </a:p>
        </p:txBody>
      </p:sp>
    </p:spTree>
    <p:extLst>
      <p:ext uri="{BB962C8B-B14F-4D97-AF65-F5344CB8AC3E}">
        <p14:creationId xmlns:p14="http://schemas.microsoft.com/office/powerpoint/2010/main" val="4230067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sp>
        <p:nvSpPr>
          <p:cNvPr id="6"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pic>
        <p:nvPicPr>
          <p:cNvPr id="7" name="图片 18"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8"/>
          <p:cNvGrpSpPr>
            <a:grpSpLocks/>
          </p:cNvGrpSpPr>
          <p:nvPr userDrawn="1"/>
        </p:nvGrpSpPr>
        <p:grpSpPr bwMode="auto">
          <a:xfrm>
            <a:off x="144463" y="2320925"/>
            <a:ext cx="6372225" cy="3059113"/>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900" indent="-342900"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66342893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4"/>
          <p:cNvPicPr>
            <a:picLocks noChangeAspect="1"/>
          </p:cNvPicPr>
          <p:nvPr userDrawn="1"/>
        </p:nvPicPr>
        <p:blipFill>
          <a:blip r:embed="rId2" cstate="print"/>
          <a:srcRect/>
          <a:stretch>
            <a:fillRect/>
          </a:stretch>
        </p:blipFill>
        <p:spPr bwMode="auto">
          <a:xfrm>
            <a:off x="24" y="0"/>
            <a:ext cx="9147175" cy="5143500"/>
          </a:xfrm>
          <a:prstGeom prst="rect">
            <a:avLst/>
          </a:prstGeom>
          <a:noFill/>
          <a:ln w="9525">
            <a:noFill/>
            <a:miter lim="800000"/>
            <a:headEnd/>
            <a:tailEnd/>
          </a:ln>
        </p:spPr>
      </p:pic>
      <p:sp>
        <p:nvSpPr>
          <p:cNvPr id="5" name="Rectangle 37"/>
          <p:cNvSpPr>
            <a:spLocks/>
          </p:cNvSpPr>
          <p:nvPr userDrawn="1"/>
        </p:nvSpPr>
        <p:spPr bwMode="auto">
          <a:xfrm>
            <a:off x="257180" y="4767266"/>
            <a:ext cx="2874963" cy="304800"/>
          </a:xfrm>
          <a:prstGeom prst="rect">
            <a:avLst/>
          </a:prstGeom>
          <a:noFill/>
          <a:ln w="12700">
            <a:noFill/>
            <a:miter lim="800000"/>
            <a:headEnd/>
            <a:tailEnd/>
          </a:ln>
        </p:spPr>
        <p:txBody>
          <a:bodyPr lIns="0" tIns="0" rIns="0" bIns="0" anchor="ctr"/>
          <a:lstStyle/>
          <a:p>
            <a:pPr>
              <a:defRPr/>
            </a:pPr>
            <a:r>
              <a:rPr lang="zh-CN" altLang="en-US" sz="900">
                <a:solidFill>
                  <a:srgbClr val="4D4D4D"/>
                </a:solidFill>
                <a:latin typeface="微软雅黑" pitchFamily="34" charset="-122"/>
                <a:ea typeface="微软雅黑" pitchFamily="34" charset="-122"/>
                <a:sym typeface="Microsoft YaHei Bold"/>
              </a:rPr>
              <a:t>版权所有</a:t>
            </a:r>
            <a:r>
              <a:rPr lang="en-US" altLang="zh-CN" sz="900">
                <a:solidFill>
                  <a:srgbClr val="4D4D4D"/>
                </a:solidFill>
                <a:latin typeface="微软雅黑" pitchFamily="34" charset="-122"/>
                <a:ea typeface="微软雅黑" pitchFamily="34" charset="-122"/>
                <a:sym typeface="Helvetica Neue"/>
              </a:rPr>
              <a:t>©1993-2012</a:t>
            </a:r>
            <a:r>
              <a:rPr lang="zh-CN" altLang="en-US" sz="900">
                <a:solidFill>
                  <a:srgbClr val="4D4D4D"/>
                </a:solidFill>
                <a:latin typeface="微软雅黑" pitchFamily="34" charset="-122"/>
                <a:ea typeface="微软雅黑" pitchFamily="34" charset="-122"/>
                <a:sym typeface="Microsoft YaHei Bold"/>
              </a:rPr>
              <a:t>金蝶软件（中国）有限公司</a:t>
            </a:r>
          </a:p>
        </p:txBody>
      </p:sp>
      <p:sp>
        <p:nvSpPr>
          <p:cNvPr id="6" name="Text Box 2"/>
          <p:cNvSpPr txBox="1">
            <a:spLocks noChangeArrowheads="1"/>
          </p:cNvSpPr>
          <p:nvPr userDrawn="1"/>
        </p:nvSpPr>
        <p:spPr bwMode="auto">
          <a:xfrm>
            <a:off x="7558096" y="4843465"/>
            <a:ext cx="1622425" cy="249237"/>
          </a:xfrm>
          <a:prstGeom prst="rect">
            <a:avLst/>
          </a:prstGeom>
          <a:noFill/>
          <a:ln w="9525">
            <a:noFill/>
            <a:miter lim="800000"/>
            <a:headEnd/>
            <a:tailEnd/>
          </a:ln>
        </p:spPr>
        <p:txBody>
          <a:bodyPr lIns="74265" tIns="8886" rIns="74265" bIns="8886"/>
          <a:lstStyle/>
          <a:p>
            <a:pPr algn="just">
              <a:lnSpc>
                <a:spcPts val="1400"/>
              </a:lnSpc>
              <a:defRPr/>
            </a:pPr>
            <a:r>
              <a:rPr lang="zh-CN" altLang="en-US" sz="900">
                <a:solidFill>
                  <a:srgbClr val="4D4D4D"/>
                </a:solidFill>
                <a:latin typeface="微软雅黑" pitchFamily="34" charset="-122"/>
                <a:ea typeface="微软雅黑" pitchFamily="34" charset="-122"/>
              </a:rPr>
              <a:t>④ 内部公开 请勿外传</a:t>
            </a:r>
            <a:endParaRPr lang="zh-CN" altLang="zh-CN" sz="900">
              <a:solidFill>
                <a:srgbClr val="4D4D4D"/>
              </a:solidFill>
              <a:latin typeface="微软雅黑" pitchFamily="34" charset="-122"/>
              <a:ea typeface="微软雅黑" pitchFamily="34" charset="-122"/>
            </a:endParaRPr>
          </a:p>
        </p:txBody>
      </p:sp>
      <p:pic>
        <p:nvPicPr>
          <p:cNvPr id="7" name="图片 21" descr="20120325大品牌Logo.png"/>
          <p:cNvPicPr>
            <a:picLocks noChangeAspect="1"/>
          </p:cNvPicPr>
          <p:nvPr userDrawn="1"/>
        </p:nvPicPr>
        <p:blipFill>
          <a:blip r:embed="rId3" cstate="print"/>
          <a:srcRect/>
          <a:stretch>
            <a:fillRect/>
          </a:stretch>
        </p:blipFill>
        <p:spPr bwMode="auto">
          <a:xfrm>
            <a:off x="6723063" y="442913"/>
            <a:ext cx="2025650" cy="503237"/>
          </a:xfrm>
          <a:prstGeom prst="rect">
            <a:avLst/>
          </a:prstGeom>
          <a:noFill/>
          <a:ln w="9525">
            <a:noFill/>
            <a:miter lim="800000"/>
            <a:headEnd/>
            <a:tailEnd/>
          </a:ln>
        </p:spPr>
      </p:pic>
      <p:grpSp>
        <p:nvGrpSpPr>
          <p:cNvPr id="8" name="组合 22"/>
          <p:cNvGrpSpPr>
            <a:grpSpLocks/>
          </p:cNvGrpSpPr>
          <p:nvPr userDrawn="1"/>
        </p:nvGrpSpPr>
        <p:grpSpPr bwMode="auto">
          <a:xfrm>
            <a:off x="144463" y="2320932"/>
            <a:ext cx="6372225" cy="3059113"/>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cstate="print"/>
            <a:srcRect/>
            <a:stretch>
              <a:fillRect/>
            </a:stretch>
          </p:blipFill>
          <p:spPr bwMode="auto">
            <a:xfrm>
              <a:off x="395536" y="2897458"/>
              <a:ext cx="2122564" cy="2122564"/>
            </a:xfrm>
            <a:prstGeom prst="rect">
              <a:avLst/>
            </a:prstGeom>
            <a:noFill/>
            <a:ln w="9525">
              <a:noFill/>
              <a:miter lim="800000"/>
              <a:headEnd/>
              <a:tailEnd/>
            </a:ln>
          </p:spPr>
        </p:pic>
        <p:pic>
          <p:nvPicPr>
            <p:cNvPr id="10" name="Picture 7" descr="K:\201203盛世确认可用输出\PPT\素材\玻璃砖素材\PPT C Lego.png"/>
            <p:cNvPicPr>
              <a:picLocks noChangeAspect="1" noChangeArrowheads="1"/>
            </p:cNvPicPr>
            <p:nvPr userDrawn="1"/>
          </p:nvPicPr>
          <p:blipFill>
            <a:blip r:embed="rId5" cstate="print"/>
            <a:srcRect/>
            <a:stretch>
              <a:fillRect/>
            </a:stretch>
          </p:blipFill>
          <p:spPr bwMode="auto">
            <a:xfrm>
              <a:off x="1966894" y="2930672"/>
              <a:ext cx="2978525" cy="2151234"/>
            </a:xfrm>
            <a:prstGeom prst="rect">
              <a:avLst/>
            </a:prstGeom>
            <a:noFill/>
            <a:ln w="9525">
              <a:noFill/>
              <a:miter lim="800000"/>
              <a:headEnd/>
              <a:tailEnd/>
            </a:ln>
          </p:spPr>
        </p:pic>
      </p:grpSp>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764" indent="-342764"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018" indent="0" algn="ctr">
              <a:buNone/>
              <a:defRPr>
                <a:solidFill>
                  <a:schemeClr val="tx1">
                    <a:tint val="75000"/>
                  </a:schemeClr>
                </a:solidFill>
              </a:defRPr>
            </a:lvl2pPr>
            <a:lvl3pPr marL="914035" indent="0" algn="ctr">
              <a:buNone/>
              <a:defRPr>
                <a:solidFill>
                  <a:schemeClr val="tx1">
                    <a:tint val="75000"/>
                  </a:schemeClr>
                </a:solidFill>
              </a:defRPr>
            </a:lvl3pPr>
            <a:lvl4pPr marL="1371052" indent="0" algn="ctr">
              <a:buNone/>
              <a:defRPr>
                <a:solidFill>
                  <a:schemeClr val="tx1">
                    <a:tint val="75000"/>
                  </a:schemeClr>
                </a:solidFill>
              </a:defRPr>
            </a:lvl4pPr>
            <a:lvl5pPr marL="1828070" indent="0" algn="ctr">
              <a:buNone/>
              <a:defRPr>
                <a:solidFill>
                  <a:schemeClr val="tx1">
                    <a:tint val="75000"/>
                  </a:schemeClr>
                </a:solidFill>
              </a:defRPr>
            </a:lvl5pPr>
            <a:lvl6pPr marL="2285088" indent="0" algn="ctr">
              <a:buNone/>
              <a:defRPr>
                <a:solidFill>
                  <a:schemeClr val="tx1">
                    <a:tint val="75000"/>
                  </a:schemeClr>
                </a:solidFill>
              </a:defRPr>
            </a:lvl6pPr>
            <a:lvl7pPr marL="2742106" indent="0" algn="ctr">
              <a:buNone/>
              <a:defRPr>
                <a:solidFill>
                  <a:schemeClr val="tx1">
                    <a:tint val="75000"/>
                  </a:schemeClr>
                </a:solidFill>
              </a:defRPr>
            </a:lvl7pPr>
            <a:lvl8pPr marL="3199124" indent="0" algn="ctr">
              <a:buNone/>
              <a:defRPr>
                <a:solidFill>
                  <a:schemeClr val="tx1">
                    <a:tint val="75000"/>
                  </a:schemeClr>
                </a:solidFill>
              </a:defRPr>
            </a:lvl8pPr>
            <a:lvl9pPr marL="3656141"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3987129017"/>
      </p:ext>
    </p:extLst>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86"/>
            <a:ext cx="8424936" cy="3852651"/>
          </a:xfrm>
        </p:spPr>
        <p:txBody>
          <a:bodyPr>
            <a:normAutofit/>
          </a:bodyPr>
          <a:lstStyle>
            <a:lvl1pPr marL="342764" indent="-342764">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23546" y="16"/>
            <a:ext cx="7128197" cy="520095"/>
          </a:xfrm>
        </p:spPr>
        <p:txBody>
          <a:bodyPr>
            <a:normAutofit/>
          </a:bodyPr>
          <a:lstStyle>
            <a:lvl1pPr algn="l">
              <a:defRPr sz="2600" b="0" i="0">
                <a:latin typeface="微软雅黑"/>
                <a:ea typeface="微软雅黑"/>
                <a:cs typeface="微软雅黑"/>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4241267177"/>
      </p:ext>
    </p:extLst>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4"/>
          <p:cNvPicPr>
            <a:picLocks noChangeAspect="1"/>
          </p:cNvPicPr>
          <p:nvPr userDrawn="1"/>
        </p:nvPicPr>
        <p:blipFill>
          <a:blip r:embed="rId2" cstate="print"/>
          <a:srcRect/>
          <a:stretch>
            <a:fillRect/>
          </a:stretch>
        </p:blipFill>
        <p:spPr bwMode="auto">
          <a:xfrm>
            <a:off x="24" y="0"/>
            <a:ext cx="9147175" cy="5143500"/>
          </a:xfrm>
          <a:prstGeom prst="rect">
            <a:avLst/>
          </a:prstGeom>
          <a:noFill/>
          <a:ln w="9525">
            <a:noFill/>
            <a:miter lim="800000"/>
            <a:headEnd/>
            <a:tailEnd/>
          </a:ln>
        </p:spPr>
      </p:pic>
      <p:sp>
        <p:nvSpPr>
          <p:cNvPr id="3" name="Rectangle 4"/>
          <p:cNvSpPr>
            <a:spLocks/>
          </p:cNvSpPr>
          <p:nvPr/>
        </p:nvSpPr>
        <p:spPr bwMode="auto">
          <a:xfrm>
            <a:off x="4521200" y="1436452"/>
            <a:ext cx="1811794" cy="738664"/>
          </a:xfrm>
          <a:prstGeom prst="rect">
            <a:avLst/>
          </a:prstGeom>
          <a:noFill/>
          <a:ln w="12700">
            <a:noFill/>
            <a:miter lim="800000"/>
            <a:headEnd/>
            <a:tailEnd/>
          </a:ln>
        </p:spPr>
        <p:txBody>
          <a:bodyPr wrap="none" lIns="0" tIns="0" rIns="0" bIns="0" anchor="ctr">
            <a:spAutoFit/>
          </a:bodyPr>
          <a:lstStyle/>
          <a:p>
            <a:pPr>
              <a:defRPr/>
            </a:pPr>
            <a:r>
              <a:rPr lang="en-US" altLang="zh-CN" sz="4800">
                <a:solidFill>
                  <a:srgbClr val="404040"/>
                </a:solidFill>
                <a:latin typeface="Goudy Old Style" pitchFamily="18" charset="0"/>
                <a:ea typeface="Helvetica Neue UltraLight"/>
                <a:cs typeface="Helvetica Neue UltraLight"/>
                <a:sym typeface="Helvetica Neue UltraLight"/>
              </a:rPr>
              <a:t>Thanks</a:t>
            </a:r>
          </a:p>
        </p:txBody>
      </p:sp>
      <p:sp>
        <p:nvSpPr>
          <p:cNvPr id="4" name="Rectangle 5"/>
          <p:cNvSpPr>
            <a:spLocks/>
          </p:cNvSpPr>
          <p:nvPr/>
        </p:nvSpPr>
        <p:spPr bwMode="auto">
          <a:xfrm>
            <a:off x="4051326" y="2190377"/>
            <a:ext cx="1020487" cy="276999"/>
          </a:xfrm>
          <a:prstGeom prst="rect">
            <a:avLst/>
          </a:prstGeom>
          <a:noFill/>
          <a:ln w="12700">
            <a:noFill/>
            <a:miter lim="800000"/>
            <a:headEnd/>
            <a:tailEnd/>
          </a:ln>
        </p:spPr>
        <p:txBody>
          <a:bodyPr wrap="none" lIns="0" tIns="0" rIns="0" bIns="0" anchor="ctr">
            <a:spAutoFit/>
          </a:bodyPr>
          <a:lstStyle/>
          <a:p>
            <a:pPr>
              <a:defRPr/>
            </a:pPr>
            <a:r>
              <a:rPr lang="en-US" altLang="zh-CN" sz="1800">
                <a:solidFill>
                  <a:srgbClr val="404040"/>
                </a:solidFill>
                <a:latin typeface="Arial Narrow" pitchFamily="34" charset="0"/>
                <a:ea typeface="宋体" pitchFamily="2" charset="-122"/>
                <a:sym typeface="Arial Narrow" pitchFamily="34" charset="0"/>
              </a:rPr>
              <a:t>terima kasih</a:t>
            </a:r>
          </a:p>
        </p:txBody>
      </p:sp>
      <p:sp>
        <p:nvSpPr>
          <p:cNvPr id="5" name="Rectangle 6"/>
          <p:cNvSpPr>
            <a:spLocks/>
          </p:cNvSpPr>
          <p:nvPr/>
        </p:nvSpPr>
        <p:spPr bwMode="auto">
          <a:xfrm>
            <a:off x="3492500" y="1276370"/>
            <a:ext cx="923330" cy="553998"/>
          </a:xfrm>
          <a:prstGeom prst="rect">
            <a:avLst/>
          </a:prstGeom>
          <a:noFill/>
          <a:ln w="12700">
            <a:noFill/>
            <a:miter lim="800000"/>
            <a:headEnd/>
            <a:tailEnd/>
          </a:ln>
        </p:spPr>
        <p:txBody>
          <a:bodyPr wrap="none" lIns="0" tIns="0" rIns="0" bIns="0" anchor="ctr">
            <a:spAutoFit/>
          </a:bodyPr>
          <a:lstStyle/>
          <a:p>
            <a:pPr>
              <a:defRPr/>
            </a:pPr>
            <a:r>
              <a:rPr lang="zh-CN" altLang="en-US" sz="3600">
                <a:solidFill>
                  <a:srgbClr val="404040"/>
                </a:solidFill>
                <a:latin typeface="Arial" pitchFamily="34" charset="0"/>
                <a:ea typeface="宋体" pitchFamily="2" charset="-122"/>
                <a:sym typeface="Arial" pitchFamily="34" charset="0"/>
              </a:rPr>
              <a:t>感謝</a:t>
            </a:r>
          </a:p>
        </p:txBody>
      </p:sp>
      <p:sp>
        <p:nvSpPr>
          <p:cNvPr id="6" name="Rectangle 7"/>
          <p:cNvSpPr>
            <a:spLocks/>
          </p:cNvSpPr>
          <p:nvPr/>
        </p:nvSpPr>
        <p:spPr bwMode="auto">
          <a:xfrm>
            <a:off x="5199063" y="2097645"/>
            <a:ext cx="1231106" cy="738664"/>
          </a:xfrm>
          <a:prstGeom prst="rect">
            <a:avLst/>
          </a:prstGeom>
          <a:noFill/>
          <a:ln w="12700">
            <a:noFill/>
            <a:miter lim="800000"/>
            <a:headEnd/>
            <a:tailEnd/>
          </a:ln>
        </p:spPr>
        <p:txBody>
          <a:bodyPr wrap="none" lIns="0" tIns="0" rIns="0" bIns="0" anchor="ctr">
            <a:spAutoFit/>
          </a:bodyPr>
          <a:lstStyle/>
          <a:p>
            <a:pPr>
              <a:defRPr/>
            </a:pPr>
            <a:r>
              <a:rPr lang="zh-CN" altLang="en-US" sz="4800">
                <a:solidFill>
                  <a:srgbClr val="404040"/>
                </a:solidFill>
                <a:latin typeface="微软雅黑" pitchFamily="34" charset="-122"/>
                <a:ea typeface="微软雅黑" pitchFamily="34" charset="-122"/>
                <a:cs typeface="Microsoft YaHei Bold"/>
                <a:sym typeface="Microsoft YaHei Bold"/>
              </a:rPr>
              <a:t>谢谢</a:t>
            </a:r>
          </a:p>
        </p:txBody>
      </p:sp>
      <p:sp>
        <p:nvSpPr>
          <p:cNvPr id="7" name="Rectangle 8"/>
          <p:cNvSpPr>
            <a:spLocks/>
          </p:cNvSpPr>
          <p:nvPr/>
        </p:nvSpPr>
        <p:spPr bwMode="auto">
          <a:xfrm>
            <a:off x="5403852" y="1336610"/>
            <a:ext cx="1025922" cy="246221"/>
          </a:xfrm>
          <a:prstGeom prst="rect">
            <a:avLst/>
          </a:prstGeom>
          <a:noFill/>
          <a:ln w="12700">
            <a:noFill/>
            <a:miter lim="800000"/>
            <a:headEnd/>
            <a:tailEnd/>
          </a:ln>
        </p:spPr>
        <p:txBody>
          <a:bodyPr wrap="none" lIns="0" tIns="0" rIns="0" bIns="0" anchor="ctr">
            <a:spAutoFit/>
          </a:bodyPr>
          <a:lstStyle/>
          <a:p>
            <a:pPr>
              <a:defRPr/>
            </a:pPr>
            <a:r>
              <a:rPr lang="zh-CN" altLang="en-US" sz="1600">
                <a:solidFill>
                  <a:srgbClr val="404040"/>
                </a:solidFill>
                <a:latin typeface="Arial" pitchFamily="34" charset="0"/>
                <a:ea typeface="宋体" pitchFamily="2" charset="-122"/>
                <a:sym typeface="Arial" pitchFamily="34" charset="0"/>
              </a:rPr>
              <a:t>ありがとう</a:t>
            </a:r>
          </a:p>
        </p:txBody>
      </p:sp>
      <p:sp>
        <p:nvSpPr>
          <p:cNvPr id="8" name="Rectangle 9"/>
          <p:cNvSpPr>
            <a:spLocks/>
          </p:cNvSpPr>
          <p:nvPr/>
        </p:nvSpPr>
        <p:spPr bwMode="auto">
          <a:xfrm>
            <a:off x="3492500" y="1874937"/>
            <a:ext cx="836062" cy="307777"/>
          </a:xfrm>
          <a:prstGeom prst="rect">
            <a:avLst/>
          </a:prstGeom>
          <a:noFill/>
          <a:ln w="12700">
            <a:noFill/>
            <a:miter lim="800000"/>
            <a:headEnd/>
            <a:tailEnd/>
          </a:ln>
        </p:spPr>
        <p:txBody>
          <a:bodyPr wrap="none" lIns="0" tIns="0" rIns="0" bIns="0" anchor="ctr">
            <a:spAutoFit/>
          </a:bodyPr>
          <a:lstStyle/>
          <a:p>
            <a:pPr>
              <a:defRPr/>
            </a:pPr>
            <a:r>
              <a:rPr lang="en-US" altLang="zh-CN">
                <a:solidFill>
                  <a:srgbClr val="404040"/>
                </a:solidFill>
                <a:latin typeface="Arial" pitchFamily="34" charset="0"/>
                <a:ea typeface="Thonburi"/>
                <a:cs typeface="Thonburi"/>
                <a:sym typeface="Arial" pitchFamily="34" charset="0"/>
              </a:rPr>
              <a:t>ขอบคุณ</a:t>
            </a:r>
          </a:p>
        </p:txBody>
      </p:sp>
      <p:sp>
        <p:nvSpPr>
          <p:cNvPr id="9" name="Rectangle 37"/>
          <p:cNvSpPr>
            <a:spLocks/>
          </p:cNvSpPr>
          <p:nvPr userDrawn="1"/>
        </p:nvSpPr>
        <p:spPr bwMode="auto">
          <a:xfrm>
            <a:off x="257180" y="4767266"/>
            <a:ext cx="2874963" cy="304800"/>
          </a:xfrm>
          <a:prstGeom prst="rect">
            <a:avLst/>
          </a:prstGeom>
          <a:noFill/>
          <a:ln w="12700">
            <a:noFill/>
            <a:miter lim="800000"/>
            <a:headEnd/>
            <a:tailEnd/>
          </a:ln>
        </p:spPr>
        <p:txBody>
          <a:bodyPr lIns="0" tIns="0" rIns="0" bIns="0" anchor="ctr"/>
          <a:lstStyle/>
          <a:p>
            <a:pPr>
              <a:defRPr/>
            </a:pPr>
            <a:r>
              <a:rPr lang="zh-CN" altLang="en-US" sz="900">
                <a:solidFill>
                  <a:srgbClr val="4D4D4D"/>
                </a:solidFill>
                <a:latin typeface="微软雅黑" pitchFamily="34" charset="-122"/>
                <a:ea typeface="微软雅黑" pitchFamily="34" charset="-122"/>
                <a:sym typeface="Microsoft YaHei Bold"/>
              </a:rPr>
              <a:t>版权所有</a:t>
            </a:r>
            <a:r>
              <a:rPr lang="en-US" altLang="zh-CN" sz="900">
                <a:solidFill>
                  <a:srgbClr val="4D4D4D"/>
                </a:solidFill>
                <a:latin typeface="微软雅黑" pitchFamily="34" charset="-122"/>
                <a:ea typeface="微软雅黑" pitchFamily="34" charset="-122"/>
                <a:sym typeface="Helvetica Neue"/>
              </a:rPr>
              <a:t>©1993-2012</a:t>
            </a:r>
            <a:r>
              <a:rPr lang="zh-CN" altLang="en-US" sz="900">
                <a:solidFill>
                  <a:srgbClr val="4D4D4D"/>
                </a:solidFill>
                <a:latin typeface="微软雅黑" pitchFamily="34" charset="-122"/>
                <a:ea typeface="微软雅黑" pitchFamily="34" charset="-122"/>
                <a:sym typeface="Microsoft YaHei Bold"/>
              </a:rPr>
              <a:t>金蝶软件（中国）有限公司</a:t>
            </a:r>
          </a:p>
        </p:txBody>
      </p:sp>
      <p:pic>
        <p:nvPicPr>
          <p:cNvPr id="10" name="图片 26" descr="20120325大品牌Logo.png"/>
          <p:cNvPicPr>
            <a:picLocks noChangeAspect="1"/>
          </p:cNvPicPr>
          <p:nvPr userDrawn="1"/>
        </p:nvPicPr>
        <p:blipFill>
          <a:blip r:embed="rId3" cstate="print"/>
          <a:srcRect/>
          <a:stretch>
            <a:fillRect/>
          </a:stretch>
        </p:blipFill>
        <p:spPr bwMode="auto">
          <a:xfrm>
            <a:off x="6723063" y="442913"/>
            <a:ext cx="2025650" cy="503237"/>
          </a:xfrm>
          <a:prstGeom prst="rect">
            <a:avLst/>
          </a:prstGeom>
          <a:noFill/>
          <a:ln w="9525">
            <a:noFill/>
            <a:miter lim="800000"/>
            <a:headEnd/>
            <a:tailEnd/>
          </a:ln>
        </p:spPr>
      </p:pic>
      <p:sp>
        <p:nvSpPr>
          <p:cNvPr id="11" name="Text Box 2"/>
          <p:cNvSpPr txBox="1">
            <a:spLocks noChangeArrowheads="1"/>
          </p:cNvSpPr>
          <p:nvPr userDrawn="1"/>
        </p:nvSpPr>
        <p:spPr bwMode="auto">
          <a:xfrm>
            <a:off x="7558096" y="4843465"/>
            <a:ext cx="1622425" cy="249237"/>
          </a:xfrm>
          <a:prstGeom prst="rect">
            <a:avLst/>
          </a:prstGeom>
          <a:noFill/>
          <a:ln w="9525">
            <a:noFill/>
            <a:miter lim="800000"/>
            <a:headEnd/>
            <a:tailEnd/>
          </a:ln>
        </p:spPr>
        <p:txBody>
          <a:bodyPr lIns="74265" tIns="8886" rIns="74265" bIns="8886"/>
          <a:lstStyle/>
          <a:p>
            <a:pPr algn="just">
              <a:lnSpc>
                <a:spcPts val="1400"/>
              </a:lnSpc>
              <a:defRPr/>
            </a:pPr>
            <a:r>
              <a:rPr lang="zh-CN" altLang="en-US" sz="900">
                <a:solidFill>
                  <a:srgbClr val="4D4D4D"/>
                </a:solidFill>
                <a:latin typeface="微软雅黑" pitchFamily="34" charset="-122"/>
                <a:ea typeface="微软雅黑" pitchFamily="34" charset="-122"/>
              </a:rPr>
              <a:t>④ 内部公开 请勿外传</a:t>
            </a:r>
            <a:endParaRPr lang="zh-CN" altLang="zh-CN" sz="900">
              <a:solidFill>
                <a:srgbClr val="4D4D4D"/>
              </a:solidFill>
              <a:latin typeface="微软雅黑" pitchFamily="34" charset="-122"/>
              <a:ea typeface="微软雅黑" pitchFamily="34" charset="-122"/>
            </a:endParaRPr>
          </a:p>
        </p:txBody>
      </p:sp>
      <p:grpSp>
        <p:nvGrpSpPr>
          <p:cNvPr id="12" name="组合 28"/>
          <p:cNvGrpSpPr>
            <a:grpSpLocks/>
          </p:cNvGrpSpPr>
          <p:nvPr userDrawn="1"/>
        </p:nvGrpSpPr>
        <p:grpSpPr bwMode="auto">
          <a:xfrm>
            <a:off x="144463" y="2320932"/>
            <a:ext cx="6372225" cy="3059113"/>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srcRect/>
            <a:stretch>
              <a:fillRect/>
            </a:stretch>
          </p:blipFill>
          <p:spPr bwMode="auto">
            <a:xfrm>
              <a:off x="395536" y="2897458"/>
              <a:ext cx="2122564" cy="2122564"/>
            </a:xfrm>
            <a:prstGeom prst="rect">
              <a:avLst/>
            </a:prstGeom>
            <a:noFill/>
            <a:ln w="9525">
              <a:noFill/>
              <a:miter lim="800000"/>
              <a:headEnd/>
              <a:tailEnd/>
            </a:ln>
          </p:spPr>
        </p:pic>
        <p:pic>
          <p:nvPicPr>
            <p:cNvPr id="14" name="Picture 7" descr="K:\201203盛世确认可用输出\PPT\素材\玻璃砖素材\PPT C Lego.png"/>
            <p:cNvPicPr>
              <a:picLocks noChangeAspect="1" noChangeArrowheads="1"/>
            </p:cNvPicPr>
            <p:nvPr userDrawn="1"/>
          </p:nvPicPr>
          <p:blipFill>
            <a:blip r:embed="rId5" cstate="print"/>
            <a:srcRect/>
            <a:stretch>
              <a:fillRect/>
            </a:stretch>
          </p:blipFill>
          <p:spPr bwMode="auto">
            <a:xfrm>
              <a:off x="1966894" y="2930672"/>
              <a:ext cx="2978525" cy="2151234"/>
            </a:xfrm>
            <a:prstGeom prst="rect">
              <a:avLst/>
            </a:prstGeom>
            <a:noFill/>
            <a:ln w="9525">
              <a:noFill/>
              <a:miter lim="800000"/>
              <a:headEnd/>
              <a:tailEnd/>
            </a:ln>
          </p:spPr>
        </p:pic>
      </p:grpSp>
    </p:spTree>
    <p:extLst>
      <p:ext uri="{BB962C8B-B14F-4D97-AF65-F5344CB8AC3E}">
        <p14:creationId xmlns:p14="http://schemas.microsoft.com/office/powerpoint/2010/main" val="2144202657"/>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501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684713"/>
            <a:ext cx="2133600" cy="357187"/>
          </a:xfrm>
          <a:prstGeom prst="rect">
            <a:avLst/>
          </a:prstGeom>
        </p:spPr>
        <p:txBody>
          <a:bodyPr/>
          <a:lstStyle>
            <a:lvl1pPr>
              <a:defRPr/>
            </a:lvl1pPr>
          </a:lstStyle>
          <a:p>
            <a:pPr>
              <a:defRPr/>
            </a:pPr>
            <a:endParaRPr lang="zh-CN" altLang="zh-CN" sz="1800">
              <a:solidFill>
                <a:srgbClr val="000000"/>
              </a:solidFill>
              <a:latin typeface="Arial" pitchFamily="34" charset="0"/>
              <a:ea typeface="宋体" pitchFamily="2" charset="-122"/>
            </a:endParaRPr>
          </a:p>
        </p:txBody>
      </p:sp>
      <p:sp>
        <p:nvSpPr>
          <p:cNvPr id="4" name="页脚占位符 3"/>
          <p:cNvSpPr>
            <a:spLocks noGrp="1"/>
          </p:cNvSpPr>
          <p:nvPr>
            <p:ph type="ftr" sz="quarter" idx="11"/>
          </p:nvPr>
        </p:nvSpPr>
        <p:spPr>
          <a:xfrm>
            <a:off x="3124200" y="4767264"/>
            <a:ext cx="2895600" cy="273844"/>
          </a:xfrm>
          <a:prstGeom prst="rect">
            <a:avLst/>
          </a:prstGeom>
        </p:spPr>
        <p:txBody>
          <a:bodyPr/>
          <a:lstStyle>
            <a:lvl1pPr>
              <a:defRPr/>
            </a:lvl1pPr>
          </a:lstStyle>
          <a:p>
            <a:pPr>
              <a:defRPr/>
            </a:pPr>
            <a:endParaRPr lang="zh-CN" altLang="zh-CN" sz="1800">
              <a:solidFill>
                <a:srgbClr val="000000"/>
              </a:solidFill>
              <a:latin typeface="Arial" pitchFamily="34" charset="0"/>
              <a:ea typeface="宋体" pitchFamily="2" charset="-122"/>
            </a:endParaRPr>
          </a:p>
        </p:txBody>
      </p:sp>
      <p:sp>
        <p:nvSpPr>
          <p:cNvPr id="5" name="灯片编号占位符 4"/>
          <p:cNvSpPr>
            <a:spLocks noGrp="1"/>
          </p:cNvSpPr>
          <p:nvPr>
            <p:ph type="sldNum" sz="quarter" idx="12"/>
          </p:nvPr>
        </p:nvSpPr>
        <p:spPr>
          <a:xfrm>
            <a:off x="6553200" y="4684713"/>
            <a:ext cx="2133600" cy="357187"/>
          </a:xfrm>
          <a:prstGeom prst="rect">
            <a:avLst/>
          </a:prstGeom>
        </p:spPr>
        <p:txBody>
          <a:bodyPr/>
          <a:lstStyle>
            <a:lvl1pPr>
              <a:defRPr/>
            </a:lvl1pPr>
          </a:lstStyle>
          <a:p>
            <a:pPr>
              <a:defRPr/>
            </a:pPr>
            <a:fld id="{19DC0075-3602-4310-ADE6-B1516C364A5D}" type="slidenum">
              <a:rPr lang="zh-CN" altLang="zh-CN" sz="1800">
                <a:solidFill>
                  <a:srgbClr val="000000"/>
                </a:solidFill>
                <a:latin typeface="Arial" pitchFamily="34" charset="0"/>
                <a:ea typeface="宋体" pitchFamily="2" charset="-122"/>
              </a:rPr>
              <a:pPr>
                <a:defRPr/>
              </a:pPr>
              <a:t>‹#›</a:t>
            </a:fld>
            <a:endParaRPr lang="zh-CN" altLang="zh-CN" sz="180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343098142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B5C08A1-7713-47CE-97B4-863D833656A0}" type="datetimeFigureOut">
              <a:rPr lang="id-ID" sz="1800" smtClean="0">
                <a:solidFill>
                  <a:srgbClr val="000000">
                    <a:tint val="75000"/>
                  </a:srgbClr>
                </a:solidFill>
                <a:latin typeface="Arial" pitchFamily="34" charset="0"/>
                <a:ea typeface="宋体" pitchFamily="2" charset="-122"/>
              </a:rPr>
              <a:pPr/>
              <a:t>08/06/2016</a:t>
            </a:fld>
            <a:endParaRPr lang="id-ID" sz="1800">
              <a:solidFill>
                <a:srgbClr val="000000">
                  <a:tint val="75000"/>
                </a:srgbClr>
              </a:solidFill>
              <a:latin typeface="Arial" pitchFamily="34" charset="0"/>
              <a:ea typeface="宋体" pitchFamily="2" charset="-122"/>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id-ID" sz="1800">
              <a:solidFill>
                <a:srgbClr val="000000">
                  <a:tint val="75000"/>
                </a:srgbClr>
              </a:solidFill>
              <a:latin typeface="Arial" pitchFamily="34" charset="0"/>
              <a:ea typeface="宋体" pitchFamily="2" charset="-122"/>
            </a:endParaRPr>
          </a:p>
        </p:txBody>
      </p:sp>
      <p:sp>
        <p:nvSpPr>
          <p:cNvPr id="6" name="Slide Number Placeholder 5"/>
          <p:cNvSpPr>
            <a:spLocks noGrp="1"/>
          </p:cNvSpPr>
          <p:nvPr>
            <p:ph type="sldNum" sz="quarter" idx="12"/>
          </p:nvPr>
        </p:nvSpPr>
        <p:spPr>
          <a:xfrm>
            <a:off x="8143875" y="4767263"/>
            <a:ext cx="371475" cy="273844"/>
          </a:xfrm>
          <a:prstGeom prst="rect">
            <a:avLst/>
          </a:prstGeom>
        </p:spPr>
        <p:txBody>
          <a:bodyPr lIns="68580" tIns="34290" rIns="68580" bIns="34290"/>
          <a:lstStyle/>
          <a:p>
            <a:fld id="{BD3C9449-514E-4F2F-BDF6-E5528CC1E8B5}" type="slidenum">
              <a:rPr lang="id-ID" smtClean="0">
                <a:solidFill>
                  <a:srgbClr val="000000"/>
                </a:solidFill>
              </a:rPr>
              <a:pPr/>
              <a:t>‹#›</a:t>
            </a:fld>
            <a:endParaRPr lang="id-ID">
              <a:solidFill>
                <a:srgbClr val="000000"/>
              </a:solidFill>
            </a:endParaRPr>
          </a:p>
        </p:txBody>
      </p:sp>
    </p:spTree>
    <p:extLst>
      <p:ext uri="{BB962C8B-B14F-4D97-AF65-F5344CB8AC3E}">
        <p14:creationId xmlns:p14="http://schemas.microsoft.com/office/powerpoint/2010/main" val="43064532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sp>
        <p:nvSpPr>
          <p:cNvPr id="6"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pic>
        <p:nvPicPr>
          <p:cNvPr id="7" name="图片 18"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8"/>
          <p:cNvGrpSpPr>
            <a:grpSpLocks/>
          </p:cNvGrpSpPr>
          <p:nvPr userDrawn="1"/>
        </p:nvGrpSpPr>
        <p:grpSpPr bwMode="auto">
          <a:xfrm>
            <a:off x="144463" y="2320925"/>
            <a:ext cx="6372225" cy="3059113"/>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900" indent="-342900"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109204757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74"/>
            <a:ext cx="8424936" cy="3852651"/>
          </a:xfrm>
        </p:spPr>
        <p:txBody>
          <a:bodyPr>
            <a:normAutofit/>
          </a:bodyPr>
          <a:lstStyle>
            <a:lvl1pPr marL="342900" indent="-342900">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23533" y="2"/>
            <a:ext cx="7128197" cy="520095"/>
          </a:xfrm>
        </p:spPr>
        <p:txBody>
          <a:bodyPr>
            <a:normAutofit/>
          </a:bodyPr>
          <a:lstStyle>
            <a:lvl1pPr algn="l">
              <a:defRPr sz="2600" b="0" i="0">
                <a:latin typeface="微软雅黑"/>
                <a:ea typeface="微软雅黑"/>
                <a:cs typeface="微软雅黑"/>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12619775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p:cNvSpPr>
          <p:nvPr/>
        </p:nvSpPr>
        <p:spPr bwMode="auto">
          <a:xfrm>
            <a:off x="4521200" y="1436688"/>
            <a:ext cx="18113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4800" smtClean="0">
                <a:solidFill>
                  <a:srgbClr val="404040"/>
                </a:solidFill>
                <a:latin typeface="Goudy Old Style" pitchFamily="18" charset="0"/>
                <a:ea typeface="Helvetica Neue UltraLight"/>
                <a:cs typeface="Helvetica Neue UltraLight"/>
                <a:sym typeface="Helvetica Neue UltraLight"/>
              </a:rPr>
              <a:t>Thanks</a:t>
            </a:r>
          </a:p>
        </p:txBody>
      </p:sp>
      <p:sp>
        <p:nvSpPr>
          <p:cNvPr id="4" name="Rectangle 5"/>
          <p:cNvSpPr>
            <a:spLocks/>
          </p:cNvSpPr>
          <p:nvPr/>
        </p:nvSpPr>
        <p:spPr bwMode="auto">
          <a:xfrm>
            <a:off x="4051300" y="2190750"/>
            <a:ext cx="1020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1800" smtClean="0">
                <a:solidFill>
                  <a:srgbClr val="404040"/>
                </a:solidFill>
                <a:latin typeface="Arial Narrow" pitchFamily="34" charset="0"/>
                <a:ea typeface="宋体" pitchFamily="2" charset="-122"/>
                <a:sym typeface="Arial Narrow" pitchFamily="34" charset="0"/>
              </a:rPr>
              <a:t>terima kasih</a:t>
            </a:r>
          </a:p>
        </p:txBody>
      </p:sp>
      <p:sp>
        <p:nvSpPr>
          <p:cNvPr id="5" name="Rectangle 6"/>
          <p:cNvSpPr>
            <a:spLocks/>
          </p:cNvSpPr>
          <p:nvPr/>
        </p:nvSpPr>
        <p:spPr bwMode="auto">
          <a:xfrm>
            <a:off x="3492500" y="1276350"/>
            <a:ext cx="923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3600" smtClean="0">
                <a:solidFill>
                  <a:srgbClr val="404040"/>
                </a:solidFill>
                <a:latin typeface="Arial" pitchFamily="34" charset="0"/>
                <a:ea typeface="宋体" pitchFamily="2" charset="-122"/>
                <a:sym typeface="Arial" pitchFamily="34" charset="0"/>
              </a:rPr>
              <a:t>感謝</a:t>
            </a:r>
          </a:p>
        </p:txBody>
      </p:sp>
      <p:sp>
        <p:nvSpPr>
          <p:cNvPr id="6" name="Rectangle 7"/>
          <p:cNvSpPr>
            <a:spLocks/>
          </p:cNvSpPr>
          <p:nvPr/>
        </p:nvSpPr>
        <p:spPr bwMode="auto">
          <a:xfrm>
            <a:off x="5199063" y="2097088"/>
            <a:ext cx="12319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4800" smtClean="0">
                <a:solidFill>
                  <a:srgbClr val="404040"/>
                </a:solidFill>
                <a:latin typeface="微软雅黑" pitchFamily="34" charset="-122"/>
                <a:ea typeface="微软雅黑" pitchFamily="34" charset="-122"/>
                <a:cs typeface="Microsoft YaHei Bold"/>
                <a:sym typeface="Microsoft YaHei Bold"/>
              </a:rPr>
              <a:t>谢谢</a:t>
            </a:r>
          </a:p>
        </p:txBody>
      </p:sp>
      <p:sp>
        <p:nvSpPr>
          <p:cNvPr id="7" name="Rectangle 8"/>
          <p:cNvSpPr>
            <a:spLocks/>
          </p:cNvSpPr>
          <p:nvPr/>
        </p:nvSpPr>
        <p:spPr bwMode="auto">
          <a:xfrm>
            <a:off x="5403850" y="1336675"/>
            <a:ext cx="1025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1600" smtClean="0">
                <a:solidFill>
                  <a:srgbClr val="404040"/>
                </a:solidFill>
                <a:latin typeface="Arial" pitchFamily="34" charset="0"/>
                <a:ea typeface="宋体" pitchFamily="2" charset="-122"/>
                <a:sym typeface="Arial" pitchFamily="34" charset="0"/>
              </a:rPr>
              <a:t>ありがとう</a:t>
            </a:r>
          </a:p>
        </p:txBody>
      </p:sp>
      <p:sp>
        <p:nvSpPr>
          <p:cNvPr id="8" name="Rectangle 9"/>
          <p:cNvSpPr>
            <a:spLocks/>
          </p:cNvSpPr>
          <p:nvPr/>
        </p:nvSpPr>
        <p:spPr bwMode="auto">
          <a:xfrm>
            <a:off x="3492500" y="1874838"/>
            <a:ext cx="850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mtClean="0">
                <a:solidFill>
                  <a:srgbClr val="404040"/>
                </a:solidFill>
                <a:latin typeface="Arial" pitchFamily="34" charset="0"/>
                <a:ea typeface="Thonburi"/>
                <a:cs typeface="Thonburi"/>
                <a:sym typeface="Arial" pitchFamily="34" charset="0"/>
              </a:rPr>
              <a:t>ขอบคุณ</a:t>
            </a:r>
          </a:p>
        </p:txBody>
      </p:sp>
      <p:sp>
        <p:nvSpPr>
          <p:cNvPr id="9"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pic>
        <p:nvPicPr>
          <p:cNvPr id="10" name="图片 25"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grpSp>
        <p:nvGrpSpPr>
          <p:cNvPr id="12" name="组合 24"/>
          <p:cNvGrpSpPr>
            <a:grpSpLocks/>
          </p:cNvGrpSpPr>
          <p:nvPr userDrawn="1"/>
        </p:nvGrpSpPr>
        <p:grpSpPr bwMode="auto">
          <a:xfrm>
            <a:off x="144463" y="2320925"/>
            <a:ext cx="6372225" cy="3059113"/>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8031184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71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74"/>
            <a:ext cx="8424936" cy="3852651"/>
          </a:xfrm>
        </p:spPr>
        <p:txBody>
          <a:bodyPr>
            <a:normAutofit/>
          </a:bodyPr>
          <a:lstStyle>
            <a:lvl1pPr marL="342900" indent="-342900">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23533" y="2"/>
            <a:ext cx="7128197" cy="520095"/>
          </a:xfrm>
        </p:spPr>
        <p:txBody>
          <a:bodyPr>
            <a:normAutofit/>
          </a:bodyPr>
          <a:lstStyle>
            <a:lvl1pPr algn="l">
              <a:defRPr sz="2600" b="0" i="0">
                <a:latin typeface="微软雅黑"/>
                <a:ea typeface="微软雅黑"/>
                <a:cs typeface="微软雅黑"/>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64523771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9" y="627460"/>
            <a:ext cx="4135437"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26" y="627460"/>
            <a:ext cx="4137025"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30644624"/>
      </p:ext>
    </p:extLst>
  </p:cSld>
  <p:clrMapOvr>
    <a:masterClrMapping/>
  </p:clrMapOvr>
  <p:transition>
    <p:pull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6"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p14="http://schemas.microsoft.com/office/powerpoint/2010/main" val="177494618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0"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p14="http://schemas.microsoft.com/office/powerpoint/2010/main" val="33049585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CF7BE859-18DA-AA47-857F-8A8E3938ED6C}" type="datetimeFigureOut">
              <a:rPr lang="zh-CN" altLang="en-US" smtClean="0">
                <a:solidFill>
                  <a:prstClr val="black">
                    <a:tint val="75000"/>
                  </a:prstClr>
                </a:solidFill>
              </a:rPr>
              <a:pPr/>
              <a:t>2016/6/8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Rectangle 55"/>
          <p:cNvSpPr>
            <a:spLocks noChangeArrowheads="1"/>
          </p:cNvSpPr>
          <p:nvPr userDrawn="1"/>
        </p:nvSpPr>
        <p:spPr bwMode="auto">
          <a:xfrm>
            <a:off x="2987824"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0"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p14="http://schemas.microsoft.com/office/powerpoint/2010/main" val="3695325495"/>
              </p:ext>
            </p:extLst>
          </p:nvPr>
        </p:nvGraphicFramePr>
        <p:xfrm>
          <a:off x="4704916" y="5362963"/>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66744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B5C08A1-7713-47CE-97B4-863D833656A0}" type="datetimeFigureOut">
              <a:rPr lang="id-ID" smtClean="0">
                <a:solidFill>
                  <a:prstClr val="black">
                    <a:tint val="75000"/>
                  </a:prstClr>
                </a:solidFill>
              </a:rPr>
              <a:pPr/>
              <a:t>08/06/2016</a:t>
            </a:fld>
            <a:endParaRPr lang="id-ID">
              <a:solidFill>
                <a:prstClr val="black">
                  <a:tint val="75000"/>
                </a:prst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a:xfrm>
            <a:off x="8143875" y="4767263"/>
            <a:ext cx="371475" cy="273844"/>
          </a:xfrm>
          <a:prstGeom prst="rect">
            <a:avLst/>
          </a:prstGeom>
        </p:spPr>
        <p:txBody>
          <a:bodyPr lIns="68580" tIns="34290" rIns="68580" bIns="34290"/>
          <a:lstStyle/>
          <a:p>
            <a:fld id="{BD3C9449-514E-4F2F-BDF6-E5528CC1E8B5}" type="slidenum">
              <a:rPr lang="id-ID" smtClean="0">
                <a:solidFill>
                  <a:prstClr val="black"/>
                </a:solidFill>
              </a:rPr>
              <a:pPr/>
              <a:t>‹#›</a:t>
            </a:fld>
            <a:endParaRPr lang="id-ID">
              <a:solidFill>
                <a:prstClr val="black"/>
              </a:solidFill>
            </a:endParaRPr>
          </a:p>
        </p:txBody>
      </p:sp>
    </p:spTree>
    <p:extLst>
      <p:ext uri="{BB962C8B-B14F-4D97-AF65-F5344CB8AC3E}">
        <p14:creationId xmlns:p14="http://schemas.microsoft.com/office/powerpoint/2010/main" val="325769151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CF7BE859-18DA-AA47-857F-8A8E3938ED6C}" type="datetimeFigureOut">
              <a:rPr lang="zh-CN" altLang="en-US" smtClean="0">
                <a:solidFill>
                  <a:prstClr val="black">
                    <a:tint val="75000"/>
                  </a:prstClr>
                </a:solidFill>
              </a:rPr>
              <a:pPr/>
              <a:t>2016/6/8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Rectangle 55"/>
          <p:cNvSpPr>
            <a:spLocks noChangeArrowheads="1"/>
          </p:cNvSpPr>
          <p:nvPr userDrawn="1"/>
        </p:nvSpPr>
        <p:spPr bwMode="auto">
          <a:xfrm>
            <a:off x="2987824"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0"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p14="http://schemas.microsoft.com/office/powerpoint/2010/main" val="823022514"/>
              </p:ext>
            </p:extLst>
          </p:nvPr>
        </p:nvGraphicFramePr>
        <p:xfrm>
          <a:off x="4704916" y="5362963"/>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82454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sp>
        <p:nvSpPr>
          <p:cNvPr id="6"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pic>
        <p:nvPicPr>
          <p:cNvPr id="7" name="图片 18"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8"/>
          <p:cNvGrpSpPr>
            <a:grpSpLocks/>
          </p:cNvGrpSpPr>
          <p:nvPr userDrawn="1"/>
        </p:nvGrpSpPr>
        <p:grpSpPr bwMode="auto">
          <a:xfrm>
            <a:off x="144463" y="2320925"/>
            <a:ext cx="6372225" cy="3059113"/>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900" indent="-342900"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362682457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74"/>
            <a:ext cx="8424936" cy="3852651"/>
          </a:xfrm>
        </p:spPr>
        <p:txBody>
          <a:bodyPr>
            <a:normAutofit/>
          </a:bodyPr>
          <a:lstStyle>
            <a:lvl1pPr marL="342900" indent="-342900">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23533" y="2"/>
            <a:ext cx="7128197" cy="520095"/>
          </a:xfrm>
        </p:spPr>
        <p:txBody>
          <a:bodyPr>
            <a:normAutofit/>
          </a:bodyPr>
          <a:lstStyle>
            <a:lvl1pPr algn="l">
              <a:defRPr sz="2600" b="0" i="0">
                <a:latin typeface="微软雅黑"/>
                <a:ea typeface="微软雅黑"/>
                <a:cs typeface="微软雅黑"/>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53844498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p:cNvSpPr>
          <p:nvPr/>
        </p:nvSpPr>
        <p:spPr bwMode="auto">
          <a:xfrm>
            <a:off x="4521200" y="1436688"/>
            <a:ext cx="18113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4800" smtClean="0">
                <a:solidFill>
                  <a:srgbClr val="404040"/>
                </a:solidFill>
                <a:latin typeface="Goudy Old Style" pitchFamily="18" charset="0"/>
                <a:ea typeface="Helvetica Neue UltraLight"/>
                <a:cs typeface="Helvetica Neue UltraLight"/>
                <a:sym typeface="Helvetica Neue UltraLight"/>
              </a:rPr>
              <a:t>Thanks</a:t>
            </a:r>
          </a:p>
        </p:txBody>
      </p:sp>
      <p:sp>
        <p:nvSpPr>
          <p:cNvPr id="4" name="Rectangle 5"/>
          <p:cNvSpPr>
            <a:spLocks/>
          </p:cNvSpPr>
          <p:nvPr/>
        </p:nvSpPr>
        <p:spPr bwMode="auto">
          <a:xfrm>
            <a:off x="4051300" y="2190750"/>
            <a:ext cx="1020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1800" smtClean="0">
                <a:solidFill>
                  <a:srgbClr val="404040"/>
                </a:solidFill>
                <a:latin typeface="Arial Narrow" pitchFamily="34" charset="0"/>
                <a:ea typeface="宋体" pitchFamily="2" charset="-122"/>
                <a:sym typeface="Arial Narrow" pitchFamily="34" charset="0"/>
              </a:rPr>
              <a:t>terima kasih</a:t>
            </a:r>
          </a:p>
        </p:txBody>
      </p:sp>
      <p:sp>
        <p:nvSpPr>
          <p:cNvPr id="5" name="Rectangle 6"/>
          <p:cNvSpPr>
            <a:spLocks/>
          </p:cNvSpPr>
          <p:nvPr/>
        </p:nvSpPr>
        <p:spPr bwMode="auto">
          <a:xfrm>
            <a:off x="3492500" y="1276350"/>
            <a:ext cx="923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3600" smtClean="0">
                <a:solidFill>
                  <a:srgbClr val="404040"/>
                </a:solidFill>
                <a:latin typeface="Arial" pitchFamily="34" charset="0"/>
                <a:ea typeface="宋体" pitchFamily="2" charset="-122"/>
                <a:sym typeface="Arial" pitchFamily="34" charset="0"/>
              </a:rPr>
              <a:t>感謝</a:t>
            </a:r>
          </a:p>
        </p:txBody>
      </p:sp>
      <p:sp>
        <p:nvSpPr>
          <p:cNvPr id="6" name="Rectangle 7"/>
          <p:cNvSpPr>
            <a:spLocks/>
          </p:cNvSpPr>
          <p:nvPr/>
        </p:nvSpPr>
        <p:spPr bwMode="auto">
          <a:xfrm>
            <a:off x="5199063" y="2097088"/>
            <a:ext cx="12319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4800" smtClean="0">
                <a:solidFill>
                  <a:srgbClr val="404040"/>
                </a:solidFill>
                <a:latin typeface="微软雅黑" pitchFamily="34" charset="-122"/>
                <a:ea typeface="微软雅黑" pitchFamily="34" charset="-122"/>
                <a:cs typeface="Microsoft YaHei Bold"/>
                <a:sym typeface="Microsoft YaHei Bold"/>
              </a:rPr>
              <a:t>谢谢</a:t>
            </a:r>
          </a:p>
        </p:txBody>
      </p:sp>
      <p:sp>
        <p:nvSpPr>
          <p:cNvPr id="7" name="Rectangle 8"/>
          <p:cNvSpPr>
            <a:spLocks/>
          </p:cNvSpPr>
          <p:nvPr/>
        </p:nvSpPr>
        <p:spPr bwMode="auto">
          <a:xfrm>
            <a:off x="5403850" y="1336675"/>
            <a:ext cx="1025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1600" smtClean="0">
                <a:solidFill>
                  <a:srgbClr val="404040"/>
                </a:solidFill>
                <a:latin typeface="Arial" pitchFamily="34" charset="0"/>
                <a:ea typeface="宋体" pitchFamily="2" charset="-122"/>
                <a:sym typeface="Arial" pitchFamily="34" charset="0"/>
              </a:rPr>
              <a:t>ありがとう</a:t>
            </a:r>
          </a:p>
        </p:txBody>
      </p:sp>
      <p:sp>
        <p:nvSpPr>
          <p:cNvPr id="8" name="Rectangle 9"/>
          <p:cNvSpPr>
            <a:spLocks/>
          </p:cNvSpPr>
          <p:nvPr/>
        </p:nvSpPr>
        <p:spPr bwMode="auto">
          <a:xfrm>
            <a:off x="3492500" y="1874838"/>
            <a:ext cx="850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mtClean="0">
                <a:solidFill>
                  <a:srgbClr val="404040"/>
                </a:solidFill>
                <a:latin typeface="Arial" pitchFamily="34" charset="0"/>
                <a:ea typeface="Thonburi"/>
                <a:cs typeface="Thonburi"/>
                <a:sym typeface="Arial" pitchFamily="34" charset="0"/>
              </a:rPr>
              <a:t>ขอบคุณ</a:t>
            </a:r>
          </a:p>
        </p:txBody>
      </p:sp>
      <p:sp>
        <p:nvSpPr>
          <p:cNvPr id="9"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pic>
        <p:nvPicPr>
          <p:cNvPr id="10" name="图片 25"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grpSp>
        <p:nvGrpSpPr>
          <p:cNvPr id="12" name="组合 24"/>
          <p:cNvGrpSpPr>
            <a:grpSpLocks/>
          </p:cNvGrpSpPr>
          <p:nvPr userDrawn="1"/>
        </p:nvGrpSpPr>
        <p:grpSpPr bwMode="auto">
          <a:xfrm>
            <a:off x="144463" y="2320925"/>
            <a:ext cx="6372225" cy="3059113"/>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222934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67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p:cNvSpPr>
          <p:nvPr/>
        </p:nvSpPr>
        <p:spPr bwMode="auto">
          <a:xfrm>
            <a:off x="4521200" y="1436688"/>
            <a:ext cx="18113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4800" smtClean="0">
                <a:solidFill>
                  <a:srgbClr val="404040"/>
                </a:solidFill>
                <a:latin typeface="Goudy Old Style" pitchFamily="18" charset="0"/>
                <a:ea typeface="Helvetica Neue UltraLight"/>
                <a:cs typeface="Helvetica Neue UltraLight"/>
                <a:sym typeface="Helvetica Neue UltraLight"/>
              </a:rPr>
              <a:t>Thanks</a:t>
            </a:r>
          </a:p>
        </p:txBody>
      </p:sp>
      <p:sp>
        <p:nvSpPr>
          <p:cNvPr id="4" name="Rectangle 5"/>
          <p:cNvSpPr>
            <a:spLocks/>
          </p:cNvSpPr>
          <p:nvPr/>
        </p:nvSpPr>
        <p:spPr bwMode="auto">
          <a:xfrm>
            <a:off x="4051300" y="2190750"/>
            <a:ext cx="1020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1800" smtClean="0">
                <a:solidFill>
                  <a:srgbClr val="404040"/>
                </a:solidFill>
                <a:latin typeface="Arial Narrow" pitchFamily="34" charset="0"/>
                <a:ea typeface="宋体" pitchFamily="2" charset="-122"/>
                <a:sym typeface="Arial Narrow" pitchFamily="34" charset="0"/>
              </a:rPr>
              <a:t>terima kasih</a:t>
            </a:r>
          </a:p>
        </p:txBody>
      </p:sp>
      <p:sp>
        <p:nvSpPr>
          <p:cNvPr id="5" name="Rectangle 6"/>
          <p:cNvSpPr>
            <a:spLocks/>
          </p:cNvSpPr>
          <p:nvPr/>
        </p:nvSpPr>
        <p:spPr bwMode="auto">
          <a:xfrm>
            <a:off x="3492500" y="1276350"/>
            <a:ext cx="923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3600" smtClean="0">
                <a:solidFill>
                  <a:srgbClr val="404040"/>
                </a:solidFill>
                <a:latin typeface="Arial" pitchFamily="34" charset="0"/>
                <a:ea typeface="宋体" pitchFamily="2" charset="-122"/>
                <a:sym typeface="Arial" pitchFamily="34" charset="0"/>
              </a:rPr>
              <a:t>感謝</a:t>
            </a:r>
          </a:p>
        </p:txBody>
      </p:sp>
      <p:sp>
        <p:nvSpPr>
          <p:cNvPr id="6" name="Rectangle 7"/>
          <p:cNvSpPr>
            <a:spLocks/>
          </p:cNvSpPr>
          <p:nvPr/>
        </p:nvSpPr>
        <p:spPr bwMode="auto">
          <a:xfrm>
            <a:off x="5199063" y="2097088"/>
            <a:ext cx="12319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4800" smtClean="0">
                <a:solidFill>
                  <a:srgbClr val="404040"/>
                </a:solidFill>
                <a:latin typeface="微软雅黑" pitchFamily="34" charset="-122"/>
                <a:ea typeface="微软雅黑" pitchFamily="34" charset="-122"/>
                <a:cs typeface="Microsoft YaHei Bold"/>
                <a:sym typeface="Microsoft YaHei Bold"/>
              </a:rPr>
              <a:t>谢谢</a:t>
            </a:r>
          </a:p>
        </p:txBody>
      </p:sp>
      <p:sp>
        <p:nvSpPr>
          <p:cNvPr id="7" name="Rectangle 8"/>
          <p:cNvSpPr>
            <a:spLocks/>
          </p:cNvSpPr>
          <p:nvPr/>
        </p:nvSpPr>
        <p:spPr bwMode="auto">
          <a:xfrm>
            <a:off x="5403850" y="1336675"/>
            <a:ext cx="1025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1600" smtClean="0">
                <a:solidFill>
                  <a:srgbClr val="404040"/>
                </a:solidFill>
                <a:latin typeface="Arial" pitchFamily="34" charset="0"/>
                <a:ea typeface="宋体" pitchFamily="2" charset="-122"/>
                <a:sym typeface="Arial" pitchFamily="34" charset="0"/>
              </a:rPr>
              <a:t>ありがとう</a:t>
            </a:r>
          </a:p>
        </p:txBody>
      </p:sp>
      <p:sp>
        <p:nvSpPr>
          <p:cNvPr id="8" name="Rectangle 9"/>
          <p:cNvSpPr>
            <a:spLocks/>
          </p:cNvSpPr>
          <p:nvPr/>
        </p:nvSpPr>
        <p:spPr bwMode="auto">
          <a:xfrm>
            <a:off x="3492500" y="1874838"/>
            <a:ext cx="850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mtClean="0">
                <a:solidFill>
                  <a:srgbClr val="404040"/>
                </a:solidFill>
                <a:latin typeface="Arial" pitchFamily="34" charset="0"/>
                <a:ea typeface="Thonburi"/>
                <a:cs typeface="Thonburi"/>
                <a:sym typeface="Arial" pitchFamily="34" charset="0"/>
              </a:rPr>
              <a:t>ขอบคุณ</a:t>
            </a:r>
          </a:p>
        </p:txBody>
      </p:sp>
      <p:sp>
        <p:nvSpPr>
          <p:cNvPr id="9"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pic>
        <p:nvPicPr>
          <p:cNvPr id="10" name="图片 25"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grpSp>
        <p:nvGrpSpPr>
          <p:cNvPr id="12" name="组合 24"/>
          <p:cNvGrpSpPr>
            <a:grpSpLocks/>
          </p:cNvGrpSpPr>
          <p:nvPr userDrawn="1"/>
        </p:nvGrpSpPr>
        <p:grpSpPr bwMode="auto">
          <a:xfrm>
            <a:off x="144463" y="2320925"/>
            <a:ext cx="6372225" cy="3059113"/>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7379721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9" y="627460"/>
            <a:ext cx="4135437"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26" y="627460"/>
            <a:ext cx="4137025"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01043577"/>
      </p:ext>
    </p:extLst>
  </p:cSld>
  <p:clrMapOvr>
    <a:masterClrMapping/>
  </p:clrMapOvr>
  <p:transition>
    <p:pull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6"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p14="http://schemas.microsoft.com/office/powerpoint/2010/main" val="203963592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0"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p14="http://schemas.microsoft.com/office/powerpoint/2010/main" val="10510616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CF7BE859-18DA-AA47-857F-8A8E3938ED6C}" type="datetimeFigureOut">
              <a:rPr lang="zh-CN" altLang="en-US" smtClean="0">
                <a:solidFill>
                  <a:prstClr val="black">
                    <a:tint val="75000"/>
                  </a:prstClr>
                </a:solidFill>
              </a:rPr>
              <a:pPr/>
              <a:t>2016/6/8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Rectangle 55"/>
          <p:cNvSpPr>
            <a:spLocks noChangeArrowheads="1"/>
          </p:cNvSpPr>
          <p:nvPr userDrawn="1"/>
        </p:nvSpPr>
        <p:spPr bwMode="auto">
          <a:xfrm>
            <a:off x="2987824"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0"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p14="http://schemas.microsoft.com/office/powerpoint/2010/main" val="3498499084"/>
              </p:ext>
            </p:extLst>
          </p:nvPr>
        </p:nvGraphicFramePr>
        <p:xfrm>
          <a:off x="4704916" y="5362963"/>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41393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B5C08A1-7713-47CE-97B4-863D833656A0}" type="datetimeFigureOut">
              <a:rPr lang="id-ID" smtClean="0">
                <a:solidFill>
                  <a:prstClr val="black">
                    <a:tint val="75000"/>
                  </a:prstClr>
                </a:solidFill>
              </a:rPr>
              <a:pPr/>
              <a:t>08/06/2016</a:t>
            </a:fld>
            <a:endParaRPr lang="id-ID">
              <a:solidFill>
                <a:prstClr val="black">
                  <a:tint val="75000"/>
                </a:prst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a:xfrm>
            <a:off x="8143875" y="4767263"/>
            <a:ext cx="371475" cy="273844"/>
          </a:xfrm>
          <a:prstGeom prst="rect">
            <a:avLst/>
          </a:prstGeom>
        </p:spPr>
        <p:txBody>
          <a:bodyPr lIns="68580" tIns="34290" rIns="68580" bIns="34290"/>
          <a:lstStyle/>
          <a:p>
            <a:fld id="{BD3C9449-514E-4F2F-BDF6-E5528CC1E8B5}" type="slidenum">
              <a:rPr lang="id-ID" smtClean="0">
                <a:solidFill>
                  <a:prstClr val="black"/>
                </a:solidFill>
              </a:rPr>
              <a:pPr/>
              <a:t>‹#›</a:t>
            </a:fld>
            <a:endParaRPr lang="id-ID">
              <a:solidFill>
                <a:prstClr val="black"/>
              </a:solidFill>
            </a:endParaRPr>
          </a:p>
        </p:txBody>
      </p:sp>
    </p:spTree>
    <p:extLst>
      <p:ext uri="{BB962C8B-B14F-4D97-AF65-F5344CB8AC3E}">
        <p14:creationId xmlns:p14="http://schemas.microsoft.com/office/powerpoint/2010/main" val="170844753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CF7BE859-18DA-AA47-857F-8A8E3938ED6C}" type="datetimeFigureOut">
              <a:rPr lang="zh-CN" altLang="en-US" smtClean="0">
                <a:solidFill>
                  <a:prstClr val="black">
                    <a:tint val="75000"/>
                  </a:prstClr>
                </a:solidFill>
              </a:rPr>
              <a:pPr/>
              <a:t>2016/6/8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Rectangle 55"/>
          <p:cNvSpPr>
            <a:spLocks noChangeArrowheads="1"/>
          </p:cNvSpPr>
          <p:nvPr userDrawn="1"/>
        </p:nvSpPr>
        <p:spPr bwMode="auto">
          <a:xfrm>
            <a:off x="2987824"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0"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p14="http://schemas.microsoft.com/office/powerpoint/2010/main" val="3525080705"/>
              </p:ext>
            </p:extLst>
          </p:nvPr>
        </p:nvGraphicFramePr>
        <p:xfrm>
          <a:off x="4704916" y="5362963"/>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19152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sp>
        <p:nvSpPr>
          <p:cNvPr id="6"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pic>
        <p:nvPicPr>
          <p:cNvPr id="7" name="图片 18"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8"/>
          <p:cNvGrpSpPr>
            <a:grpSpLocks/>
          </p:cNvGrpSpPr>
          <p:nvPr userDrawn="1"/>
        </p:nvGrpSpPr>
        <p:grpSpPr bwMode="auto">
          <a:xfrm>
            <a:off x="144463" y="2320925"/>
            <a:ext cx="6372225" cy="3059113"/>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900" indent="-342900"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64451850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74"/>
            <a:ext cx="8424936" cy="3852651"/>
          </a:xfrm>
        </p:spPr>
        <p:txBody>
          <a:bodyPr>
            <a:normAutofit/>
          </a:bodyPr>
          <a:lstStyle>
            <a:lvl1pPr marL="342900" indent="-342900">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23533" y="2"/>
            <a:ext cx="7128197" cy="520095"/>
          </a:xfrm>
        </p:spPr>
        <p:txBody>
          <a:bodyPr>
            <a:normAutofit/>
          </a:bodyPr>
          <a:lstStyle>
            <a:lvl1pPr algn="l">
              <a:defRPr sz="2600" b="0" i="0">
                <a:latin typeface="微软雅黑"/>
                <a:ea typeface="微软雅黑"/>
                <a:cs typeface="微软雅黑"/>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43433507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p:cNvSpPr>
          <p:nvPr/>
        </p:nvSpPr>
        <p:spPr bwMode="auto">
          <a:xfrm>
            <a:off x="4521200" y="1436688"/>
            <a:ext cx="18113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4800" smtClean="0">
                <a:solidFill>
                  <a:srgbClr val="404040"/>
                </a:solidFill>
                <a:latin typeface="Goudy Old Style" pitchFamily="18" charset="0"/>
                <a:ea typeface="Helvetica Neue UltraLight"/>
                <a:cs typeface="Helvetica Neue UltraLight"/>
                <a:sym typeface="Helvetica Neue UltraLight"/>
              </a:rPr>
              <a:t>Thanks</a:t>
            </a:r>
          </a:p>
        </p:txBody>
      </p:sp>
      <p:sp>
        <p:nvSpPr>
          <p:cNvPr id="4" name="Rectangle 5"/>
          <p:cNvSpPr>
            <a:spLocks/>
          </p:cNvSpPr>
          <p:nvPr/>
        </p:nvSpPr>
        <p:spPr bwMode="auto">
          <a:xfrm>
            <a:off x="4051300" y="2190750"/>
            <a:ext cx="1020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1800" smtClean="0">
                <a:solidFill>
                  <a:srgbClr val="404040"/>
                </a:solidFill>
                <a:latin typeface="Arial Narrow" pitchFamily="34" charset="0"/>
                <a:ea typeface="宋体" pitchFamily="2" charset="-122"/>
                <a:sym typeface="Arial Narrow" pitchFamily="34" charset="0"/>
              </a:rPr>
              <a:t>terima kasih</a:t>
            </a:r>
          </a:p>
        </p:txBody>
      </p:sp>
      <p:sp>
        <p:nvSpPr>
          <p:cNvPr id="5" name="Rectangle 6"/>
          <p:cNvSpPr>
            <a:spLocks/>
          </p:cNvSpPr>
          <p:nvPr/>
        </p:nvSpPr>
        <p:spPr bwMode="auto">
          <a:xfrm>
            <a:off x="3492500" y="1276350"/>
            <a:ext cx="923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3600" smtClean="0">
                <a:solidFill>
                  <a:srgbClr val="404040"/>
                </a:solidFill>
                <a:latin typeface="Arial" pitchFamily="34" charset="0"/>
                <a:ea typeface="宋体" pitchFamily="2" charset="-122"/>
                <a:sym typeface="Arial" pitchFamily="34" charset="0"/>
              </a:rPr>
              <a:t>感謝</a:t>
            </a:r>
          </a:p>
        </p:txBody>
      </p:sp>
      <p:sp>
        <p:nvSpPr>
          <p:cNvPr id="6" name="Rectangle 7"/>
          <p:cNvSpPr>
            <a:spLocks/>
          </p:cNvSpPr>
          <p:nvPr/>
        </p:nvSpPr>
        <p:spPr bwMode="auto">
          <a:xfrm>
            <a:off x="5199063" y="2097088"/>
            <a:ext cx="12319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4800" smtClean="0">
                <a:solidFill>
                  <a:srgbClr val="404040"/>
                </a:solidFill>
                <a:latin typeface="微软雅黑" pitchFamily="34" charset="-122"/>
                <a:ea typeface="微软雅黑" pitchFamily="34" charset="-122"/>
                <a:cs typeface="Microsoft YaHei Bold"/>
                <a:sym typeface="Microsoft YaHei Bold"/>
              </a:rPr>
              <a:t>谢谢</a:t>
            </a:r>
          </a:p>
        </p:txBody>
      </p:sp>
      <p:sp>
        <p:nvSpPr>
          <p:cNvPr id="7" name="Rectangle 8"/>
          <p:cNvSpPr>
            <a:spLocks/>
          </p:cNvSpPr>
          <p:nvPr/>
        </p:nvSpPr>
        <p:spPr bwMode="auto">
          <a:xfrm>
            <a:off x="5403850" y="1336675"/>
            <a:ext cx="1025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1600" smtClean="0">
                <a:solidFill>
                  <a:srgbClr val="404040"/>
                </a:solidFill>
                <a:latin typeface="Arial" pitchFamily="34" charset="0"/>
                <a:ea typeface="宋体" pitchFamily="2" charset="-122"/>
                <a:sym typeface="Arial" pitchFamily="34" charset="0"/>
              </a:rPr>
              <a:t>ありがとう</a:t>
            </a:r>
          </a:p>
        </p:txBody>
      </p:sp>
      <p:sp>
        <p:nvSpPr>
          <p:cNvPr id="8" name="Rectangle 9"/>
          <p:cNvSpPr>
            <a:spLocks/>
          </p:cNvSpPr>
          <p:nvPr/>
        </p:nvSpPr>
        <p:spPr bwMode="auto">
          <a:xfrm>
            <a:off x="3492500" y="1874838"/>
            <a:ext cx="850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mtClean="0">
                <a:solidFill>
                  <a:srgbClr val="404040"/>
                </a:solidFill>
                <a:latin typeface="Arial" pitchFamily="34" charset="0"/>
                <a:ea typeface="Thonburi"/>
                <a:cs typeface="Thonburi"/>
                <a:sym typeface="Arial" pitchFamily="34" charset="0"/>
              </a:rPr>
              <a:t>ขอบคุณ</a:t>
            </a:r>
          </a:p>
        </p:txBody>
      </p:sp>
      <p:sp>
        <p:nvSpPr>
          <p:cNvPr id="9" name="Rectangle 37"/>
          <p:cNvSpPr>
            <a:spLocks/>
          </p:cNvSpPr>
          <p:nvPr userDrawn="1"/>
        </p:nvSpPr>
        <p:spPr bwMode="auto">
          <a:xfrm>
            <a:off x="2571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pic>
        <p:nvPicPr>
          <p:cNvPr id="10" name="图片 25" descr="20120325大品牌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grpSp>
        <p:nvGrpSpPr>
          <p:cNvPr id="12" name="组合 24"/>
          <p:cNvGrpSpPr>
            <a:grpSpLocks/>
          </p:cNvGrpSpPr>
          <p:nvPr userDrawn="1"/>
        </p:nvGrpSpPr>
        <p:grpSpPr bwMode="auto">
          <a:xfrm>
            <a:off x="144463" y="2320925"/>
            <a:ext cx="6372225" cy="3059113"/>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138721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79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2161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9" y="627460"/>
            <a:ext cx="4135437"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26" y="627460"/>
            <a:ext cx="4137025"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5810685"/>
      </p:ext>
    </p:extLst>
  </p:cSld>
  <p:clrMapOvr>
    <a:masterClrMapping/>
  </p:clrMapOvr>
  <p:transition>
    <p:pull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6"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p14="http://schemas.microsoft.com/office/powerpoint/2010/main" val="399911598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0"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p14="http://schemas.microsoft.com/office/powerpoint/2010/main" val="230057631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B5C08A1-7713-47CE-97B4-863D833656A0}" type="datetimeFigureOut">
              <a:rPr lang="id-ID" smtClean="0">
                <a:solidFill>
                  <a:prstClr val="black">
                    <a:tint val="75000"/>
                  </a:prstClr>
                </a:solidFill>
              </a:rPr>
              <a:pPr/>
              <a:t>08/06/2016</a:t>
            </a:fld>
            <a:endParaRPr lang="id-ID">
              <a:solidFill>
                <a:prstClr val="black">
                  <a:tint val="75000"/>
                </a:prst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a:xfrm>
            <a:off x="8143875" y="4767263"/>
            <a:ext cx="371475" cy="273844"/>
          </a:xfrm>
          <a:prstGeom prst="rect">
            <a:avLst/>
          </a:prstGeom>
        </p:spPr>
        <p:txBody>
          <a:bodyPr lIns="68580" tIns="34290" rIns="68580" bIns="34290"/>
          <a:lstStyle/>
          <a:p>
            <a:fld id="{BD3C9449-514E-4F2F-BDF6-E5528CC1E8B5}" type="slidenum">
              <a:rPr lang="id-ID" smtClean="0">
                <a:solidFill>
                  <a:prstClr val="black"/>
                </a:solidFill>
              </a:rPr>
              <a:pPr/>
              <a:t>‹#›</a:t>
            </a:fld>
            <a:endParaRPr lang="id-ID">
              <a:solidFill>
                <a:prstClr val="black"/>
              </a:solidFill>
            </a:endParaRPr>
          </a:p>
        </p:txBody>
      </p:sp>
    </p:spTree>
    <p:extLst>
      <p:ext uri="{BB962C8B-B14F-4D97-AF65-F5344CB8AC3E}">
        <p14:creationId xmlns:p14="http://schemas.microsoft.com/office/powerpoint/2010/main" val="99396831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CF7BE859-18DA-AA47-857F-8A8E3938ED6C}" type="datetimeFigureOut">
              <a:rPr lang="zh-CN" altLang="en-US" smtClean="0">
                <a:solidFill>
                  <a:prstClr val="black">
                    <a:tint val="75000"/>
                  </a:prstClr>
                </a:solidFill>
              </a:rPr>
              <a:pPr/>
              <a:t>2016/6/8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Rectangle 55"/>
          <p:cNvSpPr>
            <a:spLocks noChangeArrowheads="1"/>
          </p:cNvSpPr>
          <p:nvPr userDrawn="1"/>
        </p:nvSpPr>
        <p:spPr bwMode="auto">
          <a:xfrm>
            <a:off x="2987824"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0"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p14="http://schemas.microsoft.com/office/powerpoint/2010/main" val="2398435592"/>
              </p:ext>
            </p:extLst>
          </p:nvPr>
        </p:nvGraphicFramePr>
        <p:xfrm>
          <a:off x="4704916" y="5362963"/>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91502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封面">
    <p:spTree>
      <p:nvGrpSpPr>
        <p:cNvPr id="1" name=""/>
        <p:cNvGrpSpPr/>
        <p:nvPr/>
      </p:nvGrpSpPr>
      <p:grpSpPr>
        <a:xfrm>
          <a:off x="0" y="0"/>
          <a:ext cx="0" cy="0"/>
          <a:chOff x="0" y="0"/>
          <a:chExt cx="0" cy="0"/>
        </a:xfrm>
      </p:grpSpPr>
      <p:pic>
        <p:nvPicPr>
          <p:cNvPr id="4" name="Picture 2" descr="C:\Users\Administrator\Desktop\ppt背景-01.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20638"/>
            <a:ext cx="9144000" cy="517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7"/>
          <p:cNvSpPr>
            <a:spLocks/>
          </p:cNvSpPr>
          <p:nvPr userDrawn="1"/>
        </p:nvSpPr>
        <p:spPr bwMode="auto">
          <a:xfrm>
            <a:off x="4730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zh-CN" altLang="en-US" sz="700" dirty="0">
                <a:solidFill>
                  <a:srgbClr val="7F7F7F"/>
                </a:solidFill>
                <a:latin typeface="微软雅黑" pitchFamily="34" charset="-122"/>
                <a:ea typeface="微软雅黑" pitchFamily="34" charset="-122"/>
                <a:sym typeface="Microsoft YaHei Bold" charset="-122"/>
              </a:rPr>
              <a:t>版权所有</a:t>
            </a:r>
            <a:r>
              <a:rPr lang="en-US" altLang="zh-CN" sz="700" dirty="0">
                <a:solidFill>
                  <a:srgbClr val="7F7F7F"/>
                </a:solidFill>
                <a:latin typeface="微软雅黑" pitchFamily="34" charset="-122"/>
                <a:ea typeface="微软雅黑" pitchFamily="34" charset="-122"/>
                <a:sym typeface="Helvetica Neue" pitchFamily="2" charset="0"/>
              </a:rPr>
              <a:t>©1993-</a:t>
            </a:r>
            <a:r>
              <a:rPr lang="en-US" altLang="zh-CN" sz="700" dirty="0" smtClean="0">
                <a:solidFill>
                  <a:srgbClr val="7F7F7F"/>
                </a:solidFill>
                <a:latin typeface="微软雅黑" pitchFamily="34" charset="-122"/>
                <a:ea typeface="微软雅黑" pitchFamily="34" charset="-122"/>
                <a:sym typeface="Helvetica Neue" pitchFamily="2" charset="0"/>
              </a:rPr>
              <a:t>2016</a:t>
            </a:r>
            <a:r>
              <a:rPr lang="zh-CN" altLang="en-US" sz="700" dirty="0" smtClean="0">
                <a:solidFill>
                  <a:srgbClr val="7F7F7F"/>
                </a:solidFill>
                <a:latin typeface="微软雅黑" pitchFamily="34" charset="-122"/>
                <a:ea typeface="微软雅黑" pitchFamily="34" charset="-122"/>
                <a:sym typeface="Helvetica Neue" pitchFamily="2" charset="0"/>
              </a:rPr>
              <a:t> </a:t>
            </a:r>
            <a:r>
              <a:rPr lang="zh-CN" altLang="en-US" sz="700" dirty="0" smtClean="0">
                <a:solidFill>
                  <a:srgbClr val="7F7F7F"/>
                </a:solidFill>
                <a:latin typeface="微软雅黑" pitchFamily="34" charset="-122"/>
                <a:ea typeface="微软雅黑" pitchFamily="34" charset="-122"/>
                <a:sym typeface="Microsoft YaHei Bold" charset="-122"/>
              </a:rPr>
              <a:t>金蝶国际软件集团有限公司</a:t>
            </a:r>
            <a:endParaRPr lang="zh-CN" altLang="en-US" sz="700" dirty="0">
              <a:solidFill>
                <a:srgbClr val="7F7F7F"/>
              </a:solidFill>
              <a:latin typeface="微软雅黑" pitchFamily="34" charset="-122"/>
              <a:ea typeface="微软雅黑" pitchFamily="34" charset="-122"/>
              <a:sym typeface="Microsoft YaHei Bold" charset="-122"/>
            </a:endParaRPr>
          </a:p>
        </p:txBody>
      </p:sp>
      <p:pic>
        <p:nvPicPr>
          <p:cNvPr id="6" name="图片 5" descr="kingdee 金蝶 logo-01.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059613" y="-20638"/>
            <a:ext cx="2265362" cy="72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2" name="标题 1"/>
          <p:cNvSpPr>
            <a:spLocks noGrp="1"/>
          </p:cNvSpPr>
          <p:nvPr>
            <p:ph type="ctrTitle"/>
          </p:nvPr>
        </p:nvSpPr>
        <p:spPr>
          <a:xfrm>
            <a:off x="1835696" y="1123658"/>
            <a:ext cx="6624736" cy="857514"/>
          </a:xfrm>
          <a:prstGeom prst="rect">
            <a:avLst/>
          </a:prstGeom>
        </p:spPr>
        <p:txBody>
          <a:bodyPr anchor="ctr">
            <a:normAutofit/>
          </a:bodyPr>
          <a:lstStyle>
            <a:lvl1pPr algn="r">
              <a:defRPr lang="zh-CN" altLang="en-US" sz="3200" b="1" i="0" kern="1200" dirty="0">
                <a:solidFill>
                  <a:schemeClr val="tx1">
                    <a:lumMod val="85000"/>
                    <a:lumOff val="15000"/>
                  </a:schemeClr>
                </a:solidFill>
                <a:latin typeface="Arial Black" pitchFamily="34" charset="0"/>
                <a:ea typeface="微软雅黑" pitchFamily="34" charset="-122"/>
                <a:cs typeface="微软雅黑"/>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4873411" y="2125188"/>
            <a:ext cx="3587021" cy="1022626"/>
          </a:xfrm>
          <a:prstGeom prst="rect">
            <a:avLst/>
          </a:prstGeom>
        </p:spPr>
        <p:txBody>
          <a:bodyPr>
            <a:normAutofit/>
          </a:bodyPr>
          <a:lstStyle>
            <a:lvl1pPr marL="342900" indent="-342900" algn="r" rtl="0" eaLnBrk="0" fontAlgn="base" hangingPunct="0">
              <a:spcBef>
                <a:spcPct val="20000"/>
              </a:spcBef>
              <a:spcAft>
                <a:spcPct val="0"/>
              </a:spcAft>
              <a:buClr>
                <a:srgbClr val="003399"/>
              </a:buClr>
              <a:buSzPct val="80000"/>
              <a:buFont typeface="Wingdings" pitchFamily="2" charset="2"/>
              <a:buNone/>
              <a:defRPr lang="zh-CN" altLang="en-US" sz="1200" b="1" kern="1200" dirty="0">
                <a:solidFill>
                  <a:schemeClr val="tx1">
                    <a:lumMod val="85000"/>
                    <a:lumOff val="15000"/>
                  </a:schemeClr>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Tree>
    <p:extLst>
      <p:ext uri="{BB962C8B-B14F-4D97-AF65-F5344CB8AC3E}">
        <p14:creationId xmlns:p14="http://schemas.microsoft.com/office/powerpoint/2010/main" val="363806103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页脚占位符 25"/>
          <p:cNvSpPr>
            <a:spLocks noGrp="1"/>
          </p:cNvSpPr>
          <p:nvPr>
            <p:ph type="ftr" sz="quarter" idx="10"/>
          </p:nvPr>
        </p:nvSpPr>
        <p:spPr/>
        <p:txBody>
          <a:bodyPr/>
          <a:lstStyle>
            <a:lvl1pPr>
              <a:defRPr/>
            </a:lvl1pPr>
          </a:lstStyle>
          <a:p>
            <a:pPr>
              <a:defRPr/>
            </a:pPr>
            <a:r>
              <a:rPr lang="en-US" altLang="zh-CN"/>
              <a:t>P</a:t>
            </a:r>
            <a:fld id="{03863603-919C-489F-B780-52F98CDC009D}" type="slidenum">
              <a:rPr lang="en-US" altLang="zh-CN"/>
              <a:pPr>
                <a:defRPr/>
              </a:pPr>
              <a:t>‹#›</a:t>
            </a:fld>
            <a:endParaRPr lang="zh-CN" altLang="en-US"/>
          </a:p>
        </p:txBody>
      </p:sp>
    </p:spTree>
    <p:extLst>
      <p:ext uri="{BB962C8B-B14F-4D97-AF65-F5344CB8AC3E}">
        <p14:creationId xmlns:p14="http://schemas.microsoft.com/office/powerpoint/2010/main" val="11618542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descr="卷页.png"/>
          <p:cNvPicPr>
            <a:picLocks noChangeAspect="1"/>
          </p:cNvPicPr>
          <p:nvPr userDrawn="1"/>
        </p:nvPicPr>
        <p:blipFill>
          <a:blip r:embed="rId2"/>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0310金蝶品牌下属logo-00.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7" name="内容占位符 2"/>
          <p:cNvSpPr>
            <a:spLocks noGrp="1"/>
          </p:cNvSpPr>
          <p:nvPr>
            <p:ph idx="1"/>
          </p:nvPr>
        </p:nvSpPr>
        <p:spPr>
          <a:xfrm>
            <a:off x="323528" y="741974"/>
            <a:ext cx="8424936" cy="3852651"/>
          </a:xfrm>
          <a:prstGeom prst="rect">
            <a:avLst/>
          </a:prstGeom>
        </p:spPr>
        <p:txBody>
          <a:bodyPr>
            <a:normAutofit/>
          </a:bodyPr>
          <a:lstStyle>
            <a:lvl1pPr marL="342900" indent="-342900">
              <a:buSzPct val="100000"/>
              <a:buFontTx/>
              <a:buBlip>
                <a:blip r:embed="rId4"/>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0"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8" name="页脚占位符 2"/>
          <p:cNvSpPr>
            <a:spLocks noGrp="1"/>
          </p:cNvSpPr>
          <p:nvPr>
            <p:ph type="ftr" sz="quarter" idx="10"/>
          </p:nvPr>
        </p:nvSpPr>
        <p:spPr/>
        <p:txBody>
          <a:bodyPr/>
          <a:lstStyle>
            <a:lvl1pPr>
              <a:defRPr smtClean="0"/>
            </a:lvl1pPr>
          </a:lstStyle>
          <a:p>
            <a:pPr>
              <a:defRPr/>
            </a:pPr>
            <a:r>
              <a:rPr lang="en-US" altLang="zh-CN"/>
              <a:t>P</a:t>
            </a:r>
            <a:fld id="{CCB9019C-EE14-484E-A749-6B927C2AC5D7}" type="slidenum">
              <a:rPr lang="en-US" altLang="zh-CN"/>
              <a:pPr>
                <a:defRPr/>
              </a:pPr>
              <a:t>‹#›</a:t>
            </a:fld>
            <a:endParaRPr lang="zh-CN" altLang="en-US"/>
          </a:p>
        </p:txBody>
      </p:sp>
    </p:spTree>
    <p:extLst>
      <p:ext uri="{BB962C8B-B14F-4D97-AF65-F5344CB8AC3E}">
        <p14:creationId xmlns:p14="http://schemas.microsoft.com/office/powerpoint/2010/main" val="30823711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标题和内容(白)">
    <p:spTree>
      <p:nvGrpSpPr>
        <p:cNvPr id="1" name=""/>
        <p:cNvGrpSpPr/>
        <p:nvPr/>
      </p:nvGrpSpPr>
      <p:grpSpPr>
        <a:xfrm>
          <a:off x="0" y="0"/>
          <a:ext cx="0" cy="0"/>
          <a:chOff x="0" y="0"/>
          <a:chExt cx="0" cy="0"/>
        </a:xfrm>
      </p:grpSpPr>
      <p:sp>
        <p:nvSpPr>
          <p:cNvPr id="4"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pic>
        <p:nvPicPr>
          <p:cNvPr id="5" name="图片 4" descr="0310金蝶品牌下属logo-00.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323528" y="741974"/>
            <a:ext cx="8424936" cy="3852651"/>
          </a:xfrm>
          <a:prstGeom prst="rect">
            <a:avLst/>
          </a:prstGeom>
        </p:spPr>
        <p:txBody>
          <a:bodyPr>
            <a:normAutofit/>
          </a:bodyPr>
          <a:lstStyle>
            <a:lvl1pPr marL="342900" indent="-342900">
              <a:buSzPct val="100000"/>
              <a:buFontTx/>
              <a:buBlip>
                <a:blip r:embed="rId3"/>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6" name="页脚占位符 2"/>
          <p:cNvSpPr>
            <a:spLocks noGrp="1"/>
          </p:cNvSpPr>
          <p:nvPr>
            <p:ph type="ftr" sz="quarter" idx="10"/>
          </p:nvPr>
        </p:nvSpPr>
        <p:spPr/>
        <p:txBody>
          <a:bodyPr/>
          <a:lstStyle>
            <a:lvl1pPr>
              <a:defRPr smtClean="0"/>
            </a:lvl1pPr>
          </a:lstStyle>
          <a:p>
            <a:pPr>
              <a:defRPr/>
            </a:pPr>
            <a:r>
              <a:rPr lang="en-US" altLang="zh-CN"/>
              <a:t>P</a:t>
            </a:r>
            <a:fld id="{EB2D96E6-1979-421B-B93F-9F21F6952825}" type="slidenum">
              <a:rPr lang="en-US" altLang="zh-CN"/>
              <a:pPr>
                <a:defRPr/>
              </a:pPr>
              <a:t>‹#›</a:t>
            </a:fld>
            <a:endParaRPr lang="zh-CN" altLang="en-US"/>
          </a:p>
        </p:txBody>
      </p:sp>
    </p:spTree>
    <p:extLst>
      <p:ext uri="{BB962C8B-B14F-4D97-AF65-F5344CB8AC3E}">
        <p14:creationId xmlns:p14="http://schemas.microsoft.com/office/powerpoint/2010/main" val="382733235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仅图片（白）">
    <p:spTree>
      <p:nvGrpSpPr>
        <p:cNvPr id="1" name=""/>
        <p:cNvGrpSpPr/>
        <p:nvPr/>
      </p:nvGrpSpPr>
      <p:grpSpPr>
        <a:xfrm>
          <a:off x="0" y="0"/>
          <a:ext cx="0" cy="0"/>
          <a:chOff x="0" y="0"/>
          <a:chExt cx="0" cy="0"/>
        </a:xfrm>
      </p:grpSpPr>
      <p:pic>
        <p:nvPicPr>
          <p:cNvPr id="5" name="图片 4" descr="卷页.png"/>
          <p:cNvPicPr>
            <a:picLocks noChangeAspect="1"/>
          </p:cNvPicPr>
          <p:nvPr userDrawn="1"/>
        </p:nvPicPr>
        <p:blipFill>
          <a:blip r:embed="rId2"/>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descr="0310金蝶品牌下属logo-00.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8" name="图片占位符 2"/>
          <p:cNvSpPr>
            <a:spLocks noGrp="1"/>
          </p:cNvSpPr>
          <p:nvPr>
            <p:ph type="pic" idx="1"/>
          </p:nvPr>
        </p:nvSpPr>
        <p:spPr>
          <a:xfrm>
            <a:off x="1792288" y="771550"/>
            <a:ext cx="5486400" cy="3168352"/>
          </a:xfrm>
          <a:prstGeom prst="rect">
            <a:avLst/>
          </a:prstGeom>
        </p:spPr>
        <p:txBody>
          <a:bodyPr anchor="ctr"/>
          <a:lstStyle>
            <a:lvl1pPr marL="0" indent="0" algn="ctr">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9" name="文本占位符 3"/>
          <p:cNvSpPr>
            <a:spLocks noGrp="1"/>
          </p:cNvSpPr>
          <p:nvPr>
            <p:ph type="body" sz="half" idx="2"/>
          </p:nvPr>
        </p:nvSpPr>
        <p:spPr>
          <a:xfrm>
            <a:off x="1792288" y="4025900"/>
            <a:ext cx="5486400" cy="603250"/>
          </a:xfrm>
          <a:prstGeom prst="rect">
            <a:avLst/>
          </a:prstGeom>
        </p:spPr>
        <p:txBody>
          <a:bodyPr/>
          <a:lstStyle>
            <a:lvl1pPr marL="0" indent="0" algn="ctr">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3"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10" name="页脚占位符 2"/>
          <p:cNvSpPr>
            <a:spLocks noGrp="1"/>
          </p:cNvSpPr>
          <p:nvPr>
            <p:ph type="ftr" sz="quarter" idx="10"/>
          </p:nvPr>
        </p:nvSpPr>
        <p:spPr/>
        <p:txBody>
          <a:bodyPr/>
          <a:lstStyle>
            <a:lvl1pPr>
              <a:defRPr smtClean="0"/>
            </a:lvl1pPr>
          </a:lstStyle>
          <a:p>
            <a:pPr>
              <a:defRPr/>
            </a:pPr>
            <a:r>
              <a:rPr lang="en-US" altLang="zh-CN"/>
              <a:t>P</a:t>
            </a:r>
            <a:fld id="{0416AF7A-2A3B-4C99-B465-FAD5F11703D4}" type="slidenum">
              <a:rPr lang="en-US" altLang="zh-CN"/>
              <a:pPr>
                <a:defRPr/>
              </a:pPr>
              <a:t>‹#›</a:t>
            </a:fld>
            <a:endParaRPr lang="zh-CN" altLang="en-US"/>
          </a:p>
        </p:txBody>
      </p:sp>
    </p:spTree>
    <p:extLst>
      <p:ext uri="{BB962C8B-B14F-4D97-AF65-F5344CB8AC3E}">
        <p14:creationId xmlns:p14="http://schemas.microsoft.com/office/powerpoint/2010/main" val="3842953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9" y="627460"/>
            <a:ext cx="4135437"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26" y="627460"/>
            <a:ext cx="4137025"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2111254"/>
      </p:ext>
    </p:extLst>
  </p:cSld>
  <p:clrMapOvr>
    <a:masterClrMapping/>
  </p:clrMapOvr>
  <p:transition>
    <p:pull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图片和文字（白）">
    <p:spTree>
      <p:nvGrpSpPr>
        <p:cNvPr id="1" name=""/>
        <p:cNvGrpSpPr/>
        <p:nvPr/>
      </p:nvGrpSpPr>
      <p:grpSpPr>
        <a:xfrm>
          <a:off x="0" y="0"/>
          <a:ext cx="0" cy="0"/>
          <a:chOff x="0" y="0"/>
          <a:chExt cx="0" cy="0"/>
        </a:xfrm>
      </p:grpSpPr>
      <p:pic>
        <p:nvPicPr>
          <p:cNvPr id="5" name="图片 4" descr="卷页.png"/>
          <p:cNvPicPr>
            <a:picLocks noChangeAspect="1"/>
          </p:cNvPicPr>
          <p:nvPr userDrawn="1"/>
        </p:nvPicPr>
        <p:blipFill>
          <a:blip r:embed="rId2"/>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descr="0310金蝶品牌下属logo-00.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7" name="图片占位符 2"/>
          <p:cNvSpPr>
            <a:spLocks noGrp="1"/>
          </p:cNvSpPr>
          <p:nvPr>
            <p:ph type="pic" idx="1"/>
          </p:nvPr>
        </p:nvSpPr>
        <p:spPr>
          <a:xfrm>
            <a:off x="755976" y="915966"/>
            <a:ext cx="3600000" cy="3600000"/>
          </a:xfrm>
          <a:prstGeom prst="rect">
            <a:avLst/>
          </a:prstGeom>
        </p:spPr>
        <p:txBody>
          <a:bodyPr anchor="ctr"/>
          <a:lstStyle>
            <a:lvl1pPr marL="0" indent="0" algn="ctr">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8" name="文本占位符 3"/>
          <p:cNvSpPr>
            <a:spLocks noGrp="1"/>
          </p:cNvSpPr>
          <p:nvPr>
            <p:ph type="body" sz="half" idx="2"/>
          </p:nvPr>
        </p:nvSpPr>
        <p:spPr>
          <a:xfrm>
            <a:off x="4500392" y="915566"/>
            <a:ext cx="3600000" cy="3600400"/>
          </a:xfrm>
          <a:prstGeom prst="rect">
            <a:avLst/>
          </a:prstGeom>
        </p:spPr>
        <p:txBody>
          <a:bodyPr/>
          <a:lstStyle>
            <a:lvl1pPr marL="0" indent="0" algn="l">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5"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10" name="页脚占位符 2"/>
          <p:cNvSpPr>
            <a:spLocks noGrp="1"/>
          </p:cNvSpPr>
          <p:nvPr>
            <p:ph type="ftr" sz="quarter" idx="10"/>
          </p:nvPr>
        </p:nvSpPr>
        <p:spPr/>
        <p:txBody>
          <a:bodyPr/>
          <a:lstStyle>
            <a:lvl1pPr>
              <a:defRPr smtClean="0"/>
            </a:lvl1pPr>
          </a:lstStyle>
          <a:p>
            <a:pPr>
              <a:defRPr/>
            </a:pPr>
            <a:r>
              <a:rPr lang="en-US" altLang="zh-CN"/>
              <a:t>P</a:t>
            </a:r>
            <a:fld id="{8701FA9E-0CFB-421D-944E-5E064DE94686}" type="slidenum">
              <a:rPr lang="en-US" altLang="zh-CN"/>
              <a:pPr>
                <a:defRPr/>
              </a:pPr>
              <a:t>‹#›</a:t>
            </a:fld>
            <a:endParaRPr lang="zh-CN" altLang="en-US"/>
          </a:p>
        </p:txBody>
      </p:sp>
    </p:spTree>
    <p:extLst>
      <p:ext uri="{BB962C8B-B14F-4D97-AF65-F5344CB8AC3E}">
        <p14:creationId xmlns:p14="http://schemas.microsoft.com/office/powerpoint/2010/main" val="26462946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Picture 2" descr="C:\Users\Administrator\Desktop\ppt背景-01.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20638"/>
            <a:ext cx="9144000" cy="517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12"/>
          <p:cNvGrpSpPr>
            <a:grpSpLocks/>
          </p:cNvGrpSpPr>
          <p:nvPr userDrawn="1"/>
        </p:nvGrpSpPr>
        <p:grpSpPr bwMode="auto">
          <a:xfrm>
            <a:off x="4471988" y="1346200"/>
            <a:ext cx="3397250" cy="1797050"/>
            <a:chOff x="3491880" y="1283088"/>
            <a:chExt cx="2933387" cy="1551579"/>
          </a:xfrm>
        </p:grpSpPr>
        <p:sp>
          <p:nvSpPr>
            <p:cNvPr id="4" name="Rectangle 4"/>
            <p:cNvSpPr>
              <a:spLocks/>
            </p:cNvSpPr>
            <p:nvPr userDrawn="1"/>
          </p:nvSpPr>
          <p:spPr bwMode="auto">
            <a:xfrm>
              <a:off x="4521566" y="1438354"/>
              <a:ext cx="1803166" cy="73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zh-CN" sz="5400">
                  <a:solidFill>
                    <a:srgbClr val="262626"/>
                  </a:solidFill>
                  <a:latin typeface="Goudy Old Style" pitchFamily="18" charset="0"/>
                  <a:ea typeface="宋体" pitchFamily="2" charset="-122"/>
                  <a:sym typeface="Helvetica Neue UltraLight" pitchFamily="2" charset="0"/>
                </a:rPr>
                <a:t>Thanks</a:t>
              </a:r>
            </a:p>
          </p:txBody>
        </p:sp>
        <p:sp>
          <p:nvSpPr>
            <p:cNvPr id="5" name="Rectangle 5"/>
            <p:cNvSpPr>
              <a:spLocks/>
            </p:cNvSpPr>
            <p:nvPr userDrawn="1"/>
          </p:nvSpPr>
          <p:spPr bwMode="auto">
            <a:xfrm>
              <a:off x="4050688" y="2195749"/>
              <a:ext cx="978727" cy="26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zh-CN">
                  <a:solidFill>
                    <a:srgbClr val="262626"/>
                  </a:solidFill>
                  <a:latin typeface="Arial Narrow" pitchFamily="34" charset="0"/>
                  <a:ea typeface="宋体" pitchFamily="2" charset="-122"/>
                  <a:sym typeface="Arial Narrow" pitchFamily="34" charset="0"/>
                </a:rPr>
                <a:t>terima kasih</a:t>
              </a:r>
            </a:p>
          </p:txBody>
        </p:sp>
        <p:sp>
          <p:nvSpPr>
            <p:cNvPr id="6" name="Rectangle 6"/>
            <p:cNvSpPr>
              <a:spLocks/>
            </p:cNvSpPr>
            <p:nvPr userDrawn="1"/>
          </p:nvSpPr>
          <p:spPr bwMode="auto">
            <a:xfrm>
              <a:off x="3491880" y="1283088"/>
              <a:ext cx="898392" cy="53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zh-CN" altLang="en-US" sz="4000">
                  <a:solidFill>
                    <a:srgbClr val="262626"/>
                  </a:solidFill>
                  <a:latin typeface="Arial" pitchFamily="34" charset="0"/>
                  <a:ea typeface="宋体" pitchFamily="2" charset="-122"/>
                  <a:sym typeface="Arial" pitchFamily="34" charset="0"/>
                </a:rPr>
                <a:t>感謝</a:t>
              </a:r>
            </a:p>
          </p:txBody>
        </p:sp>
        <p:sp>
          <p:nvSpPr>
            <p:cNvPr id="7" name="Rectangle 7"/>
            <p:cNvSpPr>
              <a:spLocks/>
            </p:cNvSpPr>
            <p:nvPr userDrawn="1"/>
          </p:nvSpPr>
          <p:spPr bwMode="auto">
            <a:xfrm>
              <a:off x="5199183" y="2099618"/>
              <a:ext cx="1225080" cy="73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zh-CN" altLang="en-US" sz="5400">
                  <a:solidFill>
                    <a:srgbClr val="262626"/>
                  </a:solidFill>
                  <a:latin typeface="微软雅黑" pitchFamily="34" charset="-122"/>
                  <a:ea typeface="微软雅黑" pitchFamily="34" charset="-122"/>
                  <a:sym typeface="Microsoft YaHei Bold" charset="-122"/>
                </a:rPr>
                <a:t>谢谢</a:t>
              </a:r>
            </a:p>
          </p:txBody>
        </p:sp>
        <p:sp>
          <p:nvSpPr>
            <p:cNvPr id="8" name="Rectangle 8"/>
            <p:cNvSpPr>
              <a:spLocks/>
            </p:cNvSpPr>
            <p:nvPr userDrawn="1"/>
          </p:nvSpPr>
          <p:spPr bwMode="auto">
            <a:xfrm>
              <a:off x="5404367" y="1336687"/>
              <a:ext cx="1020900" cy="24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zh-CN" altLang="en-US" sz="1800">
                  <a:solidFill>
                    <a:srgbClr val="262626"/>
                  </a:solidFill>
                  <a:latin typeface="Arial" pitchFamily="34" charset="0"/>
                  <a:ea typeface="宋体" pitchFamily="2" charset="-122"/>
                  <a:sym typeface="Arial" pitchFamily="34" charset="0"/>
                </a:rPr>
                <a:t>ありがとう</a:t>
              </a:r>
            </a:p>
          </p:txBody>
        </p:sp>
        <p:sp>
          <p:nvSpPr>
            <p:cNvPr id="9" name="Rectangle 9"/>
            <p:cNvSpPr>
              <a:spLocks/>
            </p:cNvSpPr>
            <p:nvPr userDrawn="1"/>
          </p:nvSpPr>
          <p:spPr bwMode="auto">
            <a:xfrm>
              <a:off x="3491887" y="1869803"/>
              <a:ext cx="596650" cy="31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zh-CN" sz="2400">
                  <a:solidFill>
                    <a:srgbClr val="262626"/>
                  </a:solidFill>
                  <a:latin typeface="Arial" pitchFamily="34" charset="0"/>
                  <a:ea typeface="宋体" pitchFamily="2" charset="-122"/>
                  <a:sym typeface="Arial" pitchFamily="34" charset="0"/>
                </a:rPr>
                <a:t>ขอบคุณ</a:t>
              </a:r>
            </a:p>
          </p:txBody>
        </p:sp>
      </p:grpSp>
      <p:pic>
        <p:nvPicPr>
          <p:cNvPr id="11" name="图片 12" descr="kingdee 金蝶 logo-01.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059613" y="-20638"/>
            <a:ext cx="2265362" cy="72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14" name="Rectangle 37"/>
          <p:cNvSpPr>
            <a:spLocks/>
          </p:cNvSpPr>
          <p:nvPr userDrawn="1"/>
        </p:nvSpPr>
        <p:spPr bwMode="auto">
          <a:xfrm>
            <a:off x="473075" y="4767263"/>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zh-CN" altLang="en-US" sz="700" dirty="0">
                <a:solidFill>
                  <a:srgbClr val="7F7F7F"/>
                </a:solidFill>
                <a:latin typeface="微软雅黑" pitchFamily="34" charset="-122"/>
                <a:ea typeface="微软雅黑" pitchFamily="34" charset="-122"/>
                <a:sym typeface="Microsoft YaHei Bold" charset="-122"/>
              </a:rPr>
              <a:t>版权所有</a:t>
            </a:r>
            <a:r>
              <a:rPr lang="en-US" altLang="zh-CN" sz="700" dirty="0">
                <a:solidFill>
                  <a:srgbClr val="7F7F7F"/>
                </a:solidFill>
                <a:latin typeface="微软雅黑" pitchFamily="34" charset="-122"/>
                <a:ea typeface="微软雅黑" pitchFamily="34" charset="-122"/>
                <a:sym typeface="Helvetica Neue" pitchFamily="2" charset="0"/>
              </a:rPr>
              <a:t>©1993-</a:t>
            </a:r>
            <a:r>
              <a:rPr lang="en-US" altLang="zh-CN" sz="700" dirty="0" smtClean="0">
                <a:solidFill>
                  <a:srgbClr val="7F7F7F"/>
                </a:solidFill>
                <a:latin typeface="微软雅黑" pitchFamily="34" charset="-122"/>
                <a:ea typeface="微软雅黑" pitchFamily="34" charset="-122"/>
                <a:sym typeface="Helvetica Neue" pitchFamily="2" charset="0"/>
              </a:rPr>
              <a:t>2016</a:t>
            </a:r>
            <a:r>
              <a:rPr lang="zh-CN" altLang="en-US" sz="700" dirty="0" smtClean="0">
                <a:solidFill>
                  <a:srgbClr val="7F7F7F"/>
                </a:solidFill>
                <a:latin typeface="微软雅黑" pitchFamily="34" charset="-122"/>
                <a:ea typeface="微软雅黑" pitchFamily="34" charset="-122"/>
                <a:sym typeface="Helvetica Neue" pitchFamily="2" charset="0"/>
              </a:rPr>
              <a:t> </a:t>
            </a:r>
            <a:r>
              <a:rPr lang="zh-CN" altLang="en-US" sz="700" dirty="0" smtClean="0">
                <a:solidFill>
                  <a:srgbClr val="7F7F7F"/>
                </a:solidFill>
                <a:latin typeface="微软雅黑" pitchFamily="34" charset="-122"/>
                <a:ea typeface="微软雅黑" pitchFamily="34" charset="-122"/>
                <a:sym typeface="Microsoft YaHei Bold" charset="-122"/>
              </a:rPr>
              <a:t>金蝶国际软件集团有限公司</a:t>
            </a:r>
            <a:endParaRPr lang="zh-CN" altLang="en-US" sz="700" dirty="0">
              <a:solidFill>
                <a:srgbClr val="7F7F7F"/>
              </a:solidFill>
              <a:latin typeface="微软雅黑" pitchFamily="34" charset="-122"/>
              <a:ea typeface="微软雅黑" pitchFamily="34" charset="-122"/>
              <a:sym typeface="Microsoft YaHei Bold" charset="-122"/>
            </a:endParaRPr>
          </a:p>
        </p:txBody>
      </p:sp>
    </p:spTree>
    <p:extLst>
      <p:ext uri="{BB962C8B-B14F-4D97-AF65-F5344CB8AC3E}">
        <p14:creationId xmlns:p14="http://schemas.microsoft.com/office/powerpoint/2010/main" val="3894888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6"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p14="http://schemas.microsoft.com/office/powerpoint/2010/main" val="20354772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0"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p14="http://schemas.microsoft.com/office/powerpoint/2010/main" val="8813846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CF7BE859-18DA-AA47-857F-8A8E3938ED6C}" type="datetimeFigureOut">
              <a:rPr kumimoji="1" lang="zh-CN" altLang="en-US" smtClean="0"/>
              <a:pPr/>
              <a:t>2016/6/8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Rectangle 55"/>
          <p:cNvSpPr>
            <a:spLocks noChangeArrowheads="1"/>
          </p:cNvSpPr>
          <p:nvPr userDrawn="1"/>
        </p:nvSpPr>
        <p:spPr bwMode="auto">
          <a:xfrm>
            <a:off x="2987824"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algn="l" defTabSz="877888">
              <a:lnSpc>
                <a:spcPct val="120000"/>
              </a:lnSpc>
              <a:buClr>
                <a:schemeClr val="bg2"/>
              </a:buClr>
              <a:buSzPct val="60000"/>
              <a:buFont typeface="Wingdings" charset="0"/>
              <a:buNone/>
            </a:pPr>
            <a:r>
              <a:rPr lang="zh-CN" altLang="en-US" sz="1200" dirty="0">
                <a:solidFill>
                  <a:schemeClr val="bg1"/>
                </a:solidFill>
                <a:latin typeface="微软雅黑"/>
                <a:ea typeface="微软雅黑"/>
                <a:cs typeface="微软雅黑"/>
              </a:rPr>
              <a:t>配色参考方案：</a:t>
            </a:r>
          </a:p>
          <a:p>
            <a:pPr algn="l" defTabSz="877888">
              <a:lnSpc>
                <a:spcPct val="120000"/>
              </a:lnSpc>
              <a:buClr>
                <a:schemeClr val="bg2"/>
              </a:buClr>
              <a:buSzPct val="60000"/>
              <a:buFont typeface="Wingdings" charset="0"/>
              <a:buNone/>
            </a:pPr>
            <a:r>
              <a:rPr lang="zh-CN" altLang="en-US" sz="1200" dirty="0">
                <a:solidFill>
                  <a:schemeClr val="bg1"/>
                </a:solidFill>
                <a:latin typeface="微软雅黑"/>
                <a:ea typeface="微软雅黑"/>
                <a:cs typeface="微软雅黑"/>
              </a:rPr>
              <a:t>建议同一页面内不超过四种</a:t>
            </a:r>
            <a:r>
              <a:rPr lang="zh-CN" altLang="en-US" sz="1200" dirty="0" smtClean="0">
                <a:solidFill>
                  <a:schemeClr val="bg1"/>
                </a:solidFill>
                <a:latin typeface="微软雅黑"/>
                <a:ea typeface="微软雅黑"/>
                <a:cs typeface="微软雅黑"/>
              </a:rPr>
              <a:t>颜色</a:t>
            </a:r>
            <a:r>
              <a:rPr lang="en-US" altLang="zh-CN" sz="1200" dirty="0" smtClean="0">
                <a:solidFill>
                  <a:schemeClr val="bg1"/>
                </a:solidFill>
                <a:latin typeface="微软雅黑"/>
                <a:ea typeface="微软雅黑"/>
                <a:cs typeface="微软雅黑"/>
              </a:rPr>
              <a:t>:</a:t>
            </a:r>
            <a:endParaRPr lang="en-US" sz="1200" dirty="0">
              <a:solidFill>
                <a:schemeClr val="bg1"/>
              </a:solidFill>
              <a:latin typeface="微软雅黑"/>
              <a:ea typeface="微软雅黑"/>
              <a:cs typeface="微软雅黑"/>
            </a:endParaRPr>
          </a:p>
          <a:p>
            <a:pPr algn="l" defTabSz="877888">
              <a:lnSpc>
                <a:spcPct val="125000"/>
              </a:lnSpc>
              <a:buClr>
                <a:schemeClr val="bg2"/>
              </a:buClr>
              <a:buSzPct val="60000"/>
              <a:buFont typeface="Wingdings" charset="0"/>
              <a:buChar char="l"/>
            </a:pPr>
            <a:endParaRPr lang="en-US" sz="1200" dirty="0">
              <a:solidFill>
                <a:schemeClr val="bg1"/>
              </a:solidFill>
              <a:latin typeface="微软雅黑"/>
              <a:ea typeface="微软雅黑"/>
              <a:cs typeface="微软雅黑"/>
            </a:endParaRPr>
          </a:p>
          <a:p>
            <a:pPr algn="l" defTabSz="877888">
              <a:lnSpc>
                <a:spcPct val="125000"/>
              </a:lnSpc>
              <a:buClr>
                <a:schemeClr val="bg2"/>
              </a:buClr>
              <a:buSzPct val="60000"/>
              <a:buFont typeface="Wingdings" charset="0"/>
              <a:buChar char="l"/>
            </a:pPr>
            <a:endParaRPr lang="zh-CN" altLang="en-US" sz="1200" dirty="0">
              <a:solidFill>
                <a:schemeClr val="bg1"/>
              </a:solidFill>
              <a:latin typeface="微软雅黑"/>
              <a:ea typeface="微软雅黑"/>
              <a:cs typeface="微软雅黑"/>
            </a:endParaRPr>
          </a:p>
        </p:txBody>
      </p:sp>
      <p:sp>
        <p:nvSpPr>
          <p:cNvPr id="6" name="Rectangle 56"/>
          <p:cNvSpPr>
            <a:spLocks noChangeArrowheads="1"/>
          </p:cNvSpPr>
          <p:nvPr userDrawn="1"/>
        </p:nvSpPr>
        <p:spPr bwMode="auto">
          <a:xfrm>
            <a:off x="0"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algn="l" defTabSz="877888">
              <a:lnSpc>
                <a:spcPct val="125000"/>
              </a:lnSpc>
              <a:buClr>
                <a:schemeClr val="bg2"/>
              </a:buClr>
              <a:buSzPct val="60000"/>
              <a:buFont typeface="Wingdings" charset="0"/>
              <a:buNone/>
            </a:pPr>
            <a:r>
              <a:rPr lang="en-US" sz="1200" dirty="0" smtClean="0">
                <a:solidFill>
                  <a:schemeClr val="bg1"/>
                </a:solidFill>
                <a:latin typeface="微软雅黑"/>
                <a:ea typeface="微软雅黑"/>
                <a:cs typeface="微软雅黑"/>
              </a:rPr>
              <a:t>中文标准字体：</a:t>
            </a:r>
          </a:p>
          <a:p>
            <a:pPr algn="l" defTabSz="877888">
              <a:lnSpc>
                <a:spcPct val="125000"/>
              </a:lnSpc>
              <a:buClr>
                <a:schemeClr val="bg2"/>
              </a:buClr>
              <a:buSzPct val="60000"/>
              <a:buFont typeface="Wingdings" charset="0"/>
              <a:buNone/>
            </a:pPr>
            <a:r>
              <a:rPr lang="en-US" sz="1200" dirty="0" smtClean="0">
                <a:solidFill>
                  <a:schemeClr val="bg1"/>
                </a:solidFill>
                <a:latin typeface="微软雅黑"/>
                <a:ea typeface="微软雅黑"/>
                <a:cs typeface="微软雅黑"/>
              </a:rPr>
              <a:t>微软雅黑</a:t>
            </a:r>
          </a:p>
          <a:p>
            <a:pPr algn="l" defTabSz="877888">
              <a:lnSpc>
                <a:spcPct val="125000"/>
              </a:lnSpc>
              <a:buClr>
                <a:schemeClr val="bg2"/>
              </a:buClr>
              <a:buSzPct val="60000"/>
              <a:buFont typeface="Wingdings" charset="0"/>
              <a:buNone/>
            </a:pPr>
            <a:r>
              <a:rPr lang="en-US" sz="1200" dirty="0" smtClean="0">
                <a:solidFill>
                  <a:schemeClr val="bg1"/>
                </a:solidFill>
                <a:latin typeface="微软雅黑"/>
                <a:ea typeface="微软雅黑"/>
                <a:cs typeface="微软雅黑"/>
              </a:rPr>
              <a:t>中文可用字体：</a:t>
            </a:r>
          </a:p>
          <a:p>
            <a:pPr algn="l" defTabSz="877888">
              <a:lnSpc>
                <a:spcPct val="125000"/>
              </a:lnSpc>
              <a:buClr>
                <a:schemeClr val="bg2"/>
              </a:buClr>
              <a:buSzPct val="60000"/>
              <a:buFont typeface="Wingdings" charset="0"/>
              <a:buNone/>
            </a:pPr>
            <a:r>
              <a:rPr lang="en-US" sz="1200" dirty="0" err="1" smtClean="0">
                <a:solidFill>
                  <a:schemeClr val="bg1"/>
                </a:solidFill>
                <a:latin typeface="微软雅黑"/>
                <a:ea typeface="微软雅黑"/>
                <a:cs typeface="微软雅黑"/>
              </a:rPr>
              <a:t>方正兰亭准黑</a:t>
            </a:r>
            <a:r>
              <a:rPr lang="en-US" sz="1200" dirty="0" smtClean="0">
                <a:solidFill>
                  <a:schemeClr val="bg1"/>
                </a:solidFill>
                <a:latin typeface="微软雅黑"/>
                <a:ea typeface="微软雅黑"/>
                <a:cs typeface="微软雅黑"/>
              </a:rPr>
              <a:t>\</a:t>
            </a:r>
          </a:p>
          <a:p>
            <a:pPr algn="l" defTabSz="877888">
              <a:lnSpc>
                <a:spcPct val="125000"/>
              </a:lnSpc>
              <a:buClr>
                <a:schemeClr val="bg2"/>
              </a:buClr>
              <a:buSzPct val="60000"/>
              <a:buFont typeface="Wingdings" charset="0"/>
              <a:buNone/>
            </a:pPr>
            <a:r>
              <a:rPr lang="en-US" sz="1200" dirty="0" err="1" smtClean="0">
                <a:solidFill>
                  <a:schemeClr val="bg1"/>
                </a:solidFill>
                <a:latin typeface="微软雅黑"/>
                <a:ea typeface="微软雅黑"/>
                <a:cs typeface="微软雅黑"/>
              </a:rPr>
              <a:t>宋体</a:t>
            </a:r>
            <a:r>
              <a:rPr lang="en-US" sz="1200" dirty="0" smtClean="0">
                <a:solidFill>
                  <a:schemeClr val="bg1"/>
                </a:solidFill>
                <a:latin typeface="微软雅黑"/>
                <a:ea typeface="微软雅黑"/>
                <a:cs typeface="微软雅黑"/>
              </a:rPr>
              <a:t>\</a:t>
            </a:r>
            <a:r>
              <a:rPr lang="en-US" sz="1200" dirty="0" err="1" smtClean="0">
                <a:solidFill>
                  <a:schemeClr val="bg1"/>
                </a:solidFill>
                <a:latin typeface="微软雅黑"/>
                <a:ea typeface="微软雅黑"/>
                <a:cs typeface="微软雅黑"/>
              </a:rPr>
              <a:t>楷体</a:t>
            </a:r>
            <a:r>
              <a:rPr lang="en-US" sz="1200" dirty="0" smtClean="0">
                <a:solidFill>
                  <a:schemeClr val="bg1"/>
                </a:solidFill>
                <a:latin typeface="微软雅黑"/>
                <a:ea typeface="微软雅黑"/>
                <a:cs typeface="微软雅黑"/>
              </a:rPr>
              <a:t>\</a:t>
            </a:r>
            <a:r>
              <a:rPr lang="en-US" sz="1200" dirty="0" err="1" smtClean="0">
                <a:solidFill>
                  <a:schemeClr val="bg1"/>
                </a:solidFill>
                <a:latin typeface="微软雅黑"/>
                <a:ea typeface="微软雅黑"/>
                <a:cs typeface="微软雅黑"/>
              </a:rPr>
              <a:t>仿宋</a:t>
            </a:r>
            <a:r>
              <a:rPr lang="en-US" sz="1200" dirty="0" smtClean="0">
                <a:solidFill>
                  <a:schemeClr val="bg1"/>
                </a:solidFill>
                <a:latin typeface="微软雅黑"/>
                <a:ea typeface="微软雅黑"/>
                <a:cs typeface="微软雅黑"/>
              </a:rPr>
              <a:t>\</a:t>
            </a:r>
            <a:r>
              <a:rPr lang="en-US" sz="1200" dirty="0" err="1" smtClean="0">
                <a:solidFill>
                  <a:schemeClr val="bg1"/>
                </a:solidFill>
                <a:latin typeface="微软雅黑"/>
                <a:ea typeface="微软雅黑"/>
                <a:cs typeface="微软雅黑"/>
              </a:rPr>
              <a:t>黑体</a:t>
            </a:r>
            <a:endParaRPr lang="en-US" sz="1200" dirty="0" smtClean="0">
              <a:solidFill>
                <a:schemeClr val="bg1"/>
              </a:solidFill>
              <a:latin typeface="微软雅黑"/>
              <a:ea typeface="微软雅黑"/>
              <a:cs typeface="微软雅黑"/>
            </a:endParaRPr>
          </a:p>
          <a:p>
            <a:pPr algn="l" defTabSz="877888">
              <a:lnSpc>
                <a:spcPct val="125000"/>
              </a:lnSpc>
              <a:buClr>
                <a:schemeClr val="bg2"/>
              </a:buClr>
              <a:buSzPct val="60000"/>
              <a:buFont typeface="Wingdings" charset="0"/>
              <a:buNone/>
            </a:pPr>
            <a:endParaRPr lang="en-US" sz="1200" dirty="0" smtClean="0">
              <a:solidFill>
                <a:schemeClr val="bg1"/>
              </a:solidFill>
              <a:latin typeface="微软雅黑"/>
              <a:ea typeface="微软雅黑"/>
              <a:cs typeface="微软雅黑"/>
            </a:endParaRPr>
          </a:p>
          <a:p>
            <a:pPr marL="0" marR="0" indent="0" algn="l" defTabSz="877888" rtl="0" eaLnBrk="1" fontAlgn="base" latinLnBrk="0" hangingPunct="1">
              <a:lnSpc>
                <a:spcPct val="125000"/>
              </a:lnSpc>
              <a:spcBef>
                <a:spcPct val="0"/>
              </a:spcBef>
              <a:spcAft>
                <a:spcPct val="0"/>
              </a:spcAft>
              <a:buClr>
                <a:schemeClr val="bg2"/>
              </a:buClr>
              <a:buSzPct val="60000"/>
              <a:buFont typeface="Wingdings" charset="0"/>
              <a:buNone/>
              <a:tabLst/>
              <a:defRPr/>
            </a:pPr>
            <a:r>
              <a:rPr lang="en-US" altLang="zh-CN" sz="1200" dirty="0" err="1" smtClean="0">
                <a:solidFill>
                  <a:schemeClr val="bg1"/>
                </a:solidFill>
                <a:latin typeface="微软雅黑"/>
                <a:ea typeface="微软雅黑"/>
                <a:cs typeface="微软雅黑"/>
              </a:rPr>
              <a:t>遵守国家版权法规</a:t>
            </a:r>
            <a:r>
              <a:rPr lang="en-US" altLang="zh-CN" sz="1200" dirty="0" smtClean="0">
                <a:solidFill>
                  <a:schemeClr val="bg1"/>
                </a:solidFill>
                <a:latin typeface="微软雅黑"/>
                <a:ea typeface="微软雅黑"/>
                <a:cs typeface="微软雅黑"/>
              </a:rPr>
              <a:t>，</a:t>
            </a:r>
            <a:r>
              <a:rPr lang="zh-CN" altLang="en-US" sz="1200" dirty="0" smtClean="0">
                <a:solidFill>
                  <a:schemeClr val="bg1"/>
                </a:solidFill>
                <a:latin typeface="微软雅黑"/>
                <a:ea typeface="微软雅黑"/>
                <a:cs typeface="微软雅黑"/>
              </a:rPr>
              <a:t>不得</a:t>
            </a:r>
            <a:r>
              <a:rPr lang="en-US" altLang="en-US" sz="1200" dirty="0" err="1" smtClean="0">
                <a:solidFill>
                  <a:schemeClr val="bg1"/>
                </a:solidFill>
                <a:latin typeface="微软雅黑"/>
                <a:ea typeface="微软雅黑"/>
                <a:cs typeface="微软雅黑"/>
              </a:rPr>
              <a:t>使用非授权字体</a:t>
            </a:r>
            <a:endParaRPr lang="en-US" sz="1200" dirty="0" smtClean="0">
              <a:solidFill>
                <a:schemeClr val="bg1"/>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p14="http://schemas.microsoft.com/office/powerpoint/2010/main" val="889705734"/>
              </p:ext>
            </p:extLst>
          </p:nvPr>
        </p:nvGraphicFramePr>
        <p:xfrm>
          <a:off x="4704916" y="5362963"/>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65687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B5C08A1-7713-47CE-97B4-863D833656A0}" type="datetimeFigureOut">
              <a:rPr lang="id-ID" smtClean="0"/>
              <a:pPr/>
              <a:t>08/06/2016</a:t>
            </a:fld>
            <a:endParaRPr lang="id-ID"/>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id-ID"/>
          </a:p>
        </p:txBody>
      </p:sp>
      <p:sp>
        <p:nvSpPr>
          <p:cNvPr id="6" name="Slide Number Placeholder 5"/>
          <p:cNvSpPr>
            <a:spLocks noGrp="1"/>
          </p:cNvSpPr>
          <p:nvPr>
            <p:ph type="sldNum" sz="quarter" idx="12"/>
          </p:nvPr>
        </p:nvSpPr>
        <p:spPr>
          <a:xfrm>
            <a:off x="8143875" y="4767263"/>
            <a:ext cx="371475" cy="273844"/>
          </a:xfrm>
          <a:prstGeom prst="rect">
            <a:avLst/>
          </a:prstGeom>
        </p:spPr>
        <p:txBody>
          <a:bodyPr lIns="68580" tIns="34290" rIns="68580" bIns="34290"/>
          <a:lstStyle/>
          <a:p>
            <a:fld id="{BD3C9449-514E-4F2F-BDF6-E5528CC1E8B5}" type="slidenum">
              <a:rPr lang="id-ID" smtClean="0"/>
              <a:pPr/>
              <a:t>‹#›</a:t>
            </a:fld>
            <a:endParaRPr lang="id-ID"/>
          </a:p>
        </p:txBody>
      </p:sp>
    </p:spTree>
    <p:extLst>
      <p:ext uri="{BB962C8B-B14F-4D97-AF65-F5344CB8AC3E}">
        <p14:creationId xmlns:p14="http://schemas.microsoft.com/office/powerpoint/2010/main" val="17777466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6"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3.xml"/><Relationship Id="rId5" Type="http://schemas.openxmlformats.org/officeDocument/2006/relationships/slideLayout" Target="../slideLayouts/slideLayout20.xml"/><Relationship Id="rId15" Type="http://schemas.openxmlformats.org/officeDocument/2006/relationships/image" Target="../media/image4.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2.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1.png"/><Relationship Id="rId2" Type="http://schemas.openxmlformats.org/officeDocument/2006/relationships/slideLayout" Target="../slideLayouts/slideLayout27.xml"/><Relationship Id="rId16" Type="http://schemas.openxmlformats.org/officeDocument/2006/relationships/image" Target="../media/image5.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4.xml"/><Relationship Id="rId5" Type="http://schemas.openxmlformats.org/officeDocument/2006/relationships/slideLayout" Target="../slideLayouts/slideLayout30.xml"/><Relationship Id="rId15" Type="http://schemas.openxmlformats.org/officeDocument/2006/relationships/image" Target="../media/image4.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3.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1.png"/><Relationship Id="rId5" Type="http://schemas.openxmlformats.org/officeDocument/2006/relationships/slideLayout" Target="../slideLayouts/slideLayout40.xml"/><Relationship Id="rId15" Type="http://schemas.openxmlformats.org/officeDocument/2006/relationships/image" Target="../media/image5.png"/><Relationship Id="rId10" Type="http://schemas.openxmlformats.org/officeDocument/2006/relationships/theme" Target="../theme/theme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文本占位符 2"/>
          <p:cNvSpPr>
            <a:spLocks noGrp="1"/>
          </p:cNvSpPr>
          <p:nvPr>
            <p:ph type="body" idx="1"/>
          </p:nvPr>
        </p:nvSpPr>
        <p:spPr bwMode="auto">
          <a:xfrm>
            <a:off x="323850" y="757238"/>
            <a:ext cx="8407400"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kumimoji="1" sz="1200">
                <a:solidFill>
                  <a:schemeClr val="tx1">
                    <a:tint val="75000"/>
                  </a:schemeClr>
                </a:solidFill>
                <a:latin typeface="宋体" charset="-122"/>
                <a:ea typeface="宋体" charset="-122"/>
              </a:defRPr>
            </a:lvl1pPr>
          </a:lstStyle>
          <a:p>
            <a:pPr>
              <a:defRPr/>
            </a:pPr>
            <a:fld id="{F09087E8-A317-4EC9-BCE5-35222ACB4DEF}" type="datetimeFigureOut">
              <a:rPr lang="zh-CN" altLang="en-US">
                <a:solidFill>
                  <a:srgbClr val="000000">
                    <a:tint val="75000"/>
                  </a:srgbClr>
                </a:solidFill>
              </a:rPr>
              <a:pPr>
                <a:defRPr/>
              </a:pPr>
              <a:t>2016/6/8</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kumimoji="1" sz="1200">
                <a:solidFill>
                  <a:schemeClr val="tx1">
                    <a:tint val="75000"/>
                  </a:schemeClr>
                </a:solidFill>
                <a:latin typeface="宋体" charset="-122"/>
                <a:ea typeface="宋体" charset="-122"/>
              </a:defRPr>
            </a:lvl1pPr>
          </a:lstStyle>
          <a:p>
            <a:pPr>
              <a:defRPr/>
            </a:pPr>
            <a:endParaRPr lang="zh-CN" altLang="en-US">
              <a:solidFill>
                <a:srgbClr val="000000">
                  <a:tint val="75000"/>
                </a:srgbClr>
              </a:solidFill>
            </a:endParaRPr>
          </a:p>
        </p:txBody>
      </p:sp>
      <p:pic>
        <p:nvPicPr>
          <p:cNvPr id="12" name="图片 11" descr="卷页.png"/>
          <p:cNvPicPr>
            <a:picLocks noChangeAspect="1"/>
          </p:cNvPicPr>
          <p:nvPr userDrawn="1"/>
        </p:nvPicPr>
        <p:blipFill>
          <a:blip r:embed="rId11" cstate="print"/>
          <a:stretch>
            <a:fillRect/>
          </a:stretch>
        </p:blipFill>
        <p:spPr>
          <a:xfrm>
            <a:off x="0" y="0"/>
            <a:ext cx="9144000" cy="520700"/>
          </a:xfrm>
          <a:prstGeom prst="rect">
            <a:avLst/>
          </a:prstGeom>
          <a:effectLst>
            <a:outerShdw blurRad="50800" dist="38100" dir="6000000" sx="101000" sy="101000" algn="tl" rotWithShape="0">
              <a:prstClr val="black">
                <a:alpha val="40000"/>
              </a:prstClr>
            </a:outerShdw>
          </a:effectLst>
        </p:spPr>
      </p:pic>
      <p:sp>
        <p:nvSpPr>
          <p:cNvPr id="1030" name="Text Box 2"/>
          <p:cNvSpPr txBox="1">
            <a:spLocks noChangeArrowheads="1"/>
          </p:cNvSpPr>
          <p:nvPr userDrawn="1"/>
        </p:nvSpPr>
        <p:spPr bwMode="auto">
          <a:xfrm>
            <a:off x="6227763" y="4822825"/>
            <a:ext cx="16224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1031" name="标题占位符 1"/>
          <p:cNvSpPr>
            <a:spLocks noGrp="1"/>
          </p:cNvSpPr>
          <p:nvPr>
            <p:ph type="title"/>
          </p:nvPr>
        </p:nvSpPr>
        <p:spPr bwMode="auto">
          <a:xfrm>
            <a:off x="323850" y="0"/>
            <a:ext cx="7107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2" name="TextBox 12"/>
          <p:cNvSpPr txBox="1">
            <a:spLocks noChangeArrowheads="1"/>
          </p:cNvSpPr>
          <p:nvPr userDrawn="1"/>
        </p:nvSpPr>
        <p:spPr bwMode="auto">
          <a:xfrm>
            <a:off x="8532813" y="4800600"/>
            <a:ext cx="5127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eaLnBrk="1" hangingPunct="1">
                <a:defRPr/>
              </a:pPr>
              <a:t>‹#›</a:t>
            </a:fld>
            <a:endParaRPr lang="zh-CN" altLang="en-US" sz="900" b="1" smtClean="0">
              <a:solidFill>
                <a:srgbClr val="4D4D4D"/>
              </a:solidFill>
              <a:latin typeface="微软雅黑" pitchFamily="34" charset="-122"/>
              <a:ea typeface="微软雅黑" pitchFamily="34" charset="-122"/>
            </a:endParaRPr>
          </a:p>
        </p:txBody>
      </p:sp>
      <p:pic>
        <p:nvPicPr>
          <p:cNvPr id="1033" name="图片 17" descr="0310金蝶品牌下属logo-00.png"/>
          <p:cNvPicPr>
            <a:picLocks noChangeAspect="1"/>
          </p:cNvPicPr>
          <p:nvPr userDrawn="1"/>
        </p:nvPicPr>
        <p:blipFill>
          <a:blip r:embed="rId12" cstate="print">
            <a:extLst>
              <a:ext uri="{28A0092B-C50C-407E-A947-70E740481C1C}">
                <a14:useLocalDpi xmlns:a14="http://schemas.microsoft.com/office/drawing/2010/main" val="0"/>
              </a:ext>
            </a:extLst>
          </a:blip>
          <a:srcRect l="6183" t="8817" r="33315" b="79649"/>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 name="组合 18"/>
          <p:cNvGrpSpPr>
            <a:grpSpLocks/>
          </p:cNvGrpSpPr>
          <p:nvPr userDrawn="1"/>
        </p:nvGrpSpPr>
        <p:grpSpPr bwMode="auto">
          <a:xfrm>
            <a:off x="7451725" y="4587875"/>
            <a:ext cx="1230313" cy="600075"/>
            <a:chOff x="6559883" y="4147099"/>
            <a:chExt cx="2316937" cy="1132002"/>
          </a:xfrm>
        </p:grpSpPr>
        <p:pic>
          <p:nvPicPr>
            <p:cNvPr id="1035" name="图片 19" descr="PPT C Lego.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图片 20" descr="PPT C-orange.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4944105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2" r:id="rId5"/>
    <p:sldLayoutId id="2147484553" r:id="rId6"/>
    <p:sldLayoutId id="2147484555" r:id="rId7"/>
    <p:sldLayoutId id="2147484556" r:id="rId8"/>
    <p:sldLayoutId id="2147484557" r:id="rId9"/>
  </p:sldLayoutIdLst>
  <p:timing>
    <p:tnLst>
      <p:par>
        <p:cTn id="1" dur="indefinite" restart="never" nodeType="tmRoot"/>
      </p:par>
    </p:tnLst>
  </p:timing>
  <p:txStyles>
    <p:title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900" indent="-342900" algn="l" defTabSz="457200" rtl="0" eaLnBrk="0" fontAlgn="base" hangingPunct="0">
        <a:spcBef>
          <a:spcPct val="20000"/>
        </a:spcBef>
        <a:spcAft>
          <a:spcPct val="0"/>
        </a:spcAft>
        <a:buBlip>
          <a:blip r:embed="rId15"/>
        </a:buBlip>
        <a:defRPr kumimoji="1" lang="zh-CN" altLang="en-US" sz="2400" kern="1200" dirty="0">
          <a:solidFill>
            <a:srgbClr val="262626"/>
          </a:solidFill>
          <a:latin typeface="微软雅黑"/>
          <a:ea typeface="微软雅黑"/>
          <a:cs typeface="+mn-cs"/>
        </a:defRPr>
      </a:lvl1pPr>
      <a:lvl2pPr marL="742950" indent="-285750" algn="l" defTabSz="457200"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30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3pPr>
      <a:lvl4pPr marL="16002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4pPr>
      <a:lvl5pPr marL="20574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文本占位符 2"/>
          <p:cNvSpPr>
            <a:spLocks noGrp="1"/>
          </p:cNvSpPr>
          <p:nvPr>
            <p:ph type="body" idx="1"/>
          </p:nvPr>
        </p:nvSpPr>
        <p:spPr bwMode="auto">
          <a:xfrm>
            <a:off x="323851" y="757252"/>
            <a:ext cx="8407400" cy="3836987"/>
          </a:xfrm>
          <a:prstGeom prst="rect">
            <a:avLst/>
          </a:prstGeom>
          <a:noFill/>
          <a:ln w="9525">
            <a:noFill/>
            <a:miter lim="800000"/>
            <a:headEnd/>
            <a:tailEnd/>
          </a:ln>
        </p:spPr>
        <p:txBody>
          <a:bodyPr vert="horz" wrap="square" lIns="91404" tIns="45702" rIns="91404" bIns="4570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3079" name="标题占位符 1"/>
          <p:cNvSpPr>
            <a:spLocks noGrp="1"/>
          </p:cNvSpPr>
          <p:nvPr>
            <p:ph type="title"/>
          </p:nvPr>
        </p:nvSpPr>
        <p:spPr bwMode="auto">
          <a:xfrm>
            <a:off x="323850" y="0"/>
            <a:ext cx="7107238" cy="520700"/>
          </a:xfrm>
          <a:prstGeom prst="rect">
            <a:avLst/>
          </a:prstGeom>
          <a:noFill/>
          <a:ln w="9525">
            <a:noFill/>
            <a:miter lim="800000"/>
            <a:headEnd/>
            <a:tailEnd/>
          </a:ln>
        </p:spPr>
        <p:txBody>
          <a:bodyPr vert="horz" wrap="square" lIns="91404" tIns="45702" rIns="91404" bIns="45702" numCol="1" anchor="ctr" anchorCtr="0" compatLnSpc="1">
            <a:prstTxWarp prst="textNoShape">
              <a:avLst/>
            </a:prstTxWarp>
          </a:bodyPr>
          <a:lstStyle/>
          <a:p>
            <a:pPr lvl="0"/>
            <a:r>
              <a:rPr lang="zh-CN" altLang="en-US" smtClean="0"/>
              <a:t>单击此处编辑母版标题样式</a:t>
            </a:r>
          </a:p>
        </p:txBody>
      </p:sp>
      <p:sp>
        <p:nvSpPr>
          <p:cNvPr id="3080" name="TextBox 12"/>
          <p:cNvSpPr txBox="1">
            <a:spLocks noChangeArrowheads="1"/>
          </p:cNvSpPr>
          <p:nvPr/>
        </p:nvSpPr>
        <p:spPr bwMode="auto">
          <a:xfrm>
            <a:off x="8532813" y="4800600"/>
            <a:ext cx="512762" cy="230796"/>
          </a:xfrm>
          <a:prstGeom prst="rect">
            <a:avLst/>
          </a:prstGeom>
          <a:noFill/>
          <a:ln w="9525">
            <a:noFill/>
            <a:miter lim="800000"/>
            <a:headEnd/>
            <a:tailEnd/>
          </a:ln>
        </p:spPr>
        <p:txBody>
          <a:bodyPr lIns="91404" tIns="45702" rIns="91404" bIns="45702">
            <a:spAutoFit/>
          </a:bodyPr>
          <a:lstStyle/>
          <a:p>
            <a:pPr>
              <a:defRPr/>
            </a:pPr>
            <a:r>
              <a:rPr lang="en-US" altLang="zh-CN" sz="900" b="1">
                <a:solidFill>
                  <a:srgbClr val="4D4D4D"/>
                </a:solidFill>
                <a:latin typeface="微软雅黑" pitchFamily="34" charset="-122"/>
                <a:ea typeface="微软雅黑" pitchFamily="34" charset="-122"/>
              </a:rPr>
              <a:t>P</a:t>
            </a:r>
            <a:fld id="{EC097EE8-63AE-487C-ABE0-D2C165AC17F9}" type="slidenum">
              <a:rPr lang="en-US" altLang="zh-CN" sz="900" b="1">
                <a:solidFill>
                  <a:srgbClr val="4D4D4D"/>
                </a:solidFill>
                <a:latin typeface="微软雅黑" pitchFamily="34" charset="-122"/>
                <a:ea typeface="微软雅黑" pitchFamily="34" charset="-122"/>
              </a:rPr>
              <a:pPr>
                <a:defRPr/>
              </a:pPr>
              <a:t>‹#›</a:t>
            </a:fld>
            <a:endParaRPr lang="zh-CN" altLang="en-US" sz="900" b="1">
              <a:solidFill>
                <a:srgbClr val="4D4D4D"/>
              </a:solidFill>
              <a:latin typeface="微软雅黑" pitchFamily="34" charset="-122"/>
              <a:ea typeface="微软雅黑" pitchFamily="34" charset="-122"/>
            </a:endParaRPr>
          </a:p>
        </p:txBody>
      </p:sp>
    </p:spTree>
    <p:extLst>
      <p:ext uri="{BB962C8B-B14F-4D97-AF65-F5344CB8AC3E}">
        <p14:creationId xmlns:p14="http://schemas.microsoft.com/office/powerpoint/2010/main" val="1711039385"/>
      </p:ext>
    </p:extLst>
  </p:cSld>
  <p:clrMap bg1="lt1" tx1="dk1" bg2="lt2" tx2="dk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Lst>
  <p:transition>
    <p:cut/>
  </p:transition>
  <p:timing>
    <p:tnLst>
      <p:par>
        <p:cTn id="1" dur="indefinite" restart="never" nodeType="tmRoot"/>
      </p:par>
    </p:tnLst>
  </p:timing>
  <p:txStyles>
    <p:titleStyle>
      <a:lvl1pPr algn="l" defTabSz="457018"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018" algn="l" defTabSz="457018" rtl="0" fontAlgn="base">
        <a:spcBef>
          <a:spcPct val="0"/>
        </a:spcBef>
        <a:spcAft>
          <a:spcPct val="0"/>
        </a:spcAft>
        <a:defRPr kumimoji="1" sz="2600">
          <a:solidFill>
            <a:schemeClr val="tx1"/>
          </a:solidFill>
          <a:latin typeface="微软雅黑" pitchFamily="34" charset="-122"/>
          <a:ea typeface="微软雅黑" pitchFamily="34" charset="-122"/>
        </a:defRPr>
      </a:lvl6pPr>
      <a:lvl7pPr marL="914035" algn="l" defTabSz="457018" rtl="0" fontAlgn="base">
        <a:spcBef>
          <a:spcPct val="0"/>
        </a:spcBef>
        <a:spcAft>
          <a:spcPct val="0"/>
        </a:spcAft>
        <a:defRPr kumimoji="1" sz="2600">
          <a:solidFill>
            <a:schemeClr val="tx1"/>
          </a:solidFill>
          <a:latin typeface="微软雅黑" pitchFamily="34" charset="-122"/>
          <a:ea typeface="微软雅黑" pitchFamily="34" charset="-122"/>
        </a:defRPr>
      </a:lvl7pPr>
      <a:lvl8pPr marL="1371052" algn="l" defTabSz="457018" rtl="0" fontAlgn="base">
        <a:spcBef>
          <a:spcPct val="0"/>
        </a:spcBef>
        <a:spcAft>
          <a:spcPct val="0"/>
        </a:spcAft>
        <a:defRPr kumimoji="1" sz="2600">
          <a:solidFill>
            <a:schemeClr val="tx1"/>
          </a:solidFill>
          <a:latin typeface="微软雅黑" pitchFamily="34" charset="-122"/>
          <a:ea typeface="微软雅黑" pitchFamily="34" charset="-122"/>
        </a:defRPr>
      </a:lvl8pPr>
      <a:lvl9pPr marL="1828070" algn="l" defTabSz="457018" rtl="0" fontAlgn="base">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764" indent="-342764" algn="l" defTabSz="457018" rtl="0" eaLnBrk="0" fontAlgn="base" hangingPunct="0">
        <a:spcBef>
          <a:spcPct val="20000"/>
        </a:spcBef>
        <a:spcAft>
          <a:spcPct val="0"/>
        </a:spcAft>
        <a:buBlip>
          <a:blip r:embed="rId8"/>
        </a:buBlip>
        <a:defRPr kumimoji="1" lang="zh-CN" altLang="en-US" sz="2400" kern="1200" dirty="0">
          <a:solidFill>
            <a:srgbClr val="262626"/>
          </a:solidFill>
          <a:latin typeface="微软雅黑"/>
          <a:ea typeface="微软雅黑"/>
          <a:cs typeface="+mn-cs"/>
        </a:defRPr>
      </a:lvl1pPr>
      <a:lvl2pPr marL="742654" indent="-285636" algn="l" defTabSz="457018"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2544" indent="-228509" algn="l" defTabSz="457018" rtl="0" eaLnBrk="0" fontAlgn="base" hangingPunct="0">
        <a:spcBef>
          <a:spcPct val="20000"/>
        </a:spcBef>
        <a:spcAft>
          <a:spcPct val="0"/>
        </a:spcAft>
        <a:buFont typeface="Arial" pitchFamily="34" charset="0"/>
        <a:buChar char="•"/>
        <a:defRPr kumimoji="1" lang="zh-CN" altLang="en-US" sz="2400" kern="1200" dirty="0">
          <a:solidFill>
            <a:srgbClr val="262626"/>
          </a:solidFill>
          <a:latin typeface="微软雅黑"/>
          <a:ea typeface="微软雅黑"/>
          <a:cs typeface="+mn-cs"/>
        </a:defRPr>
      </a:lvl3pPr>
      <a:lvl4pPr marL="1599562" indent="-228509" algn="l" defTabSz="457018"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4pPr>
      <a:lvl5pPr marL="2056580" indent="-228509" algn="l" defTabSz="457018"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5pPr>
      <a:lvl6pPr marL="2513598" indent="-228509" algn="l" defTabSz="457018" rtl="0" eaLnBrk="1" latinLnBrk="0" hangingPunct="1">
        <a:spcBef>
          <a:spcPct val="20000"/>
        </a:spcBef>
        <a:buFont typeface="Arial"/>
        <a:buChar char="•"/>
        <a:defRPr sz="2000" kern="1200">
          <a:solidFill>
            <a:schemeClr val="tx1"/>
          </a:solidFill>
          <a:latin typeface="+mn-lt"/>
          <a:ea typeface="+mn-ea"/>
          <a:cs typeface="+mn-cs"/>
        </a:defRPr>
      </a:lvl6pPr>
      <a:lvl7pPr marL="2970615" indent="-228509" algn="l" defTabSz="457018" rtl="0" eaLnBrk="1" latinLnBrk="0" hangingPunct="1">
        <a:spcBef>
          <a:spcPct val="20000"/>
        </a:spcBef>
        <a:buFont typeface="Arial"/>
        <a:buChar char="•"/>
        <a:defRPr sz="2000" kern="1200">
          <a:solidFill>
            <a:schemeClr val="tx1"/>
          </a:solidFill>
          <a:latin typeface="+mn-lt"/>
          <a:ea typeface="+mn-ea"/>
          <a:cs typeface="+mn-cs"/>
        </a:defRPr>
      </a:lvl7pPr>
      <a:lvl8pPr marL="3427632" indent="-228509" algn="l" defTabSz="457018" rtl="0" eaLnBrk="1" latinLnBrk="0" hangingPunct="1">
        <a:spcBef>
          <a:spcPct val="20000"/>
        </a:spcBef>
        <a:buFont typeface="Arial"/>
        <a:buChar char="•"/>
        <a:defRPr sz="2000" kern="1200">
          <a:solidFill>
            <a:schemeClr val="tx1"/>
          </a:solidFill>
          <a:latin typeface="+mn-lt"/>
          <a:ea typeface="+mn-ea"/>
          <a:cs typeface="+mn-cs"/>
        </a:defRPr>
      </a:lvl8pPr>
      <a:lvl9pPr marL="3884650" indent="-228509" algn="l" defTabSz="4570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018" rtl="0" eaLnBrk="1" latinLnBrk="0" hangingPunct="1">
        <a:defRPr sz="1800" kern="1200">
          <a:solidFill>
            <a:schemeClr val="tx1"/>
          </a:solidFill>
          <a:latin typeface="+mn-lt"/>
          <a:ea typeface="+mn-ea"/>
          <a:cs typeface="+mn-cs"/>
        </a:defRPr>
      </a:lvl1pPr>
      <a:lvl2pPr marL="457018" algn="l" defTabSz="457018" rtl="0" eaLnBrk="1" latinLnBrk="0" hangingPunct="1">
        <a:defRPr sz="1800" kern="1200">
          <a:solidFill>
            <a:schemeClr val="tx1"/>
          </a:solidFill>
          <a:latin typeface="+mn-lt"/>
          <a:ea typeface="+mn-ea"/>
          <a:cs typeface="+mn-cs"/>
        </a:defRPr>
      </a:lvl2pPr>
      <a:lvl3pPr marL="914035" algn="l" defTabSz="457018" rtl="0" eaLnBrk="1" latinLnBrk="0" hangingPunct="1">
        <a:defRPr sz="1800" kern="1200">
          <a:solidFill>
            <a:schemeClr val="tx1"/>
          </a:solidFill>
          <a:latin typeface="+mn-lt"/>
          <a:ea typeface="+mn-ea"/>
          <a:cs typeface="+mn-cs"/>
        </a:defRPr>
      </a:lvl3pPr>
      <a:lvl4pPr marL="1371052" algn="l" defTabSz="457018" rtl="0" eaLnBrk="1" latinLnBrk="0" hangingPunct="1">
        <a:defRPr sz="1800" kern="1200">
          <a:solidFill>
            <a:schemeClr val="tx1"/>
          </a:solidFill>
          <a:latin typeface="+mn-lt"/>
          <a:ea typeface="+mn-ea"/>
          <a:cs typeface="+mn-cs"/>
        </a:defRPr>
      </a:lvl4pPr>
      <a:lvl5pPr marL="1828070" algn="l" defTabSz="457018" rtl="0" eaLnBrk="1" latinLnBrk="0" hangingPunct="1">
        <a:defRPr sz="1800" kern="1200">
          <a:solidFill>
            <a:schemeClr val="tx1"/>
          </a:solidFill>
          <a:latin typeface="+mn-lt"/>
          <a:ea typeface="+mn-ea"/>
          <a:cs typeface="+mn-cs"/>
        </a:defRPr>
      </a:lvl5pPr>
      <a:lvl6pPr marL="2285088" algn="l" defTabSz="457018" rtl="0" eaLnBrk="1" latinLnBrk="0" hangingPunct="1">
        <a:defRPr sz="1800" kern="1200">
          <a:solidFill>
            <a:schemeClr val="tx1"/>
          </a:solidFill>
          <a:latin typeface="+mn-lt"/>
          <a:ea typeface="+mn-ea"/>
          <a:cs typeface="+mn-cs"/>
        </a:defRPr>
      </a:lvl6pPr>
      <a:lvl7pPr marL="2742106" algn="l" defTabSz="457018" rtl="0" eaLnBrk="1" latinLnBrk="0" hangingPunct="1">
        <a:defRPr sz="1800" kern="1200">
          <a:solidFill>
            <a:schemeClr val="tx1"/>
          </a:solidFill>
          <a:latin typeface="+mn-lt"/>
          <a:ea typeface="+mn-ea"/>
          <a:cs typeface="+mn-cs"/>
        </a:defRPr>
      </a:lvl7pPr>
      <a:lvl8pPr marL="3199124" algn="l" defTabSz="457018" rtl="0" eaLnBrk="1" latinLnBrk="0" hangingPunct="1">
        <a:defRPr sz="1800" kern="1200">
          <a:solidFill>
            <a:schemeClr val="tx1"/>
          </a:solidFill>
          <a:latin typeface="+mn-lt"/>
          <a:ea typeface="+mn-ea"/>
          <a:cs typeface="+mn-cs"/>
        </a:defRPr>
      </a:lvl8pPr>
      <a:lvl9pPr marL="3656141" algn="l" defTabSz="45701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文本占位符 2"/>
          <p:cNvSpPr>
            <a:spLocks noGrp="1"/>
          </p:cNvSpPr>
          <p:nvPr>
            <p:ph type="body" idx="1"/>
          </p:nvPr>
        </p:nvSpPr>
        <p:spPr bwMode="auto">
          <a:xfrm>
            <a:off x="323850" y="757238"/>
            <a:ext cx="8407400"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kumimoji="1" sz="1200">
                <a:solidFill>
                  <a:schemeClr val="tx1">
                    <a:tint val="75000"/>
                  </a:schemeClr>
                </a:solidFill>
                <a:latin typeface="宋体" charset="-122"/>
                <a:ea typeface="宋体" charset="-122"/>
              </a:defRPr>
            </a:lvl1pPr>
          </a:lstStyle>
          <a:p>
            <a:pPr>
              <a:defRPr/>
            </a:pPr>
            <a:fld id="{F09087E8-A317-4EC9-BCE5-35222ACB4DEF}" type="datetimeFigureOut">
              <a:rPr lang="zh-CN" altLang="en-US">
                <a:solidFill>
                  <a:srgbClr val="000000">
                    <a:tint val="75000"/>
                  </a:srgbClr>
                </a:solidFill>
              </a:rPr>
              <a:pPr>
                <a:defRPr/>
              </a:pPr>
              <a:t>2016/6/8</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kumimoji="1" sz="1200">
                <a:solidFill>
                  <a:schemeClr val="tx1">
                    <a:tint val="75000"/>
                  </a:schemeClr>
                </a:solidFill>
                <a:latin typeface="宋体" charset="-122"/>
                <a:ea typeface="宋体" charset="-122"/>
              </a:defRPr>
            </a:lvl1pPr>
          </a:lstStyle>
          <a:p>
            <a:pPr>
              <a:defRPr/>
            </a:pPr>
            <a:endParaRPr lang="zh-CN" altLang="en-US">
              <a:solidFill>
                <a:srgbClr val="000000">
                  <a:tint val="75000"/>
                </a:srgbClr>
              </a:solidFill>
            </a:endParaRPr>
          </a:p>
        </p:txBody>
      </p:sp>
      <p:pic>
        <p:nvPicPr>
          <p:cNvPr id="12" name="图片 11" descr="卷页.png"/>
          <p:cNvPicPr>
            <a:picLocks noChangeAspect="1"/>
          </p:cNvPicPr>
          <p:nvPr userDrawn="1"/>
        </p:nvPicPr>
        <p:blipFill>
          <a:blip r:embed="rId12" cstate="print"/>
          <a:stretch>
            <a:fillRect/>
          </a:stretch>
        </p:blipFill>
        <p:spPr>
          <a:xfrm>
            <a:off x="0" y="0"/>
            <a:ext cx="9144000" cy="520700"/>
          </a:xfrm>
          <a:prstGeom prst="rect">
            <a:avLst/>
          </a:prstGeom>
          <a:effectLst>
            <a:outerShdw blurRad="50800" dist="38100" dir="6000000" sx="101000" sy="101000" algn="tl" rotWithShape="0">
              <a:prstClr val="black">
                <a:alpha val="40000"/>
              </a:prstClr>
            </a:outerShdw>
          </a:effectLst>
        </p:spPr>
      </p:pic>
      <p:sp>
        <p:nvSpPr>
          <p:cNvPr id="1030" name="Text Box 2"/>
          <p:cNvSpPr txBox="1">
            <a:spLocks noChangeArrowheads="1"/>
          </p:cNvSpPr>
          <p:nvPr userDrawn="1"/>
        </p:nvSpPr>
        <p:spPr bwMode="auto">
          <a:xfrm>
            <a:off x="6227763" y="4822825"/>
            <a:ext cx="16224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1031" name="标题占位符 1"/>
          <p:cNvSpPr>
            <a:spLocks noGrp="1"/>
          </p:cNvSpPr>
          <p:nvPr>
            <p:ph type="title"/>
          </p:nvPr>
        </p:nvSpPr>
        <p:spPr bwMode="auto">
          <a:xfrm>
            <a:off x="323850" y="0"/>
            <a:ext cx="7107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2" name="TextBox 12"/>
          <p:cNvSpPr txBox="1">
            <a:spLocks noChangeArrowheads="1"/>
          </p:cNvSpPr>
          <p:nvPr userDrawn="1"/>
        </p:nvSpPr>
        <p:spPr bwMode="auto">
          <a:xfrm>
            <a:off x="8532813" y="4800600"/>
            <a:ext cx="5127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eaLnBrk="1" hangingPunct="1">
                <a:defRPr/>
              </a:pPr>
              <a:t>‹#›</a:t>
            </a:fld>
            <a:endParaRPr lang="zh-CN" altLang="en-US" sz="900" b="1" smtClean="0">
              <a:solidFill>
                <a:srgbClr val="4D4D4D"/>
              </a:solidFill>
              <a:latin typeface="微软雅黑" pitchFamily="34" charset="-122"/>
              <a:ea typeface="微软雅黑" pitchFamily="34" charset="-122"/>
            </a:endParaRPr>
          </a:p>
        </p:txBody>
      </p:sp>
      <p:pic>
        <p:nvPicPr>
          <p:cNvPr id="1033" name="图片 17" descr="0310金蝶品牌下属logo-00.png"/>
          <p:cNvPicPr>
            <a:picLocks noChangeAspect="1"/>
          </p:cNvPicPr>
          <p:nvPr userDrawn="1"/>
        </p:nvPicPr>
        <p:blipFill>
          <a:blip r:embed="rId13" cstate="print">
            <a:extLst>
              <a:ext uri="{28A0092B-C50C-407E-A947-70E740481C1C}">
                <a14:useLocalDpi xmlns:a14="http://schemas.microsoft.com/office/drawing/2010/main" val="0"/>
              </a:ext>
            </a:extLst>
          </a:blip>
          <a:srcRect l="6183" t="8817" r="33315" b="79649"/>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 name="组合 18"/>
          <p:cNvGrpSpPr>
            <a:grpSpLocks/>
          </p:cNvGrpSpPr>
          <p:nvPr userDrawn="1"/>
        </p:nvGrpSpPr>
        <p:grpSpPr bwMode="auto">
          <a:xfrm>
            <a:off x="7451725" y="4587875"/>
            <a:ext cx="1230313" cy="600075"/>
            <a:chOff x="6559883" y="4147099"/>
            <a:chExt cx="2316937" cy="1132002"/>
          </a:xfrm>
        </p:grpSpPr>
        <p:pic>
          <p:nvPicPr>
            <p:cNvPr id="1035" name="图片 19" descr="PPT C Lego.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图片 20" descr="PPT C-orange.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95247677"/>
      </p:ext>
    </p:extLst>
  </p:cSld>
  <p:clrMap bg1="lt1" tx1="dk1" bg2="lt2" tx2="dk2" accent1="accent1" accent2="accent2" accent3="accent3" accent4="accent4" accent5="accent5" accent6="accent6" hlink="hlink" folHlink="folHlink"/>
  <p:sldLayoutIdLst>
    <p:sldLayoutId id="2147484566" r:id="rId1"/>
    <p:sldLayoutId id="2147484567" r:id="rId2"/>
    <p:sldLayoutId id="2147484568" r:id="rId3"/>
    <p:sldLayoutId id="2147484569" r:id="rId4"/>
    <p:sldLayoutId id="2147484570" r:id="rId5"/>
    <p:sldLayoutId id="2147484571" r:id="rId6"/>
    <p:sldLayoutId id="2147484572" r:id="rId7"/>
    <p:sldLayoutId id="2147484573" r:id="rId8"/>
    <p:sldLayoutId id="2147484574" r:id="rId9"/>
    <p:sldLayoutId id="2147484575" r:id="rId10"/>
  </p:sldLayoutIdLst>
  <p:timing>
    <p:tnLst>
      <p:par>
        <p:cTn id="1" dur="indefinite" restart="never" nodeType="tmRoot"/>
      </p:par>
    </p:tnLst>
  </p:timing>
  <p:txStyles>
    <p:title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900" indent="-342900" algn="l" defTabSz="457200" rtl="0" eaLnBrk="0" fontAlgn="base" hangingPunct="0">
        <a:spcBef>
          <a:spcPct val="20000"/>
        </a:spcBef>
        <a:spcAft>
          <a:spcPct val="0"/>
        </a:spcAft>
        <a:buBlip>
          <a:blip r:embed="rId16"/>
        </a:buBlip>
        <a:defRPr kumimoji="1" lang="zh-CN" altLang="en-US" sz="2400" kern="1200" dirty="0">
          <a:solidFill>
            <a:srgbClr val="262626"/>
          </a:solidFill>
          <a:latin typeface="微软雅黑"/>
          <a:ea typeface="微软雅黑"/>
          <a:cs typeface="+mn-cs"/>
        </a:defRPr>
      </a:lvl1pPr>
      <a:lvl2pPr marL="742950" indent="-285750" algn="l" defTabSz="457200"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30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3pPr>
      <a:lvl4pPr marL="16002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4pPr>
      <a:lvl5pPr marL="20574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文本占位符 2"/>
          <p:cNvSpPr>
            <a:spLocks noGrp="1"/>
          </p:cNvSpPr>
          <p:nvPr>
            <p:ph type="body" idx="1"/>
          </p:nvPr>
        </p:nvSpPr>
        <p:spPr bwMode="auto">
          <a:xfrm>
            <a:off x="323850" y="757238"/>
            <a:ext cx="8407400"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kumimoji="1" sz="1200">
                <a:solidFill>
                  <a:schemeClr val="tx1">
                    <a:tint val="75000"/>
                  </a:schemeClr>
                </a:solidFill>
                <a:latin typeface="宋体" charset="-122"/>
                <a:ea typeface="宋体" charset="-122"/>
              </a:defRPr>
            </a:lvl1pPr>
          </a:lstStyle>
          <a:p>
            <a:pPr>
              <a:defRPr/>
            </a:pPr>
            <a:fld id="{F09087E8-A317-4EC9-BCE5-35222ACB4DEF}" type="datetimeFigureOut">
              <a:rPr lang="zh-CN" altLang="en-US">
                <a:solidFill>
                  <a:srgbClr val="000000">
                    <a:tint val="75000"/>
                  </a:srgbClr>
                </a:solidFill>
              </a:rPr>
              <a:pPr>
                <a:defRPr/>
              </a:pPr>
              <a:t>2016/6/8</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kumimoji="1" sz="1200">
                <a:solidFill>
                  <a:schemeClr val="tx1">
                    <a:tint val="75000"/>
                  </a:schemeClr>
                </a:solidFill>
                <a:latin typeface="宋体" charset="-122"/>
                <a:ea typeface="宋体" charset="-122"/>
              </a:defRPr>
            </a:lvl1pPr>
          </a:lstStyle>
          <a:p>
            <a:pPr>
              <a:defRPr/>
            </a:pPr>
            <a:endParaRPr lang="zh-CN" altLang="en-US">
              <a:solidFill>
                <a:srgbClr val="000000">
                  <a:tint val="75000"/>
                </a:srgbClr>
              </a:solidFill>
            </a:endParaRPr>
          </a:p>
        </p:txBody>
      </p:sp>
      <p:pic>
        <p:nvPicPr>
          <p:cNvPr id="12" name="图片 11" descr="卷页.png"/>
          <p:cNvPicPr>
            <a:picLocks noChangeAspect="1"/>
          </p:cNvPicPr>
          <p:nvPr userDrawn="1"/>
        </p:nvPicPr>
        <p:blipFill>
          <a:blip r:embed="rId12" cstate="print"/>
          <a:stretch>
            <a:fillRect/>
          </a:stretch>
        </p:blipFill>
        <p:spPr>
          <a:xfrm>
            <a:off x="0" y="0"/>
            <a:ext cx="9144000" cy="520700"/>
          </a:xfrm>
          <a:prstGeom prst="rect">
            <a:avLst/>
          </a:prstGeom>
          <a:effectLst>
            <a:outerShdw blurRad="50800" dist="38100" dir="6000000" sx="101000" sy="101000" algn="tl" rotWithShape="0">
              <a:prstClr val="black">
                <a:alpha val="40000"/>
              </a:prstClr>
            </a:outerShdw>
          </a:effectLst>
        </p:spPr>
      </p:pic>
      <p:sp>
        <p:nvSpPr>
          <p:cNvPr id="1030" name="Text Box 2"/>
          <p:cNvSpPr txBox="1">
            <a:spLocks noChangeArrowheads="1"/>
          </p:cNvSpPr>
          <p:nvPr userDrawn="1"/>
        </p:nvSpPr>
        <p:spPr bwMode="auto">
          <a:xfrm>
            <a:off x="6227763" y="4822825"/>
            <a:ext cx="16224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1031" name="标题占位符 1"/>
          <p:cNvSpPr>
            <a:spLocks noGrp="1"/>
          </p:cNvSpPr>
          <p:nvPr>
            <p:ph type="title"/>
          </p:nvPr>
        </p:nvSpPr>
        <p:spPr bwMode="auto">
          <a:xfrm>
            <a:off x="323850" y="0"/>
            <a:ext cx="7107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2" name="TextBox 12"/>
          <p:cNvSpPr txBox="1">
            <a:spLocks noChangeArrowheads="1"/>
          </p:cNvSpPr>
          <p:nvPr userDrawn="1"/>
        </p:nvSpPr>
        <p:spPr bwMode="auto">
          <a:xfrm>
            <a:off x="8532813" y="4800600"/>
            <a:ext cx="5127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eaLnBrk="1" hangingPunct="1">
                <a:defRPr/>
              </a:pPr>
              <a:t>‹#›</a:t>
            </a:fld>
            <a:endParaRPr lang="zh-CN" altLang="en-US" sz="900" b="1" smtClean="0">
              <a:solidFill>
                <a:srgbClr val="4D4D4D"/>
              </a:solidFill>
              <a:latin typeface="微软雅黑" pitchFamily="34" charset="-122"/>
              <a:ea typeface="微软雅黑" pitchFamily="34" charset="-122"/>
            </a:endParaRPr>
          </a:p>
        </p:txBody>
      </p:sp>
      <p:pic>
        <p:nvPicPr>
          <p:cNvPr id="1033" name="图片 17" descr="0310金蝶品牌下属logo-00.png"/>
          <p:cNvPicPr>
            <a:picLocks noChangeAspect="1"/>
          </p:cNvPicPr>
          <p:nvPr userDrawn="1"/>
        </p:nvPicPr>
        <p:blipFill>
          <a:blip r:embed="rId13" cstate="print">
            <a:extLst>
              <a:ext uri="{28A0092B-C50C-407E-A947-70E740481C1C}">
                <a14:useLocalDpi xmlns:a14="http://schemas.microsoft.com/office/drawing/2010/main" val="0"/>
              </a:ext>
            </a:extLst>
          </a:blip>
          <a:srcRect l="6183" t="8817" r="33315" b="79649"/>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 name="组合 18"/>
          <p:cNvGrpSpPr>
            <a:grpSpLocks/>
          </p:cNvGrpSpPr>
          <p:nvPr userDrawn="1"/>
        </p:nvGrpSpPr>
        <p:grpSpPr bwMode="auto">
          <a:xfrm>
            <a:off x="7451725" y="4587875"/>
            <a:ext cx="1230313" cy="600075"/>
            <a:chOff x="6559883" y="4147099"/>
            <a:chExt cx="2316937" cy="1132002"/>
          </a:xfrm>
        </p:grpSpPr>
        <p:pic>
          <p:nvPicPr>
            <p:cNvPr id="1035" name="图片 19" descr="PPT C Lego.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图片 20" descr="PPT C-orange.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58575263"/>
      </p:ext>
    </p:extLst>
  </p:cSld>
  <p:clrMap bg1="lt1" tx1="dk1" bg2="lt2" tx2="dk2" accent1="accent1" accent2="accent2" accent3="accent3" accent4="accent4" accent5="accent5" accent6="accent6" hlink="hlink" folHlink="folHlink"/>
  <p:sldLayoutIdLst>
    <p:sldLayoutId id="2147484577" r:id="rId1"/>
    <p:sldLayoutId id="2147484578" r:id="rId2"/>
    <p:sldLayoutId id="2147484579" r:id="rId3"/>
    <p:sldLayoutId id="2147484580" r:id="rId4"/>
    <p:sldLayoutId id="2147484581" r:id="rId5"/>
    <p:sldLayoutId id="2147484582" r:id="rId6"/>
    <p:sldLayoutId id="2147484583" r:id="rId7"/>
    <p:sldLayoutId id="2147484584" r:id="rId8"/>
    <p:sldLayoutId id="2147484585" r:id="rId9"/>
    <p:sldLayoutId id="2147484586" r:id="rId10"/>
  </p:sldLayoutIdLst>
  <p:timing>
    <p:tnLst>
      <p:par>
        <p:cTn id="1" dur="indefinite" restart="never" nodeType="tmRoot"/>
      </p:par>
    </p:tnLst>
  </p:timing>
  <p:txStyles>
    <p:title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900" indent="-342900" algn="l" defTabSz="457200" rtl="0" eaLnBrk="0" fontAlgn="base" hangingPunct="0">
        <a:spcBef>
          <a:spcPct val="20000"/>
        </a:spcBef>
        <a:spcAft>
          <a:spcPct val="0"/>
        </a:spcAft>
        <a:buBlip>
          <a:blip r:embed="rId16"/>
        </a:buBlip>
        <a:defRPr kumimoji="1" lang="zh-CN" altLang="en-US" sz="2400" kern="1200" dirty="0">
          <a:solidFill>
            <a:srgbClr val="262626"/>
          </a:solidFill>
          <a:latin typeface="微软雅黑"/>
          <a:ea typeface="微软雅黑"/>
          <a:cs typeface="+mn-cs"/>
        </a:defRPr>
      </a:lvl1pPr>
      <a:lvl2pPr marL="742950" indent="-285750" algn="l" defTabSz="457200"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30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3pPr>
      <a:lvl4pPr marL="16002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4pPr>
      <a:lvl5pPr marL="20574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文本占位符 2"/>
          <p:cNvSpPr>
            <a:spLocks noGrp="1"/>
          </p:cNvSpPr>
          <p:nvPr>
            <p:ph type="body" idx="1"/>
          </p:nvPr>
        </p:nvSpPr>
        <p:spPr bwMode="auto">
          <a:xfrm>
            <a:off x="323850" y="757238"/>
            <a:ext cx="8407400"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kumimoji="1" sz="1200">
                <a:solidFill>
                  <a:schemeClr val="tx1">
                    <a:tint val="75000"/>
                  </a:schemeClr>
                </a:solidFill>
                <a:latin typeface="宋体" charset="-122"/>
                <a:ea typeface="宋体" charset="-122"/>
              </a:defRPr>
            </a:lvl1pPr>
          </a:lstStyle>
          <a:p>
            <a:pPr>
              <a:defRPr/>
            </a:pPr>
            <a:fld id="{F09087E8-A317-4EC9-BCE5-35222ACB4DEF}" type="datetimeFigureOut">
              <a:rPr lang="zh-CN" altLang="en-US">
                <a:solidFill>
                  <a:srgbClr val="000000">
                    <a:tint val="75000"/>
                  </a:srgbClr>
                </a:solidFill>
              </a:rPr>
              <a:pPr>
                <a:defRPr/>
              </a:pPr>
              <a:t>2016/6/8</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kumimoji="1" sz="1200">
                <a:solidFill>
                  <a:schemeClr val="tx1">
                    <a:tint val="75000"/>
                  </a:schemeClr>
                </a:solidFill>
                <a:latin typeface="宋体" charset="-122"/>
                <a:ea typeface="宋体" charset="-122"/>
              </a:defRPr>
            </a:lvl1pPr>
          </a:lstStyle>
          <a:p>
            <a:pPr>
              <a:defRPr/>
            </a:pPr>
            <a:endParaRPr lang="zh-CN" altLang="en-US">
              <a:solidFill>
                <a:srgbClr val="000000">
                  <a:tint val="75000"/>
                </a:srgbClr>
              </a:solidFill>
            </a:endParaRPr>
          </a:p>
        </p:txBody>
      </p:sp>
      <p:pic>
        <p:nvPicPr>
          <p:cNvPr id="12" name="图片 11" descr="卷页.png"/>
          <p:cNvPicPr>
            <a:picLocks noChangeAspect="1"/>
          </p:cNvPicPr>
          <p:nvPr userDrawn="1"/>
        </p:nvPicPr>
        <p:blipFill>
          <a:blip r:embed="rId11" cstate="print"/>
          <a:stretch>
            <a:fillRect/>
          </a:stretch>
        </p:blipFill>
        <p:spPr>
          <a:xfrm>
            <a:off x="0" y="0"/>
            <a:ext cx="9144000" cy="520700"/>
          </a:xfrm>
          <a:prstGeom prst="rect">
            <a:avLst/>
          </a:prstGeom>
          <a:effectLst>
            <a:outerShdw blurRad="50800" dist="38100" dir="6000000" sx="101000" sy="101000" algn="tl" rotWithShape="0">
              <a:prstClr val="black">
                <a:alpha val="40000"/>
              </a:prstClr>
            </a:outerShdw>
          </a:effectLst>
        </p:spPr>
      </p:pic>
      <p:sp>
        <p:nvSpPr>
          <p:cNvPr id="1030" name="Text Box 2"/>
          <p:cNvSpPr txBox="1">
            <a:spLocks noChangeArrowheads="1"/>
          </p:cNvSpPr>
          <p:nvPr userDrawn="1"/>
        </p:nvSpPr>
        <p:spPr bwMode="auto">
          <a:xfrm>
            <a:off x="6227763" y="4822825"/>
            <a:ext cx="16224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1031" name="标题占位符 1"/>
          <p:cNvSpPr>
            <a:spLocks noGrp="1"/>
          </p:cNvSpPr>
          <p:nvPr>
            <p:ph type="title"/>
          </p:nvPr>
        </p:nvSpPr>
        <p:spPr bwMode="auto">
          <a:xfrm>
            <a:off x="323850" y="0"/>
            <a:ext cx="7107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2" name="TextBox 12"/>
          <p:cNvSpPr txBox="1">
            <a:spLocks noChangeArrowheads="1"/>
          </p:cNvSpPr>
          <p:nvPr userDrawn="1"/>
        </p:nvSpPr>
        <p:spPr bwMode="auto">
          <a:xfrm>
            <a:off x="8532813" y="4800600"/>
            <a:ext cx="5127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eaLnBrk="1" hangingPunct="1">
                <a:defRPr/>
              </a:pPr>
              <a:t>‹#›</a:t>
            </a:fld>
            <a:endParaRPr lang="zh-CN" altLang="en-US" sz="900" b="1" smtClean="0">
              <a:solidFill>
                <a:srgbClr val="4D4D4D"/>
              </a:solidFill>
              <a:latin typeface="微软雅黑" pitchFamily="34" charset="-122"/>
              <a:ea typeface="微软雅黑" pitchFamily="34" charset="-122"/>
            </a:endParaRPr>
          </a:p>
        </p:txBody>
      </p:sp>
      <p:pic>
        <p:nvPicPr>
          <p:cNvPr id="1033" name="图片 17" descr="0310金蝶品牌下属logo-00.png"/>
          <p:cNvPicPr>
            <a:picLocks noChangeAspect="1"/>
          </p:cNvPicPr>
          <p:nvPr userDrawn="1"/>
        </p:nvPicPr>
        <p:blipFill>
          <a:blip r:embed="rId12" cstate="print">
            <a:extLst>
              <a:ext uri="{28A0092B-C50C-407E-A947-70E740481C1C}">
                <a14:useLocalDpi xmlns:a14="http://schemas.microsoft.com/office/drawing/2010/main" val="0"/>
              </a:ext>
            </a:extLst>
          </a:blip>
          <a:srcRect l="6183" t="8817" r="33315" b="79649"/>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 name="组合 18"/>
          <p:cNvGrpSpPr>
            <a:grpSpLocks/>
          </p:cNvGrpSpPr>
          <p:nvPr userDrawn="1"/>
        </p:nvGrpSpPr>
        <p:grpSpPr bwMode="auto">
          <a:xfrm>
            <a:off x="7451725" y="4587875"/>
            <a:ext cx="1230313" cy="600075"/>
            <a:chOff x="6559883" y="4147099"/>
            <a:chExt cx="2316937" cy="1132002"/>
          </a:xfrm>
        </p:grpSpPr>
        <p:pic>
          <p:nvPicPr>
            <p:cNvPr id="1035" name="图片 19" descr="PPT C Lego.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图片 20" descr="PPT C-orange.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93918726"/>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Lst>
  <p:timing>
    <p:tnLst>
      <p:par>
        <p:cTn id="1" dur="indefinite" restart="never" nodeType="tmRoot"/>
      </p:par>
    </p:tnLst>
  </p:timing>
  <p:txStyles>
    <p:title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900" indent="-342900" algn="l" defTabSz="457200" rtl="0" eaLnBrk="0" fontAlgn="base" hangingPunct="0">
        <a:spcBef>
          <a:spcPct val="20000"/>
        </a:spcBef>
        <a:spcAft>
          <a:spcPct val="0"/>
        </a:spcAft>
        <a:buBlip>
          <a:blip r:embed="rId15"/>
        </a:buBlip>
        <a:defRPr kumimoji="1" lang="zh-CN" altLang="en-US" sz="2400" kern="1200" dirty="0">
          <a:solidFill>
            <a:srgbClr val="262626"/>
          </a:solidFill>
          <a:latin typeface="微软雅黑"/>
          <a:ea typeface="微软雅黑"/>
          <a:cs typeface="+mn-cs"/>
        </a:defRPr>
      </a:lvl1pPr>
      <a:lvl2pPr marL="742950" indent="-285750" algn="l" defTabSz="457200"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30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3pPr>
      <a:lvl4pPr marL="16002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4pPr>
      <a:lvl5pPr marL="20574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页脚占位符 25"/>
          <p:cNvSpPr>
            <a:spLocks noGrp="1"/>
          </p:cNvSpPr>
          <p:nvPr>
            <p:ph type="ftr" sz="quarter" idx="3"/>
          </p:nvPr>
        </p:nvSpPr>
        <p:spPr>
          <a:xfrm>
            <a:off x="8316913" y="4805363"/>
            <a:ext cx="576262" cy="274637"/>
          </a:xfrm>
          <a:prstGeom prst="rect">
            <a:avLst/>
          </a:prstGeom>
        </p:spPr>
        <p:txBody>
          <a:bodyPr vert="horz" wrap="square" lIns="91440" tIns="45720" rIns="91440" bIns="45720" numCol="1" anchor="ctr" anchorCtr="0" compatLnSpc="1">
            <a:prstTxWarp prst="textNoShape">
              <a:avLst/>
            </a:prstTxWarp>
          </a:bodyPr>
          <a:lstStyle>
            <a:lvl1pPr>
              <a:defRPr kumimoji="0" sz="700" b="1" smtClean="0">
                <a:solidFill>
                  <a:srgbClr val="7F7F7F"/>
                </a:solidFill>
                <a:latin typeface="微软雅黑" pitchFamily="34" charset="-122"/>
                <a:ea typeface="微软雅黑" pitchFamily="34" charset="-122"/>
              </a:defRPr>
            </a:lvl1pPr>
          </a:lstStyle>
          <a:p>
            <a:pPr>
              <a:defRPr/>
            </a:pPr>
            <a:r>
              <a:rPr lang="en-US" altLang="zh-CN"/>
              <a:t>P</a:t>
            </a:r>
            <a:fld id="{16E25796-3078-4A31-BAC4-7CC1737AE68A}" type="slidenum">
              <a:rPr lang="en-US" altLang="zh-CN"/>
              <a:pPr>
                <a:defRPr/>
              </a:pPr>
              <a:t>‹#›</a:t>
            </a:fld>
            <a:endParaRPr lang="zh-CN" altLang="en-US"/>
          </a:p>
        </p:txBody>
      </p:sp>
    </p:spTree>
    <p:extLst>
      <p:ext uri="{BB962C8B-B14F-4D97-AF65-F5344CB8AC3E}">
        <p14:creationId xmlns:p14="http://schemas.microsoft.com/office/powerpoint/2010/main" val="2429050988"/>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Lst>
  <p:timing>
    <p:tnLst>
      <p:par>
        <p:cTn id="1" dur="indefinite" restart="never" nodeType="tmRoot"/>
      </p:par>
    </p:tnLst>
  </p:timing>
  <p:txStyles>
    <p:titleStyle>
      <a:lvl1pPr algn="l" defTabSz="457200" rtl="0" eaLnBrk="1" fontAlgn="base" hangingPunct="1">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900" indent="-342900" algn="l" defTabSz="457200" rtl="0" eaLnBrk="1" fontAlgn="base" hangingPunct="1">
        <a:spcBef>
          <a:spcPct val="20000"/>
        </a:spcBef>
        <a:spcAft>
          <a:spcPct val="0"/>
        </a:spcAft>
        <a:buBlip>
          <a:blip r:embed="rId9"/>
        </a:buBlip>
        <a:defRPr kumimoji="1" lang="zh-CN" altLang="en-US" sz="2400" kern="1200" dirty="0">
          <a:solidFill>
            <a:srgbClr val="262626"/>
          </a:solidFill>
          <a:latin typeface="微软雅黑"/>
          <a:ea typeface="微软雅黑"/>
          <a:cs typeface="+mn-cs"/>
        </a:defRPr>
      </a:lvl1pPr>
      <a:lvl2pPr marL="742950" indent="-285750" algn="l" defTabSz="457200" rtl="0" eaLnBrk="1" fontAlgn="base" hangingPunct="1">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3000" indent="-228600" algn="l" defTabSz="457200" rtl="0" eaLnBrk="1" fontAlgn="base" hangingPunct="1">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3pPr>
      <a:lvl4pPr marL="1600200" indent="-228600" algn="l" defTabSz="457200" rtl="0" eaLnBrk="1" fontAlgn="base" hangingPunct="1">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4pPr>
      <a:lvl5pPr marL="2057400" indent="-228600" algn="l" defTabSz="457200" rtl="0" eaLnBrk="1" fontAlgn="base" hangingPunct="1">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47.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5.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5.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7.png"/><Relationship Id="rId1" Type="http://schemas.openxmlformats.org/officeDocument/2006/relationships/slideLayout" Target="../slideLayouts/slideLayout44.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93.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4" Type="http://schemas.openxmlformats.org/officeDocument/2006/relationships/image" Target="../media/image10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3g.k3cloud.kingdee.com/m/home.html" TargetMode="External"/><Relationship Id="rId2" Type="http://schemas.openxmlformats.org/officeDocument/2006/relationships/hyperlink" Target="http://club.kingdee.com/forum.php?mod=forumdisplay&amp;fid=748" TargetMode="External"/><Relationship Id="rId1" Type="http://schemas.openxmlformats.org/officeDocument/2006/relationships/slideLayout" Target="../slideLayouts/slideLayout2.xml"/><Relationship Id="rId4" Type="http://schemas.openxmlformats.org/officeDocument/2006/relationships/hyperlink" Target="http://open.kingdee.com/K3Cloud/WenKu/Index.aspx"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201203盛世确认可用输出\PPT\素材\金蝶PPT母版视觉元素\五彩云\五彩雲.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581" y="854522"/>
            <a:ext cx="13366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ctrTitle"/>
          </p:nvPr>
        </p:nvSpPr>
        <p:spPr>
          <a:xfrm>
            <a:off x="56356" y="1289497"/>
            <a:ext cx="6105525" cy="1138237"/>
          </a:xfrm>
        </p:spPr>
        <p:txBody>
          <a:bodyPr rtlCol="0">
            <a:normAutofit fontScale="90000"/>
          </a:bodyPr>
          <a:lstStyle/>
          <a:p>
            <a:pPr algn="r" eaLnBrk="1" fontAlgn="auto" hangingPunct="1">
              <a:spcAft>
                <a:spcPts val="0"/>
              </a:spcAft>
              <a:defRPr/>
            </a:pPr>
            <a:r>
              <a:rPr lang="en-US" smtClean="0"/>
              <a:t>K/3 Cloud V6.1</a:t>
            </a:r>
            <a:r>
              <a:rPr smtClean="0"/>
              <a:t>产品培训</a:t>
            </a:r>
            <a:r>
              <a:rPr lang="en-US" altLang="zh-CN" smtClean="0"/>
              <a:t/>
            </a:r>
            <a:br>
              <a:rPr lang="en-US" altLang="zh-CN" smtClean="0"/>
            </a:br>
            <a:r>
              <a:rPr lang="en-US" altLang="zh-CN" smtClean="0"/>
              <a:t>-- </a:t>
            </a:r>
            <a:r>
              <a:rPr lang="zh-CN" altLang="en-US" smtClean="0"/>
              <a:t>移动平台</a:t>
            </a:r>
            <a:endParaRPr sz="2800" b="0" smtClean="0">
              <a:latin typeface="微软雅黑" pitchFamily="34" charset="-122"/>
            </a:endParaRPr>
          </a:p>
        </p:txBody>
      </p:sp>
      <p:sp>
        <p:nvSpPr>
          <p:cNvPr id="6" name="Rectangle 21"/>
          <p:cNvSpPr>
            <a:spLocks noChangeArrowheads="1"/>
          </p:cNvSpPr>
          <p:nvPr/>
        </p:nvSpPr>
        <p:spPr bwMode="auto">
          <a:xfrm>
            <a:off x="6372200" y="3219822"/>
            <a:ext cx="2376264"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003399"/>
              </a:buClr>
              <a:buSzPct val="80000"/>
              <a:buFont typeface="Wingdings" pitchFamily="2" charset="2"/>
              <a:buNone/>
            </a:pPr>
            <a:r>
              <a:rPr lang="en-US" altLang="zh-CN" smtClean="0">
                <a:latin typeface="黑体" pitchFamily="49" charset="-122"/>
                <a:ea typeface="微软雅黑" pitchFamily="34" charset="-122"/>
              </a:rPr>
              <a:t>K/3 Cloud</a:t>
            </a:r>
            <a:r>
              <a:rPr lang="zh-CN" altLang="en-US" smtClean="0">
                <a:latin typeface="黑体" pitchFamily="49" charset="-122"/>
                <a:ea typeface="微软雅黑" pitchFamily="34" charset="-122"/>
              </a:rPr>
              <a:t>产品</a:t>
            </a:r>
            <a:r>
              <a:rPr lang="zh-CN" altLang="en-US">
                <a:latin typeface="黑体" pitchFamily="49" charset="-122"/>
                <a:ea typeface="微软雅黑" pitchFamily="34" charset="-122"/>
              </a:rPr>
              <a:t>部</a:t>
            </a:r>
            <a:endParaRPr lang="en-US" altLang="zh-CN">
              <a:latin typeface="黑体" pitchFamily="49" charset="-122"/>
              <a:ea typeface="微软雅黑" pitchFamily="34" charset="-122"/>
            </a:endParaRPr>
          </a:p>
          <a:p>
            <a:pPr marL="342900" indent="-342900" eaLnBrk="0" hangingPunct="0">
              <a:spcBef>
                <a:spcPct val="20000"/>
              </a:spcBef>
              <a:buClr>
                <a:srgbClr val="003399"/>
              </a:buClr>
              <a:buSzPct val="80000"/>
              <a:buFont typeface="Wingdings" pitchFamily="2" charset="2"/>
              <a:buNone/>
            </a:pPr>
            <a:endParaRPr lang="zh-CN" altLang="en-US">
              <a:latin typeface="黑体" pitchFamily="49" charset="-122"/>
              <a:ea typeface="微软雅黑" pitchFamily="34" charset="-122"/>
            </a:endParaRPr>
          </a:p>
        </p:txBody>
      </p:sp>
    </p:spTree>
    <p:extLst>
      <p:ext uri="{BB962C8B-B14F-4D97-AF65-F5344CB8AC3E}">
        <p14:creationId xmlns:p14="http://schemas.microsoft.com/office/powerpoint/2010/main" val="1061801525"/>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603630" y="1708773"/>
            <a:ext cx="1290559" cy="0"/>
          </a:xfrm>
          <a:prstGeom prst="line">
            <a:avLst/>
          </a:prstGeom>
          <a:ln w="12700">
            <a:solidFill>
              <a:schemeClr val="accent2"/>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603630" y="2345237"/>
            <a:ext cx="1290559" cy="0"/>
          </a:xfrm>
          <a:prstGeom prst="line">
            <a:avLst/>
          </a:prstGeom>
          <a:ln w="12700">
            <a:solidFill>
              <a:schemeClr val="accent3"/>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603630" y="2921179"/>
            <a:ext cx="1290559" cy="0"/>
          </a:xfrm>
          <a:prstGeom prst="line">
            <a:avLst/>
          </a:prstGeom>
          <a:ln w="12700">
            <a:solidFill>
              <a:schemeClr val="accent4"/>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613552" y="3496795"/>
            <a:ext cx="1290559" cy="0"/>
          </a:xfrm>
          <a:prstGeom prst="line">
            <a:avLst/>
          </a:prstGeom>
          <a:ln w="12700">
            <a:solidFill>
              <a:schemeClr val="accent5"/>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589335" y="1120531"/>
            <a:ext cx="1290559" cy="0"/>
          </a:xfrm>
          <a:prstGeom prst="line">
            <a:avLst/>
          </a:prstGeom>
          <a:ln w="12700">
            <a:solidFill>
              <a:schemeClr val="accent1"/>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969317" y="699542"/>
            <a:ext cx="3188078" cy="3229301"/>
            <a:chOff x="3932407" y="1734543"/>
            <a:chExt cx="4446555" cy="3634369"/>
          </a:xfrm>
        </p:grpSpPr>
        <p:sp>
          <p:nvSpPr>
            <p:cNvPr id="6" name="Freeform 5"/>
            <p:cNvSpPr>
              <a:spLocks/>
            </p:cNvSpPr>
            <p:nvPr/>
          </p:nvSpPr>
          <p:spPr bwMode="auto">
            <a:xfrm flipH="1" flipV="1">
              <a:off x="4946861" y="1958954"/>
              <a:ext cx="1938404" cy="663533"/>
            </a:xfrm>
            <a:custGeom>
              <a:avLst/>
              <a:gdLst>
                <a:gd name="T0" fmla="*/ 1933 w 2191"/>
                <a:gd name="T1" fmla="*/ 0 h 750"/>
                <a:gd name="T2" fmla="*/ 0 w 2191"/>
                <a:gd name="T3" fmla="*/ 0 h 750"/>
                <a:gd name="T4" fmla="*/ 0 w 2191"/>
                <a:gd name="T5" fmla="*/ 750 h 750"/>
                <a:gd name="T6" fmla="*/ 1933 w 2191"/>
                <a:gd name="T7" fmla="*/ 750 h 750"/>
                <a:gd name="T8" fmla="*/ 2191 w 2191"/>
                <a:gd name="T9" fmla="*/ 376 h 750"/>
                <a:gd name="T10" fmla="*/ 1933 w 2191"/>
                <a:gd name="T11" fmla="*/ 0 h 750"/>
              </a:gdLst>
              <a:ahLst/>
              <a:cxnLst>
                <a:cxn ang="0">
                  <a:pos x="T0" y="T1"/>
                </a:cxn>
                <a:cxn ang="0">
                  <a:pos x="T2" y="T3"/>
                </a:cxn>
                <a:cxn ang="0">
                  <a:pos x="T4" y="T5"/>
                </a:cxn>
                <a:cxn ang="0">
                  <a:pos x="T6" y="T7"/>
                </a:cxn>
                <a:cxn ang="0">
                  <a:pos x="T8" y="T9"/>
                </a:cxn>
                <a:cxn ang="0">
                  <a:pos x="T10" y="T11"/>
                </a:cxn>
              </a:cxnLst>
              <a:rect l="0" t="0" r="r" b="b"/>
              <a:pathLst>
                <a:path w="2191" h="750">
                  <a:moveTo>
                    <a:pt x="1933" y="0"/>
                  </a:moveTo>
                  <a:lnTo>
                    <a:pt x="0" y="0"/>
                  </a:lnTo>
                  <a:lnTo>
                    <a:pt x="0" y="750"/>
                  </a:lnTo>
                  <a:lnTo>
                    <a:pt x="1933" y="750"/>
                  </a:lnTo>
                  <a:lnTo>
                    <a:pt x="2191" y="376"/>
                  </a:lnTo>
                  <a:lnTo>
                    <a:pt x="1933" y="0"/>
                  </a:ln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id-ID" sz="900"/>
            </a:p>
          </p:txBody>
        </p:sp>
        <p:sp>
          <p:nvSpPr>
            <p:cNvPr id="7" name="Freeform 6"/>
            <p:cNvSpPr>
              <a:spLocks/>
            </p:cNvSpPr>
            <p:nvPr/>
          </p:nvSpPr>
          <p:spPr bwMode="auto">
            <a:xfrm flipH="1" flipV="1">
              <a:off x="4441187" y="2599738"/>
              <a:ext cx="3016867" cy="663533"/>
            </a:xfrm>
            <a:custGeom>
              <a:avLst/>
              <a:gdLst>
                <a:gd name="T0" fmla="*/ 3152 w 3410"/>
                <a:gd name="T1" fmla="*/ 0 h 750"/>
                <a:gd name="T2" fmla="*/ 0 w 3410"/>
                <a:gd name="T3" fmla="*/ 0 h 750"/>
                <a:gd name="T4" fmla="*/ 0 w 3410"/>
                <a:gd name="T5" fmla="*/ 750 h 750"/>
                <a:gd name="T6" fmla="*/ 3152 w 3410"/>
                <a:gd name="T7" fmla="*/ 750 h 750"/>
                <a:gd name="T8" fmla="*/ 3410 w 3410"/>
                <a:gd name="T9" fmla="*/ 376 h 750"/>
                <a:gd name="T10" fmla="*/ 3152 w 3410"/>
                <a:gd name="T11" fmla="*/ 0 h 750"/>
              </a:gdLst>
              <a:ahLst/>
              <a:cxnLst>
                <a:cxn ang="0">
                  <a:pos x="T0" y="T1"/>
                </a:cxn>
                <a:cxn ang="0">
                  <a:pos x="T2" y="T3"/>
                </a:cxn>
                <a:cxn ang="0">
                  <a:pos x="T4" y="T5"/>
                </a:cxn>
                <a:cxn ang="0">
                  <a:pos x="T6" y="T7"/>
                </a:cxn>
                <a:cxn ang="0">
                  <a:pos x="T8" y="T9"/>
                </a:cxn>
                <a:cxn ang="0">
                  <a:pos x="T10" y="T11"/>
                </a:cxn>
              </a:cxnLst>
              <a:rect l="0" t="0" r="r" b="b"/>
              <a:pathLst>
                <a:path w="3410" h="750">
                  <a:moveTo>
                    <a:pt x="3152" y="0"/>
                  </a:moveTo>
                  <a:lnTo>
                    <a:pt x="0" y="0"/>
                  </a:lnTo>
                  <a:lnTo>
                    <a:pt x="0" y="750"/>
                  </a:lnTo>
                  <a:lnTo>
                    <a:pt x="3152" y="750"/>
                  </a:lnTo>
                  <a:lnTo>
                    <a:pt x="3410" y="376"/>
                  </a:lnTo>
                  <a:lnTo>
                    <a:pt x="3152" y="0"/>
                  </a:lnTo>
                  <a:close/>
                </a:path>
              </a:pathLst>
            </a:cu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id-ID" sz="900"/>
            </a:p>
          </p:txBody>
        </p:sp>
        <p:sp>
          <p:nvSpPr>
            <p:cNvPr id="8" name="Freeform 7"/>
            <p:cNvSpPr>
              <a:spLocks/>
            </p:cNvSpPr>
            <p:nvPr/>
          </p:nvSpPr>
          <p:spPr bwMode="auto">
            <a:xfrm flipH="1" flipV="1">
              <a:off x="3932407" y="3206102"/>
              <a:ext cx="3112106" cy="687219"/>
            </a:xfrm>
            <a:custGeom>
              <a:avLst/>
              <a:gdLst>
                <a:gd name="T0" fmla="*/ 3152 w 3410"/>
                <a:gd name="T1" fmla="*/ 0 h 753"/>
                <a:gd name="T2" fmla="*/ 0 w 3410"/>
                <a:gd name="T3" fmla="*/ 0 h 753"/>
                <a:gd name="T4" fmla="*/ 0 w 3410"/>
                <a:gd name="T5" fmla="*/ 753 h 753"/>
                <a:gd name="T6" fmla="*/ 3152 w 3410"/>
                <a:gd name="T7" fmla="*/ 753 h 753"/>
                <a:gd name="T8" fmla="*/ 3410 w 3410"/>
                <a:gd name="T9" fmla="*/ 376 h 753"/>
                <a:gd name="T10" fmla="*/ 3152 w 3410"/>
                <a:gd name="T11" fmla="*/ 0 h 753"/>
              </a:gdLst>
              <a:ahLst/>
              <a:cxnLst>
                <a:cxn ang="0">
                  <a:pos x="T0" y="T1"/>
                </a:cxn>
                <a:cxn ang="0">
                  <a:pos x="T2" y="T3"/>
                </a:cxn>
                <a:cxn ang="0">
                  <a:pos x="T4" y="T5"/>
                </a:cxn>
                <a:cxn ang="0">
                  <a:pos x="T6" y="T7"/>
                </a:cxn>
                <a:cxn ang="0">
                  <a:pos x="T8" y="T9"/>
                </a:cxn>
                <a:cxn ang="0">
                  <a:pos x="T10" y="T11"/>
                </a:cxn>
              </a:cxnLst>
              <a:rect l="0" t="0" r="r" b="b"/>
              <a:pathLst>
                <a:path w="3410" h="753">
                  <a:moveTo>
                    <a:pt x="3152" y="0"/>
                  </a:moveTo>
                  <a:lnTo>
                    <a:pt x="0" y="0"/>
                  </a:lnTo>
                  <a:lnTo>
                    <a:pt x="0" y="753"/>
                  </a:lnTo>
                  <a:lnTo>
                    <a:pt x="3152" y="753"/>
                  </a:lnTo>
                  <a:lnTo>
                    <a:pt x="3410" y="376"/>
                  </a:lnTo>
                  <a:lnTo>
                    <a:pt x="3152" y="0"/>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id-ID" sz="900"/>
            </a:p>
          </p:txBody>
        </p:sp>
        <p:sp>
          <p:nvSpPr>
            <p:cNvPr id="9" name="Freeform 8"/>
            <p:cNvSpPr>
              <a:spLocks/>
            </p:cNvSpPr>
            <p:nvPr/>
          </p:nvSpPr>
          <p:spPr bwMode="auto">
            <a:xfrm flipH="1" flipV="1">
              <a:off x="4476195" y="3893322"/>
              <a:ext cx="3018636" cy="663533"/>
            </a:xfrm>
            <a:custGeom>
              <a:avLst/>
              <a:gdLst>
                <a:gd name="T0" fmla="*/ 3154 w 3412"/>
                <a:gd name="T1" fmla="*/ 0 h 750"/>
                <a:gd name="T2" fmla="*/ 0 w 3412"/>
                <a:gd name="T3" fmla="*/ 0 h 750"/>
                <a:gd name="T4" fmla="*/ 0 w 3412"/>
                <a:gd name="T5" fmla="*/ 750 h 750"/>
                <a:gd name="T6" fmla="*/ 3154 w 3412"/>
                <a:gd name="T7" fmla="*/ 750 h 750"/>
                <a:gd name="T8" fmla="*/ 3412 w 3412"/>
                <a:gd name="T9" fmla="*/ 376 h 750"/>
                <a:gd name="T10" fmla="*/ 3154 w 3412"/>
                <a:gd name="T11" fmla="*/ 0 h 750"/>
              </a:gdLst>
              <a:ahLst/>
              <a:cxnLst>
                <a:cxn ang="0">
                  <a:pos x="T0" y="T1"/>
                </a:cxn>
                <a:cxn ang="0">
                  <a:pos x="T2" y="T3"/>
                </a:cxn>
                <a:cxn ang="0">
                  <a:pos x="T4" y="T5"/>
                </a:cxn>
                <a:cxn ang="0">
                  <a:pos x="T6" y="T7"/>
                </a:cxn>
                <a:cxn ang="0">
                  <a:pos x="T8" y="T9"/>
                </a:cxn>
                <a:cxn ang="0">
                  <a:pos x="T10" y="T11"/>
                </a:cxn>
              </a:cxnLst>
              <a:rect l="0" t="0" r="r" b="b"/>
              <a:pathLst>
                <a:path w="3412" h="750">
                  <a:moveTo>
                    <a:pt x="3154" y="0"/>
                  </a:moveTo>
                  <a:lnTo>
                    <a:pt x="0" y="0"/>
                  </a:lnTo>
                  <a:lnTo>
                    <a:pt x="0" y="750"/>
                  </a:lnTo>
                  <a:lnTo>
                    <a:pt x="3154" y="750"/>
                  </a:lnTo>
                  <a:lnTo>
                    <a:pt x="3412" y="376"/>
                  </a:lnTo>
                  <a:lnTo>
                    <a:pt x="3154" y="0"/>
                  </a:lnTo>
                  <a:close/>
                </a:path>
              </a:pathLst>
            </a:cu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id-ID" sz="900"/>
            </a:p>
          </p:txBody>
        </p:sp>
        <p:sp>
          <p:nvSpPr>
            <p:cNvPr id="10" name="Freeform 9"/>
            <p:cNvSpPr>
              <a:spLocks/>
            </p:cNvSpPr>
            <p:nvPr/>
          </p:nvSpPr>
          <p:spPr bwMode="auto">
            <a:xfrm flipH="1" flipV="1">
              <a:off x="4832070" y="4557018"/>
              <a:ext cx="2053196" cy="653503"/>
            </a:xfrm>
            <a:custGeom>
              <a:avLst/>
              <a:gdLst>
                <a:gd name="T0" fmla="*/ 1935 w 2193"/>
                <a:gd name="T1" fmla="*/ 0 h 698"/>
                <a:gd name="T2" fmla="*/ 0 w 2193"/>
                <a:gd name="T3" fmla="*/ 0 h 698"/>
                <a:gd name="T4" fmla="*/ 0 w 2193"/>
                <a:gd name="T5" fmla="*/ 698 h 698"/>
                <a:gd name="T6" fmla="*/ 1935 w 2193"/>
                <a:gd name="T7" fmla="*/ 698 h 698"/>
                <a:gd name="T8" fmla="*/ 2193 w 2193"/>
                <a:gd name="T9" fmla="*/ 348 h 698"/>
                <a:gd name="T10" fmla="*/ 1935 w 2193"/>
                <a:gd name="T11" fmla="*/ 0 h 698"/>
              </a:gdLst>
              <a:ahLst/>
              <a:cxnLst>
                <a:cxn ang="0">
                  <a:pos x="T0" y="T1"/>
                </a:cxn>
                <a:cxn ang="0">
                  <a:pos x="T2" y="T3"/>
                </a:cxn>
                <a:cxn ang="0">
                  <a:pos x="T4" y="T5"/>
                </a:cxn>
                <a:cxn ang="0">
                  <a:pos x="T6" y="T7"/>
                </a:cxn>
                <a:cxn ang="0">
                  <a:pos x="T8" y="T9"/>
                </a:cxn>
                <a:cxn ang="0">
                  <a:pos x="T10" y="T11"/>
                </a:cxn>
              </a:cxnLst>
              <a:rect l="0" t="0" r="r" b="b"/>
              <a:pathLst>
                <a:path w="2193" h="698">
                  <a:moveTo>
                    <a:pt x="1935" y="0"/>
                  </a:moveTo>
                  <a:lnTo>
                    <a:pt x="0" y="0"/>
                  </a:lnTo>
                  <a:lnTo>
                    <a:pt x="0" y="698"/>
                  </a:lnTo>
                  <a:lnTo>
                    <a:pt x="1935" y="698"/>
                  </a:lnTo>
                  <a:lnTo>
                    <a:pt x="2193" y="348"/>
                  </a:lnTo>
                  <a:lnTo>
                    <a:pt x="1935" y="0"/>
                  </a:lnTo>
                  <a:close/>
                </a:path>
              </a:pathLst>
            </a:cu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id-ID" sz="900"/>
            </a:p>
          </p:txBody>
        </p:sp>
        <p:sp>
          <p:nvSpPr>
            <p:cNvPr id="11" name="Freeform 10"/>
            <p:cNvSpPr>
              <a:spLocks/>
            </p:cNvSpPr>
            <p:nvPr/>
          </p:nvSpPr>
          <p:spPr bwMode="auto">
            <a:xfrm flipH="1" flipV="1">
              <a:off x="7551559" y="4237733"/>
              <a:ext cx="257252" cy="1131179"/>
            </a:xfrm>
            <a:custGeom>
              <a:avLst/>
              <a:gdLst>
                <a:gd name="T0" fmla="*/ 282 w 282"/>
                <a:gd name="T1" fmla="*/ 1240 h 1240"/>
                <a:gd name="T2" fmla="*/ 0 w 282"/>
                <a:gd name="T3" fmla="*/ 1140 h 1240"/>
                <a:gd name="T4" fmla="*/ 0 w 282"/>
                <a:gd name="T5" fmla="*/ 239 h 1240"/>
                <a:gd name="T6" fmla="*/ 282 w 282"/>
                <a:gd name="T7" fmla="*/ 0 h 1240"/>
                <a:gd name="T8" fmla="*/ 282 w 282"/>
                <a:gd name="T9" fmla="*/ 1240 h 1240"/>
              </a:gdLst>
              <a:ahLst/>
              <a:cxnLst>
                <a:cxn ang="0">
                  <a:pos x="T0" y="T1"/>
                </a:cxn>
                <a:cxn ang="0">
                  <a:pos x="T2" y="T3"/>
                </a:cxn>
                <a:cxn ang="0">
                  <a:pos x="T4" y="T5"/>
                </a:cxn>
                <a:cxn ang="0">
                  <a:pos x="T6" y="T7"/>
                </a:cxn>
                <a:cxn ang="0">
                  <a:pos x="T8" y="T9"/>
                </a:cxn>
              </a:cxnLst>
              <a:rect l="0" t="0" r="r" b="b"/>
              <a:pathLst>
                <a:path w="282" h="1240">
                  <a:moveTo>
                    <a:pt x="282" y="1240"/>
                  </a:moveTo>
                  <a:lnTo>
                    <a:pt x="0" y="1140"/>
                  </a:lnTo>
                  <a:lnTo>
                    <a:pt x="0" y="239"/>
                  </a:lnTo>
                  <a:lnTo>
                    <a:pt x="282" y="0"/>
                  </a:lnTo>
                  <a:lnTo>
                    <a:pt x="282" y="1240"/>
                  </a:lnTo>
                  <a:close/>
                </a:path>
              </a:pathLst>
            </a:custGeom>
            <a:solidFill>
              <a:schemeClr val="accent5">
                <a:lumMod val="75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12" name="Freeform 11"/>
            <p:cNvSpPr>
              <a:spLocks/>
            </p:cNvSpPr>
            <p:nvPr/>
          </p:nvSpPr>
          <p:spPr bwMode="auto">
            <a:xfrm flipH="1" flipV="1">
              <a:off x="6855519" y="4237733"/>
              <a:ext cx="669585" cy="1131179"/>
            </a:xfrm>
            <a:custGeom>
              <a:avLst/>
              <a:gdLst>
                <a:gd name="T0" fmla="*/ 0 w 734"/>
                <a:gd name="T1" fmla="*/ 1240 h 1240"/>
                <a:gd name="T2" fmla="*/ 734 w 734"/>
                <a:gd name="T3" fmla="*/ 1140 h 1240"/>
                <a:gd name="T4" fmla="*/ 734 w 734"/>
                <a:gd name="T5" fmla="*/ 168 h 1240"/>
                <a:gd name="T6" fmla="*/ 0 w 734"/>
                <a:gd name="T7" fmla="*/ 0 h 1240"/>
                <a:gd name="T8" fmla="*/ 0 w 734"/>
                <a:gd name="T9" fmla="*/ 1240 h 1240"/>
              </a:gdLst>
              <a:ahLst/>
              <a:cxnLst>
                <a:cxn ang="0">
                  <a:pos x="T0" y="T1"/>
                </a:cxn>
                <a:cxn ang="0">
                  <a:pos x="T2" y="T3"/>
                </a:cxn>
                <a:cxn ang="0">
                  <a:pos x="T4" y="T5"/>
                </a:cxn>
                <a:cxn ang="0">
                  <a:pos x="T6" y="T7"/>
                </a:cxn>
                <a:cxn ang="0">
                  <a:pos x="T8" y="T9"/>
                </a:cxn>
              </a:cxnLst>
              <a:rect l="0" t="0" r="r" b="b"/>
              <a:pathLst>
                <a:path w="734" h="1240">
                  <a:moveTo>
                    <a:pt x="0" y="1240"/>
                  </a:moveTo>
                  <a:lnTo>
                    <a:pt x="734" y="1140"/>
                  </a:lnTo>
                  <a:lnTo>
                    <a:pt x="734" y="168"/>
                  </a:lnTo>
                  <a:lnTo>
                    <a:pt x="0" y="0"/>
                  </a:lnTo>
                  <a:lnTo>
                    <a:pt x="0" y="1240"/>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13" name="Rectangle 12"/>
            <p:cNvSpPr>
              <a:spLocks noChangeArrowheads="1"/>
            </p:cNvSpPr>
            <p:nvPr/>
          </p:nvSpPr>
          <p:spPr bwMode="auto">
            <a:xfrm flipH="1" flipV="1">
              <a:off x="7525103" y="4237733"/>
              <a:ext cx="26456" cy="1131179"/>
            </a:xfrm>
            <a:prstGeom prst="rect">
              <a:avLst/>
            </a:pr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14" name="Freeform 13"/>
            <p:cNvSpPr>
              <a:spLocks/>
            </p:cNvSpPr>
            <p:nvPr/>
          </p:nvSpPr>
          <p:spPr bwMode="auto">
            <a:xfrm flipH="1" flipV="1">
              <a:off x="7471281" y="3788910"/>
              <a:ext cx="635832" cy="936872"/>
            </a:xfrm>
            <a:custGeom>
              <a:avLst/>
              <a:gdLst>
                <a:gd name="T0" fmla="*/ 697 w 697"/>
                <a:gd name="T1" fmla="*/ 1027 h 1027"/>
                <a:gd name="T2" fmla="*/ 0 w 697"/>
                <a:gd name="T3" fmla="*/ 937 h 1027"/>
                <a:gd name="T4" fmla="*/ 0 w 697"/>
                <a:gd name="T5" fmla="*/ 260 h 1027"/>
                <a:gd name="T6" fmla="*/ 697 w 697"/>
                <a:gd name="T7" fmla="*/ 0 h 1027"/>
                <a:gd name="T8" fmla="*/ 697 w 697"/>
                <a:gd name="T9" fmla="*/ 1027 h 1027"/>
              </a:gdLst>
              <a:ahLst/>
              <a:cxnLst>
                <a:cxn ang="0">
                  <a:pos x="T0" y="T1"/>
                </a:cxn>
                <a:cxn ang="0">
                  <a:pos x="T2" y="T3"/>
                </a:cxn>
                <a:cxn ang="0">
                  <a:pos x="T4" y="T5"/>
                </a:cxn>
                <a:cxn ang="0">
                  <a:pos x="T6" y="T7"/>
                </a:cxn>
                <a:cxn ang="0">
                  <a:pos x="T8" y="T9"/>
                </a:cxn>
              </a:cxnLst>
              <a:rect l="0" t="0" r="r" b="b"/>
              <a:pathLst>
                <a:path w="697" h="1027">
                  <a:moveTo>
                    <a:pt x="697" y="1027"/>
                  </a:moveTo>
                  <a:lnTo>
                    <a:pt x="0" y="937"/>
                  </a:lnTo>
                  <a:lnTo>
                    <a:pt x="0" y="260"/>
                  </a:lnTo>
                  <a:lnTo>
                    <a:pt x="697" y="0"/>
                  </a:lnTo>
                  <a:lnTo>
                    <a:pt x="697" y="1027"/>
                  </a:lnTo>
                  <a:close/>
                </a:path>
              </a:pathLst>
            </a:custGeom>
            <a:solidFill>
              <a:schemeClr val="accent4">
                <a:lumMod val="75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15" name="Freeform 14"/>
            <p:cNvSpPr>
              <a:spLocks/>
            </p:cNvSpPr>
            <p:nvPr/>
          </p:nvSpPr>
          <p:spPr bwMode="auto">
            <a:xfrm flipH="1" flipV="1">
              <a:off x="6557215" y="3788910"/>
              <a:ext cx="887612" cy="936872"/>
            </a:xfrm>
            <a:custGeom>
              <a:avLst/>
              <a:gdLst>
                <a:gd name="T0" fmla="*/ 0 w 973"/>
                <a:gd name="T1" fmla="*/ 1027 h 1027"/>
                <a:gd name="T2" fmla="*/ 973 w 973"/>
                <a:gd name="T3" fmla="*/ 937 h 1027"/>
                <a:gd name="T4" fmla="*/ 973 w 973"/>
                <a:gd name="T5" fmla="*/ 166 h 1027"/>
                <a:gd name="T6" fmla="*/ 0 w 973"/>
                <a:gd name="T7" fmla="*/ 0 h 1027"/>
                <a:gd name="T8" fmla="*/ 0 w 973"/>
                <a:gd name="T9" fmla="*/ 1027 h 1027"/>
              </a:gdLst>
              <a:ahLst/>
              <a:cxnLst>
                <a:cxn ang="0">
                  <a:pos x="T0" y="T1"/>
                </a:cxn>
                <a:cxn ang="0">
                  <a:pos x="T2" y="T3"/>
                </a:cxn>
                <a:cxn ang="0">
                  <a:pos x="T4" y="T5"/>
                </a:cxn>
                <a:cxn ang="0">
                  <a:pos x="T6" y="T7"/>
                </a:cxn>
                <a:cxn ang="0">
                  <a:pos x="T8" y="T9"/>
                </a:cxn>
              </a:cxnLst>
              <a:rect l="0" t="0" r="r" b="b"/>
              <a:pathLst>
                <a:path w="973" h="1027">
                  <a:moveTo>
                    <a:pt x="0" y="1027"/>
                  </a:moveTo>
                  <a:lnTo>
                    <a:pt x="973" y="937"/>
                  </a:lnTo>
                  <a:lnTo>
                    <a:pt x="973" y="166"/>
                  </a:lnTo>
                  <a:lnTo>
                    <a:pt x="0" y="0"/>
                  </a:lnTo>
                  <a:lnTo>
                    <a:pt x="0" y="1027"/>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16" name="Rectangle 15"/>
            <p:cNvSpPr>
              <a:spLocks noChangeArrowheads="1"/>
            </p:cNvSpPr>
            <p:nvPr/>
          </p:nvSpPr>
          <p:spPr bwMode="auto">
            <a:xfrm flipH="1" flipV="1">
              <a:off x="7444825" y="3788910"/>
              <a:ext cx="26456" cy="936872"/>
            </a:xfrm>
            <a:prstGeom prst="rect">
              <a:avLst/>
            </a:pr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17" name="Freeform 16"/>
            <p:cNvSpPr>
              <a:spLocks/>
            </p:cNvSpPr>
            <p:nvPr/>
          </p:nvSpPr>
          <p:spPr bwMode="auto">
            <a:xfrm flipH="1" flipV="1">
              <a:off x="6855520" y="1734543"/>
              <a:ext cx="259076" cy="1131179"/>
            </a:xfrm>
            <a:custGeom>
              <a:avLst/>
              <a:gdLst>
                <a:gd name="T0" fmla="*/ 0 w 284"/>
                <a:gd name="T1" fmla="*/ 0 h 1240"/>
                <a:gd name="T2" fmla="*/ 284 w 284"/>
                <a:gd name="T3" fmla="*/ 100 h 1240"/>
                <a:gd name="T4" fmla="*/ 284 w 284"/>
                <a:gd name="T5" fmla="*/ 1001 h 1240"/>
                <a:gd name="T6" fmla="*/ 0 w 284"/>
                <a:gd name="T7" fmla="*/ 1240 h 1240"/>
                <a:gd name="T8" fmla="*/ 0 w 284"/>
                <a:gd name="T9" fmla="*/ 0 h 1240"/>
              </a:gdLst>
              <a:ahLst/>
              <a:cxnLst>
                <a:cxn ang="0">
                  <a:pos x="T0" y="T1"/>
                </a:cxn>
                <a:cxn ang="0">
                  <a:pos x="T2" y="T3"/>
                </a:cxn>
                <a:cxn ang="0">
                  <a:pos x="T4" y="T5"/>
                </a:cxn>
                <a:cxn ang="0">
                  <a:pos x="T6" y="T7"/>
                </a:cxn>
                <a:cxn ang="0">
                  <a:pos x="T8" y="T9"/>
                </a:cxn>
              </a:cxnLst>
              <a:rect l="0" t="0" r="r" b="b"/>
              <a:pathLst>
                <a:path w="284" h="1240">
                  <a:moveTo>
                    <a:pt x="0" y="0"/>
                  </a:moveTo>
                  <a:lnTo>
                    <a:pt x="284" y="100"/>
                  </a:lnTo>
                  <a:lnTo>
                    <a:pt x="284" y="1001"/>
                  </a:lnTo>
                  <a:lnTo>
                    <a:pt x="0" y="1240"/>
                  </a:lnTo>
                  <a:lnTo>
                    <a:pt x="0" y="0"/>
                  </a:ln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18" name="Freeform 17"/>
            <p:cNvSpPr>
              <a:spLocks/>
            </p:cNvSpPr>
            <p:nvPr/>
          </p:nvSpPr>
          <p:spPr bwMode="auto">
            <a:xfrm flipH="1" flipV="1">
              <a:off x="7140138" y="1734543"/>
              <a:ext cx="668674" cy="1131179"/>
            </a:xfrm>
            <a:custGeom>
              <a:avLst/>
              <a:gdLst>
                <a:gd name="T0" fmla="*/ 733 w 733"/>
                <a:gd name="T1" fmla="*/ 0 h 1240"/>
                <a:gd name="T2" fmla="*/ 0 w 733"/>
                <a:gd name="T3" fmla="*/ 100 h 1240"/>
                <a:gd name="T4" fmla="*/ 0 w 733"/>
                <a:gd name="T5" fmla="*/ 1072 h 1240"/>
                <a:gd name="T6" fmla="*/ 733 w 733"/>
                <a:gd name="T7" fmla="*/ 1240 h 1240"/>
                <a:gd name="T8" fmla="*/ 733 w 733"/>
                <a:gd name="T9" fmla="*/ 0 h 1240"/>
              </a:gdLst>
              <a:ahLst/>
              <a:cxnLst>
                <a:cxn ang="0">
                  <a:pos x="T0" y="T1"/>
                </a:cxn>
                <a:cxn ang="0">
                  <a:pos x="T2" y="T3"/>
                </a:cxn>
                <a:cxn ang="0">
                  <a:pos x="T4" y="T5"/>
                </a:cxn>
                <a:cxn ang="0">
                  <a:pos x="T6" y="T7"/>
                </a:cxn>
                <a:cxn ang="0">
                  <a:pos x="T8" y="T9"/>
                </a:cxn>
              </a:cxnLst>
              <a:rect l="0" t="0" r="r" b="b"/>
              <a:pathLst>
                <a:path w="733" h="1240">
                  <a:moveTo>
                    <a:pt x="733" y="0"/>
                  </a:moveTo>
                  <a:lnTo>
                    <a:pt x="0" y="100"/>
                  </a:lnTo>
                  <a:lnTo>
                    <a:pt x="0" y="1072"/>
                  </a:lnTo>
                  <a:lnTo>
                    <a:pt x="733" y="1240"/>
                  </a:lnTo>
                  <a:lnTo>
                    <a:pt x="733" y="0"/>
                  </a:ln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19" name="Rectangle 18"/>
            <p:cNvSpPr>
              <a:spLocks noChangeArrowheads="1"/>
            </p:cNvSpPr>
            <p:nvPr/>
          </p:nvSpPr>
          <p:spPr bwMode="auto">
            <a:xfrm flipH="1" flipV="1">
              <a:off x="7114596" y="1734543"/>
              <a:ext cx="25543" cy="1131179"/>
            </a:xfrm>
            <a:prstGeom prst="rect">
              <a:avLst/>
            </a:pr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20" name="Freeform 19"/>
            <p:cNvSpPr>
              <a:spLocks/>
            </p:cNvSpPr>
            <p:nvPr/>
          </p:nvSpPr>
          <p:spPr bwMode="auto">
            <a:xfrm flipH="1" flipV="1">
              <a:off x="6557217" y="2377672"/>
              <a:ext cx="637657" cy="936872"/>
            </a:xfrm>
            <a:custGeom>
              <a:avLst/>
              <a:gdLst>
                <a:gd name="T0" fmla="*/ 0 w 699"/>
                <a:gd name="T1" fmla="*/ 0 h 1027"/>
                <a:gd name="T2" fmla="*/ 699 w 699"/>
                <a:gd name="T3" fmla="*/ 90 h 1027"/>
                <a:gd name="T4" fmla="*/ 699 w 699"/>
                <a:gd name="T5" fmla="*/ 767 h 1027"/>
                <a:gd name="T6" fmla="*/ 0 w 699"/>
                <a:gd name="T7" fmla="*/ 1027 h 1027"/>
                <a:gd name="T8" fmla="*/ 0 w 699"/>
                <a:gd name="T9" fmla="*/ 0 h 1027"/>
              </a:gdLst>
              <a:ahLst/>
              <a:cxnLst>
                <a:cxn ang="0">
                  <a:pos x="T0" y="T1"/>
                </a:cxn>
                <a:cxn ang="0">
                  <a:pos x="T2" y="T3"/>
                </a:cxn>
                <a:cxn ang="0">
                  <a:pos x="T4" y="T5"/>
                </a:cxn>
                <a:cxn ang="0">
                  <a:pos x="T6" y="T7"/>
                </a:cxn>
                <a:cxn ang="0">
                  <a:pos x="T8" y="T9"/>
                </a:cxn>
              </a:cxnLst>
              <a:rect l="0" t="0" r="r" b="b"/>
              <a:pathLst>
                <a:path w="699" h="1027">
                  <a:moveTo>
                    <a:pt x="0" y="0"/>
                  </a:moveTo>
                  <a:lnTo>
                    <a:pt x="699" y="90"/>
                  </a:lnTo>
                  <a:lnTo>
                    <a:pt x="699" y="767"/>
                  </a:lnTo>
                  <a:lnTo>
                    <a:pt x="0" y="1027"/>
                  </a:lnTo>
                  <a:lnTo>
                    <a:pt x="0" y="0"/>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21" name="Freeform 20"/>
            <p:cNvSpPr>
              <a:spLocks/>
            </p:cNvSpPr>
            <p:nvPr/>
          </p:nvSpPr>
          <p:spPr bwMode="auto">
            <a:xfrm flipH="1" flipV="1">
              <a:off x="7220415" y="2377672"/>
              <a:ext cx="886699" cy="936872"/>
            </a:xfrm>
            <a:custGeom>
              <a:avLst/>
              <a:gdLst>
                <a:gd name="T0" fmla="*/ 972 w 972"/>
                <a:gd name="T1" fmla="*/ 0 h 1027"/>
                <a:gd name="T2" fmla="*/ 0 w 972"/>
                <a:gd name="T3" fmla="*/ 90 h 1027"/>
                <a:gd name="T4" fmla="*/ 0 w 972"/>
                <a:gd name="T5" fmla="*/ 862 h 1027"/>
                <a:gd name="T6" fmla="*/ 972 w 972"/>
                <a:gd name="T7" fmla="*/ 1027 h 1027"/>
                <a:gd name="T8" fmla="*/ 972 w 972"/>
                <a:gd name="T9" fmla="*/ 0 h 1027"/>
              </a:gdLst>
              <a:ahLst/>
              <a:cxnLst>
                <a:cxn ang="0">
                  <a:pos x="T0" y="T1"/>
                </a:cxn>
                <a:cxn ang="0">
                  <a:pos x="T2" y="T3"/>
                </a:cxn>
                <a:cxn ang="0">
                  <a:pos x="T4" y="T5"/>
                </a:cxn>
                <a:cxn ang="0">
                  <a:pos x="T6" y="T7"/>
                </a:cxn>
                <a:cxn ang="0">
                  <a:pos x="T8" y="T9"/>
                </a:cxn>
              </a:cxnLst>
              <a:rect l="0" t="0" r="r" b="b"/>
              <a:pathLst>
                <a:path w="972" h="1027">
                  <a:moveTo>
                    <a:pt x="972" y="0"/>
                  </a:moveTo>
                  <a:lnTo>
                    <a:pt x="0" y="90"/>
                  </a:lnTo>
                  <a:lnTo>
                    <a:pt x="0" y="862"/>
                  </a:lnTo>
                  <a:lnTo>
                    <a:pt x="972" y="1027"/>
                  </a:lnTo>
                  <a:lnTo>
                    <a:pt x="972" y="0"/>
                  </a:lnTo>
                  <a:close/>
                </a:path>
              </a:pathLst>
            </a:custGeom>
            <a:solidFill>
              <a:schemeClr val="accent2">
                <a:lumMod val="75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22" name="Rectangle 21"/>
            <p:cNvSpPr>
              <a:spLocks noChangeArrowheads="1"/>
            </p:cNvSpPr>
            <p:nvPr/>
          </p:nvSpPr>
          <p:spPr bwMode="auto">
            <a:xfrm flipH="1" flipV="1">
              <a:off x="7194873" y="2377672"/>
              <a:ext cx="25543" cy="936872"/>
            </a:xfrm>
            <a:prstGeom prst="rect">
              <a:avLst/>
            </a:pr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23" name="Freeform 23"/>
            <p:cNvSpPr>
              <a:spLocks/>
            </p:cNvSpPr>
            <p:nvPr/>
          </p:nvSpPr>
          <p:spPr bwMode="auto">
            <a:xfrm flipH="1" flipV="1">
              <a:off x="7345392" y="3117501"/>
              <a:ext cx="1033570" cy="870278"/>
            </a:xfrm>
            <a:custGeom>
              <a:avLst/>
              <a:gdLst>
                <a:gd name="T0" fmla="*/ 1133 w 1133"/>
                <a:gd name="T1" fmla="*/ 954 h 954"/>
                <a:gd name="T2" fmla="*/ 0 w 1133"/>
                <a:gd name="T3" fmla="*/ 852 h 954"/>
                <a:gd name="T4" fmla="*/ 0 w 1133"/>
                <a:gd name="T5" fmla="*/ 102 h 954"/>
                <a:gd name="T6" fmla="*/ 1133 w 1133"/>
                <a:gd name="T7" fmla="*/ 0 h 954"/>
                <a:gd name="T8" fmla="*/ 1133 w 1133"/>
                <a:gd name="T9" fmla="*/ 954 h 954"/>
              </a:gdLst>
              <a:ahLst/>
              <a:cxnLst>
                <a:cxn ang="0">
                  <a:pos x="T0" y="T1"/>
                </a:cxn>
                <a:cxn ang="0">
                  <a:pos x="T2" y="T3"/>
                </a:cxn>
                <a:cxn ang="0">
                  <a:pos x="T4" y="T5"/>
                </a:cxn>
                <a:cxn ang="0">
                  <a:pos x="T6" y="T7"/>
                </a:cxn>
                <a:cxn ang="0">
                  <a:pos x="T8" y="T9"/>
                </a:cxn>
              </a:cxnLst>
              <a:rect l="0" t="0" r="r" b="b"/>
              <a:pathLst>
                <a:path w="1133" h="954">
                  <a:moveTo>
                    <a:pt x="1133" y="954"/>
                  </a:moveTo>
                  <a:lnTo>
                    <a:pt x="0" y="852"/>
                  </a:lnTo>
                  <a:lnTo>
                    <a:pt x="0" y="102"/>
                  </a:lnTo>
                  <a:lnTo>
                    <a:pt x="1133" y="0"/>
                  </a:lnTo>
                  <a:lnTo>
                    <a:pt x="1133" y="954"/>
                  </a:lnTo>
                  <a:close/>
                </a:path>
              </a:pathLst>
            </a:custGeom>
            <a:solidFill>
              <a:schemeClr val="accent3">
                <a:lumMod val="75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24" name="Freeform 25"/>
            <p:cNvSpPr>
              <a:spLocks/>
            </p:cNvSpPr>
            <p:nvPr/>
          </p:nvSpPr>
          <p:spPr bwMode="auto">
            <a:xfrm flipH="1" flipV="1">
              <a:off x="6286280" y="3117501"/>
              <a:ext cx="1033570" cy="870278"/>
            </a:xfrm>
            <a:custGeom>
              <a:avLst/>
              <a:gdLst>
                <a:gd name="T0" fmla="*/ 0 w 1133"/>
                <a:gd name="T1" fmla="*/ 954 h 954"/>
                <a:gd name="T2" fmla="*/ 1133 w 1133"/>
                <a:gd name="T3" fmla="*/ 852 h 954"/>
                <a:gd name="T4" fmla="*/ 1133 w 1133"/>
                <a:gd name="T5" fmla="*/ 102 h 954"/>
                <a:gd name="T6" fmla="*/ 0 w 1133"/>
                <a:gd name="T7" fmla="*/ 0 h 954"/>
                <a:gd name="T8" fmla="*/ 0 w 1133"/>
                <a:gd name="T9" fmla="*/ 954 h 954"/>
              </a:gdLst>
              <a:ahLst/>
              <a:cxnLst>
                <a:cxn ang="0">
                  <a:pos x="T0" y="T1"/>
                </a:cxn>
                <a:cxn ang="0">
                  <a:pos x="T2" y="T3"/>
                </a:cxn>
                <a:cxn ang="0">
                  <a:pos x="T4" y="T5"/>
                </a:cxn>
                <a:cxn ang="0">
                  <a:pos x="T6" y="T7"/>
                </a:cxn>
                <a:cxn ang="0">
                  <a:pos x="T8" y="T9"/>
                </a:cxn>
              </a:cxnLst>
              <a:rect l="0" t="0" r="r" b="b"/>
              <a:pathLst>
                <a:path w="1133" h="954">
                  <a:moveTo>
                    <a:pt x="0" y="954"/>
                  </a:moveTo>
                  <a:lnTo>
                    <a:pt x="1133" y="852"/>
                  </a:lnTo>
                  <a:lnTo>
                    <a:pt x="1133" y="102"/>
                  </a:lnTo>
                  <a:lnTo>
                    <a:pt x="0" y="0"/>
                  </a:lnTo>
                  <a:lnTo>
                    <a:pt x="0" y="954"/>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25" name="Rectangle 27"/>
            <p:cNvSpPr>
              <a:spLocks noChangeArrowheads="1"/>
            </p:cNvSpPr>
            <p:nvPr/>
          </p:nvSpPr>
          <p:spPr bwMode="auto">
            <a:xfrm flipH="1" flipV="1">
              <a:off x="7319850" y="3117501"/>
              <a:ext cx="25543" cy="870278"/>
            </a:xfrm>
            <a:prstGeom prst="rect">
              <a:avLst/>
            </a:pr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26" name="Freeform 25"/>
            <p:cNvSpPr>
              <a:spLocks/>
            </p:cNvSpPr>
            <p:nvPr/>
          </p:nvSpPr>
          <p:spPr bwMode="auto">
            <a:xfrm flipH="1" flipV="1">
              <a:off x="6855519" y="5144501"/>
              <a:ext cx="953293" cy="224411"/>
            </a:xfrm>
            <a:custGeom>
              <a:avLst/>
              <a:gdLst>
                <a:gd name="T0" fmla="*/ 0 w 1045"/>
                <a:gd name="T1" fmla="*/ 239 h 246"/>
                <a:gd name="T2" fmla="*/ 282 w 1045"/>
                <a:gd name="T3" fmla="*/ 0 h 246"/>
                <a:gd name="T4" fmla="*/ 311 w 1045"/>
                <a:gd name="T5" fmla="*/ 0 h 246"/>
                <a:gd name="T6" fmla="*/ 1045 w 1045"/>
                <a:gd name="T7" fmla="*/ 168 h 246"/>
                <a:gd name="T8" fmla="*/ 1045 w 1045"/>
                <a:gd name="T9" fmla="*/ 175 h 246"/>
                <a:gd name="T10" fmla="*/ 311 w 1045"/>
                <a:gd name="T11" fmla="*/ 14 h 246"/>
                <a:gd name="T12" fmla="*/ 282 w 1045"/>
                <a:gd name="T13" fmla="*/ 14 h 246"/>
                <a:gd name="T14" fmla="*/ 0 w 1045"/>
                <a:gd name="T15" fmla="*/ 246 h 246"/>
                <a:gd name="T16" fmla="*/ 0 w 1045"/>
                <a:gd name="T17" fmla="*/ 23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5" h="246">
                  <a:moveTo>
                    <a:pt x="0" y="239"/>
                  </a:moveTo>
                  <a:lnTo>
                    <a:pt x="282" y="0"/>
                  </a:lnTo>
                  <a:lnTo>
                    <a:pt x="311" y="0"/>
                  </a:lnTo>
                  <a:lnTo>
                    <a:pt x="1045" y="168"/>
                  </a:lnTo>
                  <a:lnTo>
                    <a:pt x="1045" y="175"/>
                  </a:lnTo>
                  <a:lnTo>
                    <a:pt x="311" y="14"/>
                  </a:lnTo>
                  <a:lnTo>
                    <a:pt x="282" y="14"/>
                  </a:lnTo>
                  <a:lnTo>
                    <a:pt x="0" y="246"/>
                  </a:lnTo>
                  <a:lnTo>
                    <a:pt x="0" y="239"/>
                  </a:lnTo>
                  <a:close/>
                </a:path>
              </a:pathLst>
            </a:custGeom>
            <a:solidFill>
              <a:schemeClr val="bg1">
                <a:lumMod val="95000"/>
                <a:alpha val="70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27" name="Freeform 26"/>
            <p:cNvSpPr>
              <a:spLocks/>
            </p:cNvSpPr>
            <p:nvPr/>
          </p:nvSpPr>
          <p:spPr bwMode="auto">
            <a:xfrm flipH="1" flipV="1">
              <a:off x="6855519" y="1734543"/>
              <a:ext cx="953293" cy="224411"/>
            </a:xfrm>
            <a:custGeom>
              <a:avLst/>
              <a:gdLst>
                <a:gd name="T0" fmla="*/ 1045 w 1045"/>
                <a:gd name="T1" fmla="*/ 7 h 246"/>
                <a:gd name="T2" fmla="*/ 761 w 1045"/>
                <a:gd name="T3" fmla="*/ 246 h 246"/>
                <a:gd name="T4" fmla="*/ 733 w 1045"/>
                <a:gd name="T5" fmla="*/ 246 h 246"/>
                <a:gd name="T6" fmla="*/ 0 w 1045"/>
                <a:gd name="T7" fmla="*/ 78 h 246"/>
                <a:gd name="T8" fmla="*/ 0 w 1045"/>
                <a:gd name="T9" fmla="*/ 71 h 246"/>
                <a:gd name="T10" fmla="*/ 733 w 1045"/>
                <a:gd name="T11" fmla="*/ 232 h 246"/>
                <a:gd name="T12" fmla="*/ 761 w 1045"/>
                <a:gd name="T13" fmla="*/ 232 h 246"/>
                <a:gd name="T14" fmla="*/ 1045 w 1045"/>
                <a:gd name="T15" fmla="*/ 0 h 246"/>
                <a:gd name="T16" fmla="*/ 1045 w 1045"/>
                <a:gd name="T17" fmla="*/ 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5" h="246">
                  <a:moveTo>
                    <a:pt x="1045" y="7"/>
                  </a:moveTo>
                  <a:lnTo>
                    <a:pt x="761" y="246"/>
                  </a:lnTo>
                  <a:lnTo>
                    <a:pt x="733" y="246"/>
                  </a:lnTo>
                  <a:lnTo>
                    <a:pt x="0" y="78"/>
                  </a:lnTo>
                  <a:lnTo>
                    <a:pt x="0" y="71"/>
                  </a:lnTo>
                  <a:lnTo>
                    <a:pt x="733" y="232"/>
                  </a:lnTo>
                  <a:lnTo>
                    <a:pt x="761" y="232"/>
                  </a:lnTo>
                  <a:lnTo>
                    <a:pt x="1045" y="0"/>
                  </a:lnTo>
                  <a:lnTo>
                    <a:pt x="1045" y="7"/>
                  </a:lnTo>
                  <a:close/>
                </a:path>
              </a:pathLst>
            </a:custGeom>
            <a:solidFill>
              <a:schemeClr val="bg1">
                <a:alpha val="70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28" name="Freeform 27"/>
            <p:cNvSpPr>
              <a:spLocks/>
            </p:cNvSpPr>
            <p:nvPr/>
          </p:nvSpPr>
          <p:spPr bwMode="auto">
            <a:xfrm flipH="1" flipV="1">
              <a:off x="6557216" y="4474915"/>
              <a:ext cx="1549898" cy="250866"/>
            </a:xfrm>
            <a:custGeom>
              <a:avLst/>
              <a:gdLst>
                <a:gd name="T0" fmla="*/ 0 w 1699"/>
                <a:gd name="T1" fmla="*/ 260 h 275"/>
                <a:gd name="T2" fmla="*/ 697 w 1699"/>
                <a:gd name="T3" fmla="*/ 0 h 275"/>
                <a:gd name="T4" fmla="*/ 726 w 1699"/>
                <a:gd name="T5" fmla="*/ 0 h 275"/>
                <a:gd name="T6" fmla="*/ 1699 w 1699"/>
                <a:gd name="T7" fmla="*/ 166 h 275"/>
                <a:gd name="T8" fmla="*/ 1699 w 1699"/>
                <a:gd name="T9" fmla="*/ 180 h 275"/>
                <a:gd name="T10" fmla="*/ 726 w 1699"/>
                <a:gd name="T11" fmla="*/ 21 h 275"/>
                <a:gd name="T12" fmla="*/ 697 w 1699"/>
                <a:gd name="T13" fmla="*/ 21 h 275"/>
                <a:gd name="T14" fmla="*/ 0 w 1699"/>
                <a:gd name="T15" fmla="*/ 275 h 275"/>
                <a:gd name="T16" fmla="*/ 0 w 1699"/>
                <a:gd name="T17" fmla="*/ 26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9" h="275">
                  <a:moveTo>
                    <a:pt x="0" y="260"/>
                  </a:moveTo>
                  <a:lnTo>
                    <a:pt x="697" y="0"/>
                  </a:lnTo>
                  <a:lnTo>
                    <a:pt x="726" y="0"/>
                  </a:lnTo>
                  <a:lnTo>
                    <a:pt x="1699" y="166"/>
                  </a:lnTo>
                  <a:lnTo>
                    <a:pt x="1699" y="180"/>
                  </a:lnTo>
                  <a:lnTo>
                    <a:pt x="726" y="21"/>
                  </a:lnTo>
                  <a:lnTo>
                    <a:pt x="697" y="21"/>
                  </a:lnTo>
                  <a:lnTo>
                    <a:pt x="0" y="275"/>
                  </a:lnTo>
                  <a:lnTo>
                    <a:pt x="0" y="260"/>
                  </a:lnTo>
                  <a:close/>
                </a:path>
              </a:pathLst>
            </a:custGeom>
            <a:solidFill>
              <a:schemeClr val="bg1">
                <a:lumMod val="95000"/>
                <a:alpha val="70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29" name="Freeform 28"/>
            <p:cNvSpPr>
              <a:spLocks/>
            </p:cNvSpPr>
            <p:nvPr/>
          </p:nvSpPr>
          <p:spPr bwMode="auto">
            <a:xfrm flipH="1" flipV="1">
              <a:off x="6557216" y="2377673"/>
              <a:ext cx="1549898" cy="249954"/>
            </a:xfrm>
            <a:custGeom>
              <a:avLst/>
              <a:gdLst>
                <a:gd name="T0" fmla="*/ 1699 w 1699"/>
                <a:gd name="T1" fmla="*/ 14 h 274"/>
                <a:gd name="T2" fmla="*/ 1000 w 1699"/>
                <a:gd name="T3" fmla="*/ 274 h 274"/>
                <a:gd name="T4" fmla="*/ 972 w 1699"/>
                <a:gd name="T5" fmla="*/ 274 h 274"/>
                <a:gd name="T6" fmla="*/ 0 w 1699"/>
                <a:gd name="T7" fmla="*/ 109 h 274"/>
                <a:gd name="T8" fmla="*/ 0 w 1699"/>
                <a:gd name="T9" fmla="*/ 94 h 274"/>
                <a:gd name="T10" fmla="*/ 972 w 1699"/>
                <a:gd name="T11" fmla="*/ 253 h 274"/>
                <a:gd name="T12" fmla="*/ 1000 w 1699"/>
                <a:gd name="T13" fmla="*/ 253 h 274"/>
                <a:gd name="T14" fmla="*/ 1699 w 1699"/>
                <a:gd name="T15" fmla="*/ 0 h 274"/>
                <a:gd name="T16" fmla="*/ 1699 w 1699"/>
                <a:gd name="T17" fmla="*/ 1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9" h="274">
                  <a:moveTo>
                    <a:pt x="1699" y="14"/>
                  </a:moveTo>
                  <a:lnTo>
                    <a:pt x="1000" y="274"/>
                  </a:lnTo>
                  <a:lnTo>
                    <a:pt x="972" y="274"/>
                  </a:lnTo>
                  <a:lnTo>
                    <a:pt x="0" y="109"/>
                  </a:lnTo>
                  <a:lnTo>
                    <a:pt x="0" y="94"/>
                  </a:lnTo>
                  <a:lnTo>
                    <a:pt x="972" y="253"/>
                  </a:lnTo>
                  <a:lnTo>
                    <a:pt x="1000" y="253"/>
                  </a:lnTo>
                  <a:lnTo>
                    <a:pt x="1699" y="0"/>
                  </a:lnTo>
                  <a:lnTo>
                    <a:pt x="1699" y="14"/>
                  </a:lnTo>
                  <a:close/>
                </a:path>
              </a:pathLst>
            </a:custGeom>
            <a:solidFill>
              <a:schemeClr val="bg1">
                <a:lumMod val="95000"/>
                <a:alpha val="70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30" name="Freeform 29"/>
            <p:cNvSpPr>
              <a:spLocks/>
            </p:cNvSpPr>
            <p:nvPr/>
          </p:nvSpPr>
          <p:spPr bwMode="auto">
            <a:xfrm flipH="1" flipV="1">
              <a:off x="6286281" y="3883784"/>
              <a:ext cx="2092681" cy="103996"/>
            </a:xfrm>
            <a:custGeom>
              <a:avLst/>
              <a:gdLst>
                <a:gd name="T0" fmla="*/ 0 w 2294"/>
                <a:gd name="T1" fmla="*/ 102 h 114"/>
                <a:gd name="T2" fmla="*/ 1133 w 2294"/>
                <a:gd name="T3" fmla="*/ 0 h 114"/>
                <a:gd name="T4" fmla="*/ 1161 w 2294"/>
                <a:gd name="T5" fmla="*/ 0 h 114"/>
                <a:gd name="T6" fmla="*/ 2294 w 2294"/>
                <a:gd name="T7" fmla="*/ 102 h 114"/>
                <a:gd name="T8" fmla="*/ 2294 w 2294"/>
                <a:gd name="T9" fmla="*/ 114 h 114"/>
                <a:gd name="T10" fmla="*/ 1161 w 2294"/>
                <a:gd name="T11" fmla="*/ 19 h 114"/>
                <a:gd name="T12" fmla="*/ 1133 w 2294"/>
                <a:gd name="T13" fmla="*/ 19 h 114"/>
                <a:gd name="T14" fmla="*/ 0 w 2294"/>
                <a:gd name="T15" fmla="*/ 111 h 114"/>
                <a:gd name="T16" fmla="*/ 0 w 2294"/>
                <a:gd name="T17" fmla="*/ 10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4" h="114">
                  <a:moveTo>
                    <a:pt x="0" y="102"/>
                  </a:moveTo>
                  <a:lnTo>
                    <a:pt x="1133" y="0"/>
                  </a:lnTo>
                  <a:lnTo>
                    <a:pt x="1161" y="0"/>
                  </a:lnTo>
                  <a:lnTo>
                    <a:pt x="2294" y="102"/>
                  </a:lnTo>
                  <a:lnTo>
                    <a:pt x="2294" y="114"/>
                  </a:lnTo>
                  <a:lnTo>
                    <a:pt x="1161" y="19"/>
                  </a:lnTo>
                  <a:lnTo>
                    <a:pt x="1133" y="19"/>
                  </a:lnTo>
                  <a:lnTo>
                    <a:pt x="0" y="111"/>
                  </a:lnTo>
                  <a:lnTo>
                    <a:pt x="0" y="102"/>
                  </a:lnTo>
                  <a:close/>
                </a:path>
              </a:pathLst>
            </a:custGeom>
            <a:solidFill>
              <a:schemeClr val="bg1">
                <a:lumMod val="95000"/>
                <a:alpha val="70000"/>
              </a:schemeClr>
            </a:solidFill>
            <a:ln>
              <a:noFill/>
            </a:ln>
            <a:extLst/>
          </p:spPr>
          <p:txBody>
            <a:bodyPr vert="horz" wrap="square" lIns="68580" tIns="34290" rIns="68580" bIns="34290" numCol="1" anchor="t" anchorCtr="0" compatLnSpc="1">
              <a:prstTxWarp prst="textNoShape">
                <a:avLst/>
              </a:prstTxWarp>
            </a:bodyPr>
            <a:lstStyle/>
            <a:p>
              <a:endParaRPr lang="id-ID" sz="900"/>
            </a:p>
          </p:txBody>
        </p:sp>
        <p:sp>
          <p:nvSpPr>
            <p:cNvPr id="36" name="TextBox 35"/>
            <p:cNvSpPr txBox="1"/>
            <p:nvPr/>
          </p:nvSpPr>
          <p:spPr>
            <a:xfrm>
              <a:off x="5143213" y="2131717"/>
              <a:ext cx="686832" cy="311744"/>
            </a:xfrm>
            <a:prstGeom prst="rect">
              <a:avLst/>
            </a:prstGeom>
            <a:noFill/>
          </p:spPr>
          <p:txBody>
            <a:bodyPr wrap="none" rtlCol="0">
              <a:spAutoFit/>
            </a:bodyPr>
            <a:lstStyle>
              <a:defPPr>
                <a:defRPr lang="zh-CN"/>
              </a:defPPr>
              <a:lvl1pPr>
                <a:defRPr sz="12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终端</a:t>
              </a:r>
              <a:endParaRPr lang="id-ID" dirty="0"/>
            </a:p>
          </p:txBody>
        </p:sp>
        <p:sp>
          <p:nvSpPr>
            <p:cNvPr id="38" name="TextBox 37"/>
            <p:cNvSpPr txBox="1"/>
            <p:nvPr/>
          </p:nvSpPr>
          <p:spPr>
            <a:xfrm>
              <a:off x="4591957" y="2752138"/>
              <a:ext cx="901467" cy="311744"/>
            </a:xfrm>
            <a:prstGeom prst="rect">
              <a:avLst/>
            </a:prstGeom>
            <a:noFill/>
          </p:spPr>
          <p:txBody>
            <a:bodyPr wrap="none" rtlCol="0">
              <a:spAutoFit/>
            </a:bodyPr>
            <a:lstStyle>
              <a:defPPr>
                <a:defRPr lang="zh-CN"/>
              </a:defPPr>
              <a:lvl1pPr>
                <a:defRPr sz="12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设计</a:t>
              </a:r>
              <a:r>
                <a:rPr lang="zh-CN" altLang="en-US" dirty="0"/>
                <a:t>器</a:t>
              </a:r>
              <a:endParaRPr lang="id-ID" dirty="0"/>
            </a:p>
          </p:txBody>
        </p:sp>
        <p:sp>
          <p:nvSpPr>
            <p:cNvPr id="40" name="TextBox 39"/>
            <p:cNvSpPr txBox="1"/>
            <p:nvPr/>
          </p:nvSpPr>
          <p:spPr>
            <a:xfrm>
              <a:off x="5108777" y="4720589"/>
              <a:ext cx="1116101" cy="311744"/>
            </a:xfrm>
            <a:prstGeom prst="rect">
              <a:avLst/>
            </a:prstGeom>
            <a:noFill/>
          </p:spPr>
          <p:txBody>
            <a:bodyPr wrap="none" rtlCol="0">
              <a:spAutoFit/>
            </a:bodyPr>
            <a:lstStyle>
              <a:defPPr>
                <a:defRPr lang="zh-CN"/>
              </a:defPPr>
              <a:lvl1pPr algn="r">
                <a:defRPr sz="900" b="1">
                  <a:solidFill>
                    <a:schemeClr val="bg1"/>
                  </a:solidFill>
                  <a:latin typeface="微软雅黑" panose="020B0503020204020204" pitchFamily="34" charset="-122"/>
                  <a:ea typeface="微软雅黑" panose="020B0503020204020204" pitchFamily="34" charset="-122"/>
                </a:defRPr>
              </a:lvl1pPr>
            </a:lstStyle>
            <a:p>
              <a:r>
                <a:rPr lang="zh-CN" altLang="en-US" sz="1200" dirty="0" smtClean="0"/>
                <a:t>开发平台</a:t>
              </a:r>
              <a:endParaRPr lang="id-ID" sz="1200" dirty="0"/>
            </a:p>
          </p:txBody>
        </p:sp>
        <p:sp>
          <p:nvSpPr>
            <p:cNvPr id="42" name="TextBox 41"/>
            <p:cNvSpPr txBox="1"/>
            <p:nvPr/>
          </p:nvSpPr>
          <p:spPr>
            <a:xfrm>
              <a:off x="4638621" y="4072267"/>
              <a:ext cx="1645981" cy="311744"/>
            </a:xfrm>
            <a:prstGeom prst="rect">
              <a:avLst/>
            </a:prstGeom>
            <a:noFill/>
          </p:spPr>
          <p:txBody>
            <a:bodyPr wrap="none" rtlCol="0">
              <a:spAutoFit/>
            </a:bodyPr>
            <a:lstStyle>
              <a:defPPr>
                <a:defRPr lang="zh-CN"/>
              </a:defPPr>
              <a:lvl1pPr algn="r">
                <a:defRPr sz="1200" b="1">
                  <a:solidFill>
                    <a:schemeClr val="bg1"/>
                  </a:solidFill>
                  <a:latin typeface="微软雅黑" panose="020B0503020204020204" pitchFamily="34" charset="-122"/>
                  <a:ea typeface="微软雅黑" panose="020B0503020204020204" pitchFamily="34" charset="-122"/>
                </a:defRPr>
              </a:lvl1pPr>
            </a:lstStyle>
            <a:p>
              <a:pPr algn="l"/>
              <a:r>
                <a:rPr lang="zh-CN" altLang="en-US" dirty="0"/>
                <a:t>设备</a:t>
              </a:r>
              <a:r>
                <a:rPr lang="en-US" altLang="zh-CN" dirty="0"/>
                <a:t>/</a:t>
              </a:r>
              <a:r>
                <a:rPr lang="zh-CN" altLang="en-US" dirty="0"/>
                <a:t>应用管理</a:t>
              </a:r>
              <a:endParaRPr lang="id-ID" dirty="0"/>
            </a:p>
          </p:txBody>
        </p:sp>
        <p:sp>
          <p:nvSpPr>
            <p:cNvPr id="44" name="TextBox 43"/>
            <p:cNvSpPr txBox="1"/>
            <p:nvPr/>
          </p:nvSpPr>
          <p:spPr>
            <a:xfrm>
              <a:off x="4132335" y="3379254"/>
              <a:ext cx="706954" cy="311744"/>
            </a:xfrm>
            <a:prstGeom prst="rect">
              <a:avLst/>
            </a:prstGeom>
            <a:noFill/>
          </p:spPr>
          <p:txBody>
            <a:bodyPr wrap="none" rtlCol="0">
              <a:spAutoFit/>
            </a:bodyPr>
            <a:lstStyle>
              <a:defPPr>
                <a:defRPr lang="zh-CN"/>
              </a:defPPr>
              <a:lvl1pPr>
                <a:defRPr sz="1200" b="1">
                  <a:solidFill>
                    <a:schemeClr val="bg1"/>
                  </a:solidFill>
                  <a:latin typeface="微软雅黑" panose="020B0503020204020204" pitchFamily="34" charset="-122"/>
                  <a:ea typeface="微软雅黑" panose="020B0503020204020204" pitchFamily="34" charset="-122"/>
                </a:defRPr>
              </a:lvl1pPr>
            </a:lstStyle>
            <a:p>
              <a:r>
                <a:rPr lang="en-US" altLang="zh-CN" dirty="0" smtClean="0"/>
                <a:t>SDK</a:t>
              </a:r>
              <a:endParaRPr lang="id-ID" dirty="0"/>
            </a:p>
          </p:txBody>
        </p:sp>
      </p:grpSp>
      <p:sp>
        <p:nvSpPr>
          <p:cNvPr id="55" name="Content Placeholder 2"/>
          <p:cNvSpPr txBox="1">
            <a:spLocks/>
          </p:cNvSpPr>
          <p:nvPr/>
        </p:nvSpPr>
        <p:spPr>
          <a:xfrm>
            <a:off x="4969941" y="976515"/>
            <a:ext cx="3130451" cy="489612"/>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b="1" dirty="0">
                <a:solidFill>
                  <a:schemeClr val="accent1"/>
                </a:solidFill>
                <a:latin typeface="微软雅黑" panose="020B0503020204020204" pitchFamily="34" charset="-122"/>
                <a:ea typeface="微软雅黑" panose="020B0503020204020204" pitchFamily="34" charset="-122"/>
              </a:rPr>
              <a:t>Cloud</a:t>
            </a:r>
            <a:r>
              <a:rPr lang="zh-CN" altLang="en-US" b="1" dirty="0">
                <a:solidFill>
                  <a:schemeClr val="accent1"/>
                </a:solidFill>
                <a:latin typeface="微软雅黑" panose="020B0503020204020204" pitchFamily="34" charset="-122"/>
                <a:ea typeface="微软雅黑" panose="020B0503020204020204" pitchFamily="34" charset="-122"/>
              </a:rPr>
              <a:t>工作台</a:t>
            </a:r>
            <a:r>
              <a:rPr lang="en-US" altLang="zh-CN" b="1" dirty="0" smtClean="0">
                <a:solidFill>
                  <a:schemeClr val="accent1"/>
                </a:solidFill>
                <a:latin typeface="微软雅黑" panose="020B0503020204020204" pitchFamily="34" charset="-122"/>
                <a:ea typeface="微软雅黑" panose="020B0503020204020204" pitchFamily="34" charset="-122"/>
              </a:rPr>
              <a:t>/</a:t>
            </a:r>
            <a:r>
              <a:rPr lang="zh-CN" altLang="en-US" b="1" dirty="0" smtClean="0">
                <a:solidFill>
                  <a:schemeClr val="accent1"/>
                </a:solidFill>
                <a:latin typeface="微软雅黑" panose="020B0503020204020204" pitchFamily="34" charset="-122"/>
                <a:ea typeface="微软雅黑" panose="020B0503020204020204" pitchFamily="34" charset="-122"/>
              </a:rPr>
              <a:t>云之家</a:t>
            </a:r>
            <a:r>
              <a:rPr lang="en-US" altLang="zh-CN" b="1" dirty="0" smtClean="0">
                <a:solidFill>
                  <a:schemeClr val="accent1"/>
                </a:solidFill>
                <a:latin typeface="微软雅黑" panose="020B0503020204020204" pitchFamily="34" charset="-122"/>
                <a:ea typeface="微软雅黑" panose="020B0503020204020204" pitchFamily="34" charset="-122"/>
              </a:rPr>
              <a:t>/</a:t>
            </a:r>
            <a:r>
              <a:rPr lang="zh-CN" altLang="en-US" b="1" dirty="0" smtClean="0">
                <a:solidFill>
                  <a:schemeClr val="accent1"/>
                </a:solidFill>
                <a:latin typeface="微软雅黑" panose="020B0503020204020204" pitchFamily="34" charset="-122"/>
                <a:ea typeface="微软雅黑" panose="020B0503020204020204" pitchFamily="34" charset="-122"/>
              </a:rPr>
              <a:t>微信</a:t>
            </a:r>
            <a:endParaRPr lang="en-US" altLang="zh-CN" b="1" dirty="0" smtClean="0">
              <a:solidFill>
                <a:schemeClr val="accent1"/>
              </a:solidFill>
              <a:latin typeface="微软雅黑" panose="020B0503020204020204" pitchFamily="34" charset="-122"/>
              <a:ea typeface="微软雅黑" panose="020B0503020204020204" pitchFamily="34" charset="-122"/>
            </a:endParaRPr>
          </a:p>
          <a:p>
            <a:pPr marL="0" indent="0">
              <a:buNone/>
            </a:pPr>
            <a:r>
              <a:rPr lang="id-ID" sz="1200" b="1" dirty="0" smtClean="0">
                <a:latin typeface="微软雅黑" panose="020B0503020204020204" pitchFamily="34" charset="-122"/>
                <a:ea typeface="微软雅黑" panose="020B0503020204020204" pitchFamily="34" charset="-122"/>
              </a:rPr>
              <a:t>IOS</a:t>
            </a:r>
            <a:r>
              <a:rPr lang="en-US" sz="1200" b="1" dirty="0" smtClean="0">
                <a:latin typeface="微软雅黑" panose="020B0503020204020204" pitchFamily="34" charset="-122"/>
                <a:ea typeface="微软雅黑" panose="020B0503020204020204" pitchFamily="34" charset="-122"/>
              </a:rPr>
              <a:t> </a:t>
            </a:r>
            <a:r>
              <a:rPr lang="id-ID" sz="1200" b="1" dirty="0" smtClean="0">
                <a:latin typeface="微软雅黑" panose="020B0503020204020204" pitchFamily="34" charset="-122"/>
                <a:ea typeface="微软雅黑" panose="020B0503020204020204" pitchFamily="34" charset="-122"/>
              </a:rPr>
              <a:t>·</a:t>
            </a:r>
            <a:r>
              <a:rPr lang="en-US" sz="1200" b="1" dirty="0" smtClean="0">
                <a:latin typeface="微软雅黑" panose="020B0503020204020204" pitchFamily="34" charset="-122"/>
                <a:ea typeface="微软雅黑" panose="020B0503020204020204" pitchFamily="34" charset="-122"/>
              </a:rPr>
              <a:t> </a:t>
            </a:r>
            <a:r>
              <a:rPr lang="id-ID" sz="1200" b="1" dirty="0" smtClean="0">
                <a:latin typeface="微软雅黑" panose="020B0503020204020204" pitchFamily="34" charset="-122"/>
                <a:ea typeface="微软雅黑" panose="020B0503020204020204" pitchFamily="34" charset="-122"/>
              </a:rPr>
              <a:t>Android</a:t>
            </a:r>
            <a:r>
              <a:rPr lang="en-US" sz="1200" b="1" dirty="0" smtClean="0">
                <a:latin typeface="微软雅黑" panose="020B0503020204020204" pitchFamily="34" charset="-122"/>
                <a:ea typeface="微软雅黑" panose="020B0503020204020204" pitchFamily="34" charset="-122"/>
              </a:rPr>
              <a:t> </a:t>
            </a:r>
            <a:r>
              <a:rPr lang="id-ID" altLang="zh-CN" sz="1200" b="1" dirty="0" smtClean="0">
                <a:latin typeface="微软雅黑" panose="020B0503020204020204" pitchFamily="34" charset="-122"/>
                <a:ea typeface="微软雅黑" panose="020B0503020204020204" pitchFamily="34" charset="-122"/>
              </a:rPr>
              <a:t>·</a:t>
            </a:r>
            <a:r>
              <a:rPr lang="en-US" altLang="zh-CN" sz="1200" b="1" dirty="0" smtClean="0">
                <a:latin typeface="微软雅黑" panose="020B0503020204020204" pitchFamily="34" charset="-122"/>
                <a:ea typeface="微软雅黑" panose="020B0503020204020204" pitchFamily="34" charset="-122"/>
              </a:rPr>
              <a:t> </a:t>
            </a:r>
            <a:r>
              <a:rPr lang="id-ID" sz="1200" b="1" dirty="0" smtClean="0">
                <a:latin typeface="微软雅黑" panose="020B0503020204020204" pitchFamily="34" charset="-122"/>
                <a:ea typeface="微软雅黑" panose="020B0503020204020204" pitchFamily="34" charset="-122"/>
              </a:rPr>
              <a:t>Html5</a:t>
            </a:r>
            <a:endParaRPr lang="en-US" sz="1200" b="1" dirty="0">
              <a:latin typeface="微软雅黑" panose="020B0503020204020204" pitchFamily="34" charset="-122"/>
              <a:ea typeface="微软雅黑" panose="020B0503020204020204" pitchFamily="34" charset="-122"/>
            </a:endParaRPr>
          </a:p>
        </p:txBody>
      </p:sp>
      <p:sp>
        <p:nvSpPr>
          <p:cNvPr id="56" name="Content Placeholder 2"/>
          <p:cNvSpPr txBox="1">
            <a:spLocks/>
          </p:cNvSpPr>
          <p:nvPr/>
        </p:nvSpPr>
        <p:spPr>
          <a:xfrm>
            <a:off x="4969941" y="1567023"/>
            <a:ext cx="3130452" cy="489612"/>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accent2"/>
                </a:solidFill>
                <a:latin typeface="微软雅黑" panose="020B0503020204020204" pitchFamily="34" charset="-122"/>
                <a:ea typeface="微软雅黑" panose="020B0503020204020204" pitchFamily="34" charset="-122"/>
              </a:rPr>
              <a:t>移动</a:t>
            </a:r>
            <a:r>
              <a:rPr lang="id-ID" b="1" dirty="0">
                <a:solidFill>
                  <a:schemeClr val="accent2"/>
                </a:solidFill>
                <a:latin typeface="微软雅黑" panose="020B0503020204020204" pitchFamily="34" charset="-122"/>
                <a:ea typeface="微软雅黑" panose="020B0503020204020204" pitchFamily="34" charset="-122"/>
              </a:rPr>
              <a:t>BOS</a:t>
            </a:r>
            <a:r>
              <a:rPr lang="zh-CN" altLang="en-US" b="1" dirty="0">
                <a:solidFill>
                  <a:schemeClr val="accent2"/>
                </a:solidFill>
                <a:latin typeface="微软雅黑" panose="020B0503020204020204" pitchFamily="34" charset="-122"/>
                <a:ea typeface="微软雅黑" panose="020B0503020204020204" pitchFamily="34" charset="-122"/>
              </a:rPr>
              <a:t>设计</a:t>
            </a:r>
            <a:r>
              <a:rPr lang="zh-CN" altLang="en-US" b="1" dirty="0" smtClean="0">
                <a:solidFill>
                  <a:schemeClr val="accent2"/>
                </a:solidFill>
                <a:latin typeface="微软雅黑" panose="020B0503020204020204" pitchFamily="34" charset="-122"/>
                <a:ea typeface="微软雅黑" panose="020B0503020204020204" pitchFamily="34" charset="-122"/>
              </a:rPr>
              <a:t>器</a:t>
            </a:r>
            <a:endParaRPr lang="en-US" sz="1500" b="1" dirty="0">
              <a:solidFill>
                <a:schemeClr val="accent2"/>
              </a:solidFill>
              <a:latin typeface="微软雅黑" panose="020B0503020204020204" pitchFamily="34" charset="-122"/>
              <a:ea typeface="微软雅黑" panose="020B0503020204020204" pitchFamily="34" charset="-122"/>
            </a:endParaRPr>
          </a:p>
        </p:txBody>
      </p:sp>
      <p:sp>
        <p:nvSpPr>
          <p:cNvPr id="57" name="Content Placeholder 2"/>
          <p:cNvSpPr txBox="1">
            <a:spLocks/>
          </p:cNvSpPr>
          <p:nvPr/>
        </p:nvSpPr>
        <p:spPr>
          <a:xfrm>
            <a:off x="4969941" y="2215095"/>
            <a:ext cx="3130451" cy="489612"/>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b="1" dirty="0" smtClean="0">
                <a:solidFill>
                  <a:schemeClr val="accent3"/>
                </a:solidFill>
                <a:latin typeface="微软雅黑" panose="020B0503020204020204" pitchFamily="34" charset="-122"/>
                <a:ea typeface="微软雅黑" panose="020B0503020204020204" pitchFamily="34" charset="-122"/>
              </a:rPr>
              <a:t>Mobile</a:t>
            </a:r>
            <a:r>
              <a:rPr lang="en-US" b="1" dirty="0">
                <a:solidFill>
                  <a:schemeClr val="accent3"/>
                </a:solidFill>
                <a:latin typeface="微软雅黑" panose="020B0503020204020204" pitchFamily="34" charset="-122"/>
                <a:ea typeface="微软雅黑" panose="020B0503020204020204" pitchFamily="34" charset="-122"/>
              </a:rPr>
              <a:t> </a:t>
            </a:r>
            <a:r>
              <a:rPr lang="en-US" b="1" dirty="0" smtClean="0">
                <a:solidFill>
                  <a:schemeClr val="accent3"/>
                </a:solidFill>
                <a:latin typeface="微软雅黑" panose="020B0503020204020204" pitchFamily="34" charset="-122"/>
                <a:ea typeface="微软雅黑" panose="020B0503020204020204" pitchFamily="34" charset="-122"/>
              </a:rPr>
              <a:t>Client/</a:t>
            </a:r>
            <a:r>
              <a:rPr lang="id-ID" b="1" dirty="0" smtClean="0">
                <a:solidFill>
                  <a:schemeClr val="accent3"/>
                </a:solidFill>
                <a:latin typeface="微软雅黑" panose="020B0503020204020204" pitchFamily="34" charset="-122"/>
                <a:ea typeface="微软雅黑" panose="020B0503020204020204" pitchFamily="34" charset="-122"/>
              </a:rPr>
              <a:t>Service</a:t>
            </a:r>
            <a:r>
              <a:rPr lang="en-US" b="1" dirty="0" smtClean="0">
                <a:solidFill>
                  <a:schemeClr val="accent3"/>
                </a:solidFill>
                <a:latin typeface="微软雅黑" panose="020B0503020204020204" pitchFamily="34" charset="-122"/>
                <a:ea typeface="微软雅黑" panose="020B0503020204020204" pitchFamily="34" charset="-122"/>
              </a:rPr>
              <a:t> </a:t>
            </a:r>
            <a:r>
              <a:rPr lang="id-ID" b="1" dirty="0" smtClean="0">
                <a:solidFill>
                  <a:schemeClr val="accent3"/>
                </a:solidFill>
                <a:latin typeface="微软雅黑" panose="020B0503020204020204" pitchFamily="34" charset="-122"/>
                <a:ea typeface="微软雅黑" panose="020B0503020204020204" pitchFamily="34" charset="-122"/>
              </a:rPr>
              <a:t>SDK </a:t>
            </a:r>
            <a:endParaRPr lang="en-US" b="1" dirty="0">
              <a:solidFill>
                <a:schemeClr val="accent3"/>
              </a:solidFill>
              <a:latin typeface="微软雅黑" panose="020B0503020204020204" pitchFamily="34" charset="-122"/>
              <a:ea typeface="微软雅黑" panose="020B0503020204020204" pitchFamily="34" charset="-122"/>
            </a:endParaRPr>
          </a:p>
        </p:txBody>
      </p:sp>
      <p:sp>
        <p:nvSpPr>
          <p:cNvPr id="58" name="Content Placeholder 2"/>
          <p:cNvSpPr txBox="1">
            <a:spLocks/>
          </p:cNvSpPr>
          <p:nvPr/>
        </p:nvSpPr>
        <p:spPr>
          <a:xfrm>
            <a:off x="4969941" y="2776715"/>
            <a:ext cx="3130452" cy="489612"/>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b="1" dirty="0" smtClean="0">
                <a:solidFill>
                  <a:schemeClr val="accent4"/>
                </a:solidFill>
                <a:latin typeface="微软雅黑" panose="020B0503020204020204" pitchFamily="34" charset="-122"/>
                <a:ea typeface="微软雅黑" panose="020B0503020204020204" pitchFamily="34" charset="-122"/>
              </a:rPr>
              <a:t>M</a:t>
            </a:r>
            <a:r>
              <a:rPr lang="en-US" b="1" dirty="0" smtClean="0">
                <a:solidFill>
                  <a:schemeClr val="accent4"/>
                </a:solidFill>
                <a:latin typeface="微软雅黑" panose="020B0503020204020204" pitchFamily="34" charset="-122"/>
                <a:ea typeface="微软雅黑" panose="020B0503020204020204" pitchFamily="34" charset="-122"/>
              </a:rPr>
              <a:t>C</a:t>
            </a:r>
            <a:r>
              <a:rPr lang="en-US" altLang="zh-CN" b="1" dirty="0" smtClean="0">
                <a:solidFill>
                  <a:schemeClr val="accent4"/>
                </a:solidFill>
                <a:latin typeface="微软雅黑" panose="020B0503020204020204" pitchFamily="34" charset="-122"/>
                <a:ea typeface="微软雅黑" panose="020B0503020204020204" pitchFamily="34" charset="-122"/>
              </a:rPr>
              <a:t>loud(MDM/MAM)</a:t>
            </a:r>
            <a:endParaRPr lang="en-US" sz="1500" b="1" dirty="0">
              <a:solidFill>
                <a:schemeClr val="accent4"/>
              </a:solidFill>
              <a:latin typeface="微软雅黑" panose="020B0503020204020204" pitchFamily="34" charset="-122"/>
              <a:ea typeface="微软雅黑" panose="020B0503020204020204" pitchFamily="34" charset="-122"/>
            </a:endParaRPr>
          </a:p>
        </p:txBody>
      </p:sp>
      <p:sp>
        <p:nvSpPr>
          <p:cNvPr id="59" name="Content Placeholder 2"/>
          <p:cNvSpPr txBox="1">
            <a:spLocks/>
          </p:cNvSpPr>
          <p:nvPr/>
        </p:nvSpPr>
        <p:spPr>
          <a:xfrm>
            <a:off x="4969941" y="3352779"/>
            <a:ext cx="3130451" cy="489612"/>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b="1" dirty="0" smtClean="0">
                <a:solidFill>
                  <a:schemeClr val="accent5"/>
                </a:solidFill>
                <a:latin typeface="微软雅黑" panose="020B0503020204020204" pitchFamily="34" charset="-122"/>
                <a:ea typeface="微软雅黑" panose="020B0503020204020204" pitchFamily="34" charset="-122"/>
              </a:rPr>
              <a:t>K/3 Cloud </a:t>
            </a:r>
            <a:r>
              <a:rPr lang="zh-CN" altLang="en-US" b="1" dirty="0" smtClean="0">
                <a:solidFill>
                  <a:schemeClr val="accent5"/>
                </a:solidFill>
                <a:latin typeface="微软雅黑" panose="020B0503020204020204" pitchFamily="34" charset="-122"/>
                <a:ea typeface="微软雅黑" panose="020B0503020204020204" pitchFamily="34" charset="-122"/>
              </a:rPr>
              <a:t>移动</a:t>
            </a:r>
            <a:r>
              <a:rPr lang="en-US" altLang="zh-CN" b="1" dirty="0" smtClean="0">
                <a:solidFill>
                  <a:schemeClr val="accent5"/>
                </a:solidFill>
                <a:latin typeface="微软雅黑" panose="020B0503020204020204" pitchFamily="34" charset="-122"/>
                <a:ea typeface="微软雅黑" panose="020B0503020204020204" pitchFamily="34" charset="-122"/>
              </a:rPr>
              <a:t>BOS</a:t>
            </a:r>
            <a:r>
              <a:rPr lang="zh-CN" altLang="en-US" b="1" dirty="0" smtClean="0">
                <a:solidFill>
                  <a:schemeClr val="accent5"/>
                </a:solidFill>
                <a:latin typeface="微软雅黑" panose="020B0503020204020204" pitchFamily="34" charset="-122"/>
                <a:ea typeface="微软雅黑" panose="020B0503020204020204" pitchFamily="34" charset="-122"/>
              </a:rPr>
              <a:t>平台</a:t>
            </a:r>
            <a:endParaRPr lang="en-US" b="1" dirty="0" smtClean="0">
              <a:solidFill>
                <a:schemeClr val="accent5"/>
              </a:solidFill>
              <a:latin typeface="微软雅黑" panose="020B0503020204020204" pitchFamily="34" charset="-122"/>
              <a:ea typeface="微软雅黑" panose="020B0503020204020204" pitchFamily="34" charset="-122"/>
            </a:endParaRPr>
          </a:p>
        </p:txBody>
      </p:sp>
      <p:sp>
        <p:nvSpPr>
          <p:cNvPr id="67" name="竖卷形 4"/>
          <p:cNvSpPr/>
          <p:nvPr/>
        </p:nvSpPr>
        <p:spPr>
          <a:xfrm>
            <a:off x="1998329" y="997092"/>
            <a:ext cx="5179579" cy="649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40000" tIns="60960" rIns="254000" bIns="173925" numCol="1" spcCol="1270" anchor="ctr" anchorCtr="0">
            <a:noAutofit/>
          </a:bodyPr>
          <a:lstStyle/>
          <a:p>
            <a:pPr lvl="0" algn="l" defTabSz="711200">
              <a:lnSpc>
                <a:spcPct val="90000"/>
              </a:lnSpc>
              <a:spcBef>
                <a:spcPct val="0"/>
              </a:spcBef>
              <a:spcAft>
                <a:spcPct val="35000"/>
              </a:spcAft>
            </a:pPr>
            <a:endParaRPr lang="en-US" sz="1600" b="1" kern="1200" dirty="0">
              <a:solidFill>
                <a:schemeClr val="bg1"/>
              </a:solidFill>
            </a:endParaRPr>
          </a:p>
        </p:txBody>
      </p:sp>
      <p:sp>
        <p:nvSpPr>
          <p:cNvPr id="89" name="Content Placeholder 7"/>
          <p:cNvSpPr txBox="1">
            <a:spLocks/>
          </p:cNvSpPr>
          <p:nvPr/>
        </p:nvSpPr>
        <p:spPr>
          <a:xfrm>
            <a:off x="1738924" y="3932916"/>
            <a:ext cx="3094384" cy="484748"/>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800" b="1" dirty="0">
                <a:solidFill>
                  <a:srgbClr val="0070C0"/>
                </a:solidFill>
                <a:latin typeface="微软雅黑" panose="020B0503020204020204" pitchFamily="34" charset="-122"/>
                <a:ea typeface="微软雅黑" panose="020B0503020204020204" pitchFamily="34" charset="-122"/>
              </a:rPr>
              <a:t>移动开发解决方案</a:t>
            </a:r>
            <a:endParaRPr lang="en-US" altLang="zh-CN" sz="1800" b="1" dirty="0">
              <a:solidFill>
                <a:srgbClr val="0070C0"/>
              </a:solidFill>
              <a:latin typeface="微软雅黑" panose="020B0503020204020204" pitchFamily="34" charset="-122"/>
              <a:ea typeface="微软雅黑" panose="020B0503020204020204" pitchFamily="34" charset="-122"/>
            </a:endParaRPr>
          </a:p>
        </p:txBody>
      </p:sp>
      <p:sp>
        <p:nvSpPr>
          <p:cNvPr id="90" name="TextBox 89"/>
          <p:cNvSpPr txBox="1"/>
          <p:nvPr/>
        </p:nvSpPr>
        <p:spPr>
          <a:xfrm>
            <a:off x="1738923" y="4358226"/>
            <a:ext cx="6073437" cy="661796"/>
          </a:xfrm>
          <a:prstGeom prst="rect">
            <a:avLst/>
          </a:prstGeom>
          <a:noFill/>
        </p:spPr>
        <p:txBody>
          <a:bodyPr wrap="square" lIns="68580" tIns="34290" rIns="108000" bIns="27000" numCol="1" spcCol="270000">
            <a:spAutoFit/>
          </a:bodyPr>
          <a:lstStyle/>
          <a:p>
            <a:pPr marL="180000" indent="-180000" fontAlgn="auto">
              <a:lnSpc>
                <a:spcPct val="95000"/>
              </a:lnSpc>
              <a:spcBef>
                <a:spcPts val="0"/>
              </a:spcBef>
              <a:spcAft>
                <a:spcPts val="800"/>
              </a:spcAft>
              <a:buFont typeface="Wingdings" pitchFamily="2" charset="2"/>
              <a:buChar char="§"/>
              <a:defRPr/>
            </a:pPr>
            <a:r>
              <a:rPr lang="zh-CN" altLang="en-US" sz="900" dirty="0">
                <a:solidFill>
                  <a:sysClr val="windowText" lastClr="000000"/>
                </a:solidFill>
                <a:latin typeface="微软雅黑" panose="020B0503020204020204" pitchFamily="34" charset="-122"/>
                <a:ea typeface="微软雅黑" panose="020B0503020204020204" pitchFamily="34" charset="-122"/>
              </a:rPr>
              <a:t>移动</a:t>
            </a:r>
            <a:r>
              <a:rPr lang="en-US" altLang="zh-CN" sz="900" dirty="0">
                <a:solidFill>
                  <a:sysClr val="windowText" lastClr="000000"/>
                </a:solidFill>
                <a:latin typeface="微软雅黑" panose="020B0503020204020204" pitchFamily="34" charset="-122"/>
                <a:ea typeface="微软雅黑" panose="020B0503020204020204" pitchFamily="34" charset="-122"/>
              </a:rPr>
              <a:t>BOS</a:t>
            </a:r>
            <a:r>
              <a:rPr lang="zh-CN" altLang="en-US" sz="900" dirty="0">
                <a:solidFill>
                  <a:sysClr val="windowText" lastClr="000000"/>
                </a:solidFill>
                <a:latin typeface="微软雅黑" panose="020B0503020204020204" pitchFamily="34" charset="-122"/>
                <a:ea typeface="微软雅黑" panose="020B0503020204020204" pitchFamily="34" charset="-122"/>
              </a:rPr>
              <a:t>平台应用的开发完全基于</a:t>
            </a:r>
            <a:r>
              <a:rPr lang="en-US" altLang="zh-CN" sz="900" dirty="0">
                <a:solidFill>
                  <a:sysClr val="windowText" lastClr="000000"/>
                </a:solidFill>
                <a:latin typeface="微软雅黑" panose="020B0503020204020204" pitchFamily="34" charset="-122"/>
                <a:ea typeface="微软雅黑" panose="020B0503020204020204" pitchFamily="34" charset="-122"/>
              </a:rPr>
              <a:t>K/3 Cloud BOS </a:t>
            </a:r>
            <a:r>
              <a:rPr lang="zh-CN" altLang="en-US" sz="900" dirty="0">
                <a:solidFill>
                  <a:sysClr val="windowText" lastClr="000000"/>
                </a:solidFill>
                <a:latin typeface="微软雅黑" panose="020B0503020204020204" pitchFamily="34" charset="-122"/>
                <a:ea typeface="微软雅黑" panose="020B0503020204020204" pitchFamily="34" charset="-122"/>
              </a:rPr>
              <a:t>平台，与任何原生的移动应用开发平台无关 </a:t>
            </a:r>
            <a:r>
              <a:rPr lang="en-US" altLang="zh-CN" sz="900" dirty="0">
                <a:solidFill>
                  <a:sysClr val="windowText" lastClr="000000"/>
                </a:solidFill>
                <a:latin typeface="微软雅黑" panose="020B0503020204020204" pitchFamily="34" charset="-122"/>
                <a:ea typeface="微软雅黑" panose="020B0503020204020204" pitchFamily="34" charset="-122"/>
              </a:rPr>
              <a:t>(Android/iOS)</a:t>
            </a:r>
          </a:p>
          <a:p>
            <a:pPr marL="180000" indent="-180000" fontAlgn="auto">
              <a:lnSpc>
                <a:spcPct val="95000"/>
              </a:lnSpc>
              <a:spcBef>
                <a:spcPts val="0"/>
              </a:spcBef>
              <a:spcAft>
                <a:spcPts val="800"/>
              </a:spcAft>
              <a:buFont typeface="Wingdings" pitchFamily="2" charset="2"/>
              <a:buChar char="§"/>
              <a:defRPr/>
            </a:pPr>
            <a:r>
              <a:rPr lang="zh-CN" altLang="en-US" sz="900" dirty="0">
                <a:solidFill>
                  <a:sysClr val="windowText" lastClr="000000"/>
                </a:solidFill>
                <a:latin typeface="微软雅黑" panose="020B0503020204020204" pitchFamily="34" charset="-122"/>
                <a:ea typeface="微软雅黑" panose="020B0503020204020204" pitchFamily="34" charset="-122"/>
              </a:rPr>
              <a:t>完全基于</a:t>
            </a:r>
            <a:r>
              <a:rPr lang="en-US" altLang="zh-CN" sz="900" dirty="0">
                <a:solidFill>
                  <a:sysClr val="windowText" lastClr="000000"/>
                </a:solidFill>
                <a:latin typeface="微软雅黑" panose="020B0503020204020204" pitchFamily="34" charset="-122"/>
                <a:ea typeface="微软雅黑" panose="020B0503020204020204" pitchFamily="34" charset="-122"/>
              </a:rPr>
              <a:t>K/3 Cloud</a:t>
            </a:r>
            <a:r>
              <a:rPr lang="zh-CN" altLang="en-US" sz="900" dirty="0">
                <a:solidFill>
                  <a:sysClr val="windowText" lastClr="000000"/>
                </a:solidFill>
                <a:latin typeface="微软雅黑" panose="020B0503020204020204" pitchFamily="34" charset="-122"/>
                <a:ea typeface="微软雅黑" panose="020B0503020204020204" pitchFamily="34" charset="-122"/>
              </a:rPr>
              <a:t>插件模式进行，提供移动端和服务器端的标准</a:t>
            </a:r>
            <a:r>
              <a:rPr lang="en-US" altLang="zh-CN" sz="900" dirty="0">
                <a:solidFill>
                  <a:sysClr val="windowText" lastClr="000000"/>
                </a:solidFill>
                <a:latin typeface="微软雅黑" panose="020B0503020204020204" pitchFamily="34" charset="-122"/>
                <a:ea typeface="微软雅黑" panose="020B0503020204020204" pitchFamily="34" charset="-122"/>
              </a:rPr>
              <a:t>SDK</a:t>
            </a:r>
            <a:r>
              <a:rPr lang="zh-CN" altLang="en-US" sz="900" dirty="0">
                <a:solidFill>
                  <a:sysClr val="windowText" lastClr="000000"/>
                </a:solidFill>
                <a:latin typeface="微软雅黑" panose="020B0503020204020204" pitchFamily="34" charset="-122"/>
                <a:ea typeface="微软雅黑" panose="020B0503020204020204" pitchFamily="34" charset="-122"/>
              </a:rPr>
              <a:t>。</a:t>
            </a:r>
            <a:endParaRPr lang="en-US" altLang="zh-CN" sz="900" dirty="0">
              <a:solidFill>
                <a:sysClr val="windowText" lastClr="000000"/>
              </a:solidFill>
              <a:latin typeface="微软雅黑" panose="020B0503020204020204" pitchFamily="34" charset="-122"/>
              <a:ea typeface="微软雅黑" panose="020B0503020204020204" pitchFamily="34" charset="-122"/>
            </a:endParaRPr>
          </a:p>
          <a:p>
            <a:pPr marL="180000" indent="-180000" fontAlgn="auto">
              <a:lnSpc>
                <a:spcPct val="95000"/>
              </a:lnSpc>
              <a:spcBef>
                <a:spcPts val="0"/>
              </a:spcBef>
              <a:spcAft>
                <a:spcPts val="800"/>
              </a:spcAft>
              <a:buFont typeface="Wingdings" pitchFamily="2" charset="2"/>
              <a:buChar char="§"/>
              <a:defRPr/>
            </a:pPr>
            <a:r>
              <a:rPr lang="zh-CN" altLang="en-US" sz="900" dirty="0">
                <a:solidFill>
                  <a:sysClr val="windowText" lastClr="000000"/>
                </a:solidFill>
                <a:latin typeface="微软雅黑" panose="020B0503020204020204" pitchFamily="34" charset="-122"/>
                <a:ea typeface="微软雅黑" panose="020B0503020204020204" pitchFamily="34" charset="-122"/>
              </a:rPr>
              <a:t>预置</a:t>
            </a:r>
            <a:r>
              <a:rPr lang="en-US" altLang="zh-CN" sz="900" dirty="0">
                <a:solidFill>
                  <a:sysClr val="windowText" lastClr="000000"/>
                </a:solidFill>
                <a:latin typeface="微软雅黑" panose="020B0503020204020204" pitchFamily="34" charset="-122"/>
                <a:ea typeface="微软雅黑" panose="020B0503020204020204" pitchFamily="34" charset="-122"/>
              </a:rPr>
              <a:t>K/3 Cloud </a:t>
            </a:r>
            <a:r>
              <a:rPr lang="zh-CN" altLang="en-US" sz="900" dirty="0">
                <a:solidFill>
                  <a:sysClr val="windowText" lastClr="000000"/>
                </a:solidFill>
                <a:latin typeface="微软雅黑" panose="020B0503020204020204" pitchFamily="34" charset="-122"/>
                <a:ea typeface="微软雅黑" panose="020B0503020204020204" pitchFamily="34" charset="-122"/>
              </a:rPr>
              <a:t>移动工作台，支持集成各类移动应用功能。</a:t>
            </a:r>
          </a:p>
        </p:txBody>
      </p:sp>
      <p:sp>
        <p:nvSpPr>
          <p:cNvPr id="91"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产品解决方案框架</a:t>
            </a:r>
            <a:endParaRPr lang="zh-CN" altLang="en-US" dirty="0"/>
          </a:p>
        </p:txBody>
      </p:sp>
      <p:pic>
        <p:nvPicPr>
          <p:cNvPr id="92" name="Picture 5"/>
          <p:cNvPicPr>
            <a:picLocks noChangeAspect="1" noChangeArrowheads="1"/>
          </p:cNvPicPr>
          <p:nvPr/>
        </p:nvPicPr>
        <p:blipFill>
          <a:blip r:embed="rId2" cstate="print">
            <a:clrChange>
              <a:clrFrom>
                <a:srgbClr val="787878"/>
              </a:clrFrom>
              <a:clrTo>
                <a:srgbClr val="787878">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392959" y="886090"/>
            <a:ext cx="356887" cy="34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 name="Picture 7" descr="C:\Users\jonahs\Documents\Dropbox\Projects SCOTT\MEET Windows Azure\source\Background\Service-Icon-V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9311" y="1522596"/>
            <a:ext cx="330606" cy="33052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7" descr="\\MAGNUM\Projects\Microsoft\Cloud Power FY12\Design\ICONS_PNG\Application.png"/>
          <p:cNvPicPr>
            <a:picLocks noChangeAspect="1" noChangeArrowheads="1"/>
          </p:cNvPicPr>
          <p:nvPr/>
        </p:nvPicPr>
        <p:blipFill rotWithShape="1">
          <a:blip r:embed="rId5" cstate="print">
            <a:biLevel thresh="25000"/>
          </a:blip>
          <a:srcRect l="30174" t="36465" r="28608" b="29915"/>
          <a:stretch/>
        </p:blipFill>
        <p:spPr bwMode="auto">
          <a:xfrm>
            <a:off x="2966558" y="2808614"/>
            <a:ext cx="431360" cy="339200"/>
          </a:xfrm>
          <a:prstGeom prst="rect">
            <a:avLst/>
          </a:prstGeom>
          <a:noFill/>
          <a:ln>
            <a:noFill/>
          </a:ln>
        </p:spPr>
      </p:pic>
      <p:grpSp>
        <p:nvGrpSpPr>
          <p:cNvPr id="96" name="Group 167"/>
          <p:cNvGrpSpPr>
            <a:grpSpLocks/>
          </p:cNvGrpSpPr>
          <p:nvPr/>
        </p:nvGrpSpPr>
        <p:grpSpPr bwMode="auto">
          <a:xfrm>
            <a:off x="3178493" y="3454689"/>
            <a:ext cx="302754" cy="263253"/>
            <a:chOff x="2830513" y="1652588"/>
            <a:chExt cx="419100" cy="346075"/>
          </a:xfrm>
        </p:grpSpPr>
        <p:sp>
          <p:nvSpPr>
            <p:cNvPr id="97" name="AutoShape 3"/>
            <p:cNvSpPr>
              <a:spLocks noChangeAspect="1" noChangeArrowheads="1" noTextEdit="1"/>
            </p:cNvSpPr>
            <p:nvPr/>
          </p:nvSpPr>
          <p:spPr bwMode="auto">
            <a:xfrm>
              <a:off x="2830513" y="1652588"/>
              <a:ext cx="419100" cy="346075"/>
            </a:xfrm>
            <a:prstGeom prst="rect">
              <a:avLst/>
            </a:prstGeom>
            <a:noFill/>
            <a:ln w="9525">
              <a:noFill/>
              <a:miter lim="800000"/>
              <a:headEnd/>
              <a:tailEnd/>
            </a:ln>
          </p:spPr>
          <p:txBody>
            <a:bodyPr/>
            <a:lstStyle/>
            <a:p>
              <a:pPr defTabSz="684673" fontAlgn="base">
                <a:spcBef>
                  <a:spcPct val="0"/>
                </a:spcBef>
                <a:spcAft>
                  <a:spcPct val="0"/>
                </a:spcAft>
                <a:defRPr/>
              </a:pPr>
              <a:endParaRPr lang="en-US" sz="1100" kern="0">
                <a:solidFill>
                  <a:srgbClr val="FFFFFF"/>
                </a:solidFill>
                <a:latin typeface="Segoe Light" charset="0"/>
                <a:cs typeface="Arial" charset="0"/>
              </a:endParaRPr>
            </a:p>
          </p:txBody>
        </p:sp>
        <p:sp>
          <p:nvSpPr>
            <p:cNvPr id="98" name="Freeform 5"/>
            <p:cNvSpPr>
              <a:spLocks/>
            </p:cNvSpPr>
            <p:nvPr/>
          </p:nvSpPr>
          <p:spPr bwMode="auto">
            <a:xfrm>
              <a:off x="2856068" y="1684423"/>
              <a:ext cx="161507" cy="224897"/>
            </a:xfrm>
            <a:custGeom>
              <a:avLst/>
              <a:gdLst>
                <a:gd name="T0" fmla="*/ 2147483647 w 102"/>
                <a:gd name="T1" fmla="*/ 2147483647 h 142"/>
                <a:gd name="T2" fmla="*/ 2147483647 w 102"/>
                <a:gd name="T3" fmla="*/ 2147483647 h 142"/>
                <a:gd name="T4" fmla="*/ 2147483647 w 102"/>
                <a:gd name="T5" fmla="*/ 2147483647 h 142"/>
                <a:gd name="T6" fmla="*/ 0 w 102"/>
                <a:gd name="T7" fmla="*/ 2147483647 h 142"/>
                <a:gd name="T8" fmla="*/ 0 w 102"/>
                <a:gd name="T9" fmla="*/ 2147483647 h 142"/>
                <a:gd name="T10" fmla="*/ 2147483647 w 102"/>
                <a:gd name="T11" fmla="*/ 2147483647 h 142"/>
                <a:gd name="T12" fmla="*/ 2147483647 w 102"/>
                <a:gd name="T13" fmla="*/ 0 h 142"/>
                <a:gd name="T14" fmla="*/ 2147483647 w 102"/>
                <a:gd name="T15" fmla="*/ 0 h 142"/>
                <a:gd name="T16" fmla="*/ 2147483647 w 102"/>
                <a:gd name="T17" fmla="*/ 2147483647 h 142"/>
                <a:gd name="T18" fmla="*/ 2147483647 w 102"/>
                <a:gd name="T19" fmla="*/ 2147483647 h 142"/>
                <a:gd name="T20" fmla="*/ 2147483647 w 102"/>
                <a:gd name="T21" fmla="*/ 2147483647 h 142"/>
                <a:gd name="T22" fmla="*/ 2147483647 w 102"/>
                <a:gd name="T23" fmla="*/ 2147483647 h 142"/>
                <a:gd name="T24" fmla="*/ 2147483647 w 102"/>
                <a:gd name="T25" fmla="*/ 2147483647 h 142"/>
                <a:gd name="T26" fmla="*/ 2147483647 w 102"/>
                <a:gd name="T27" fmla="*/ 2147483647 h 142"/>
                <a:gd name="T28" fmla="*/ 2147483647 w 102"/>
                <a:gd name="T29" fmla="*/ 2147483647 h 142"/>
                <a:gd name="T30" fmla="*/ 2147483647 w 102"/>
                <a:gd name="T31" fmla="*/ 2147483647 h 142"/>
                <a:gd name="T32" fmla="*/ 2147483647 w 102"/>
                <a:gd name="T33" fmla="*/ 2147483647 h 142"/>
                <a:gd name="T34" fmla="*/ 2147483647 w 102"/>
                <a:gd name="T35" fmla="*/ 2147483647 h 142"/>
                <a:gd name="T36" fmla="*/ 2147483647 w 102"/>
                <a:gd name="T37" fmla="*/ 2147483647 h 142"/>
                <a:gd name="T38" fmla="*/ 2147483647 w 102"/>
                <a:gd name="T39" fmla="*/ 2147483647 h 142"/>
                <a:gd name="T40" fmla="*/ 2147483647 w 102"/>
                <a:gd name="T41" fmla="*/ 2147483647 h 142"/>
                <a:gd name="T42" fmla="*/ 2147483647 w 102"/>
                <a:gd name="T43" fmla="*/ 2147483647 h 142"/>
                <a:gd name="T44" fmla="*/ 2147483647 w 102"/>
                <a:gd name="T45" fmla="*/ 2147483647 h 142"/>
                <a:gd name="T46" fmla="*/ 2147483647 w 102"/>
                <a:gd name="T47" fmla="*/ 2147483647 h 142"/>
                <a:gd name="T48" fmla="*/ 2147483647 w 102"/>
                <a:gd name="T49" fmla="*/ 2147483647 h 142"/>
                <a:gd name="T50" fmla="*/ 2147483647 w 102"/>
                <a:gd name="T51" fmla="*/ 2147483647 h 142"/>
                <a:gd name="T52" fmla="*/ 2147483647 w 102"/>
                <a:gd name="T53" fmla="*/ 2147483647 h 142"/>
                <a:gd name="T54" fmla="*/ 2147483647 w 102"/>
                <a:gd name="T55" fmla="*/ 2147483647 h 142"/>
                <a:gd name="T56" fmla="*/ 2147483647 w 102"/>
                <a:gd name="T57" fmla="*/ 2147483647 h 142"/>
                <a:gd name="T58" fmla="*/ 2147483647 w 102"/>
                <a:gd name="T59" fmla="*/ 2147483647 h 142"/>
                <a:gd name="T60" fmla="*/ 2147483647 w 102"/>
                <a:gd name="T61" fmla="*/ 2147483647 h 142"/>
                <a:gd name="T62" fmla="*/ 2147483647 w 102"/>
                <a:gd name="T63" fmla="*/ 2147483647 h 142"/>
                <a:gd name="T64" fmla="*/ 2147483647 w 102"/>
                <a:gd name="T65" fmla="*/ 2147483647 h 142"/>
                <a:gd name="T66" fmla="*/ 2147483647 w 102"/>
                <a:gd name="T67" fmla="*/ 2147483647 h 142"/>
                <a:gd name="T68" fmla="*/ 2147483647 w 102"/>
                <a:gd name="T69" fmla="*/ 2147483647 h 142"/>
                <a:gd name="T70" fmla="*/ 2147483647 w 102"/>
                <a:gd name="T71" fmla="*/ 2147483647 h 142"/>
                <a:gd name="T72" fmla="*/ 2147483647 w 102"/>
                <a:gd name="T73" fmla="*/ 2147483647 h 142"/>
                <a:gd name="T74" fmla="*/ 2147483647 w 102"/>
                <a:gd name="T75" fmla="*/ 2147483647 h 142"/>
                <a:gd name="T76" fmla="*/ 2147483647 w 102"/>
                <a:gd name="T77" fmla="*/ 2147483647 h 142"/>
                <a:gd name="T78" fmla="*/ 2147483647 w 102"/>
                <a:gd name="T79" fmla="*/ 2147483647 h 142"/>
                <a:gd name="T80" fmla="*/ 2147483647 w 102"/>
                <a:gd name="T81" fmla="*/ 2147483647 h 142"/>
                <a:gd name="T82" fmla="*/ 2147483647 w 102"/>
                <a:gd name="T83" fmla="*/ 2147483647 h 142"/>
                <a:gd name="T84" fmla="*/ 2147483647 w 102"/>
                <a:gd name="T85" fmla="*/ 2147483647 h 142"/>
                <a:gd name="T86" fmla="*/ 2147483647 w 102"/>
                <a:gd name="T87" fmla="*/ 2147483647 h 142"/>
                <a:gd name="T88" fmla="*/ 2147483647 w 102"/>
                <a:gd name="T89" fmla="*/ 2147483647 h 142"/>
                <a:gd name="T90" fmla="*/ 2147483647 w 102"/>
                <a:gd name="T91" fmla="*/ 2147483647 h 142"/>
                <a:gd name="T92" fmla="*/ 2147483647 w 102"/>
                <a:gd name="T93" fmla="*/ 2147483647 h 142"/>
                <a:gd name="T94" fmla="*/ 2147483647 w 102"/>
                <a:gd name="T95" fmla="*/ 2147483647 h 142"/>
                <a:gd name="T96" fmla="*/ 2147483647 w 102"/>
                <a:gd name="T97" fmla="*/ 2147483647 h 142"/>
                <a:gd name="T98" fmla="*/ 2147483647 w 102"/>
                <a:gd name="T99" fmla="*/ 2147483647 h 142"/>
                <a:gd name="T100" fmla="*/ 2147483647 w 102"/>
                <a:gd name="T101" fmla="*/ 2147483647 h 142"/>
                <a:gd name="T102" fmla="*/ 2147483647 w 102"/>
                <a:gd name="T103" fmla="*/ 2147483647 h 142"/>
                <a:gd name="T104" fmla="*/ 2147483647 w 102"/>
                <a:gd name="T105" fmla="*/ 2147483647 h 142"/>
                <a:gd name="T106" fmla="*/ 2147483647 w 102"/>
                <a:gd name="T107" fmla="*/ 2147483647 h 142"/>
                <a:gd name="T108" fmla="*/ 2147483647 w 102"/>
                <a:gd name="T109" fmla="*/ 2147483647 h 142"/>
                <a:gd name="T110" fmla="*/ 2147483647 w 102"/>
                <a:gd name="T111" fmla="*/ 2147483647 h 142"/>
                <a:gd name="T112" fmla="*/ 2147483647 w 102"/>
                <a:gd name="T113" fmla="*/ 2147483647 h 142"/>
                <a:gd name="T114" fmla="*/ 2147483647 w 102"/>
                <a:gd name="T115" fmla="*/ 2147483647 h 142"/>
                <a:gd name="T116" fmla="*/ 2147483647 w 102"/>
                <a:gd name="T117" fmla="*/ 2147483647 h 142"/>
                <a:gd name="T118" fmla="*/ 2147483647 w 102"/>
                <a:gd name="T119" fmla="*/ 2147483647 h 142"/>
                <a:gd name="T120" fmla="*/ 2147483647 w 102"/>
                <a:gd name="T121" fmla="*/ 2147483647 h 1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2"/>
                <a:gd name="T184" fmla="*/ 0 h 142"/>
                <a:gd name="T185" fmla="*/ 102 w 102"/>
                <a:gd name="T186" fmla="*/ 142 h 1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2" h="142">
                  <a:moveTo>
                    <a:pt x="94" y="142"/>
                  </a:moveTo>
                  <a:lnTo>
                    <a:pt x="6" y="142"/>
                  </a:lnTo>
                  <a:lnTo>
                    <a:pt x="2" y="140"/>
                  </a:lnTo>
                  <a:lnTo>
                    <a:pt x="0" y="134"/>
                  </a:lnTo>
                  <a:lnTo>
                    <a:pt x="0" y="8"/>
                  </a:lnTo>
                  <a:lnTo>
                    <a:pt x="2" y="2"/>
                  </a:lnTo>
                  <a:lnTo>
                    <a:pt x="6" y="0"/>
                  </a:lnTo>
                  <a:lnTo>
                    <a:pt x="94" y="0"/>
                  </a:lnTo>
                  <a:lnTo>
                    <a:pt x="100" y="2"/>
                  </a:lnTo>
                  <a:lnTo>
                    <a:pt x="102" y="8"/>
                  </a:lnTo>
                  <a:lnTo>
                    <a:pt x="102" y="134"/>
                  </a:lnTo>
                  <a:lnTo>
                    <a:pt x="100" y="140"/>
                  </a:lnTo>
                  <a:lnTo>
                    <a:pt x="94" y="142"/>
                  </a:lnTo>
                  <a:lnTo>
                    <a:pt x="86" y="74"/>
                  </a:lnTo>
                  <a:lnTo>
                    <a:pt x="88" y="72"/>
                  </a:lnTo>
                  <a:lnTo>
                    <a:pt x="90" y="70"/>
                  </a:lnTo>
                  <a:lnTo>
                    <a:pt x="88" y="66"/>
                  </a:lnTo>
                  <a:lnTo>
                    <a:pt x="86" y="66"/>
                  </a:lnTo>
                  <a:lnTo>
                    <a:pt x="18" y="66"/>
                  </a:lnTo>
                  <a:lnTo>
                    <a:pt x="14" y="66"/>
                  </a:lnTo>
                  <a:lnTo>
                    <a:pt x="14" y="70"/>
                  </a:lnTo>
                  <a:lnTo>
                    <a:pt x="14" y="72"/>
                  </a:lnTo>
                  <a:lnTo>
                    <a:pt x="18" y="74"/>
                  </a:lnTo>
                  <a:lnTo>
                    <a:pt x="86" y="74"/>
                  </a:lnTo>
                  <a:lnTo>
                    <a:pt x="94" y="142"/>
                  </a:lnTo>
                  <a:lnTo>
                    <a:pt x="86" y="48"/>
                  </a:lnTo>
                  <a:lnTo>
                    <a:pt x="88" y="46"/>
                  </a:lnTo>
                  <a:lnTo>
                    <a:pt x="90" y="44"/>
                  </a:lnTo>
                  <a:lnTo>
                    <a:pt x="88" y="40"/>
                  </a:lnTo>
                  <a:lnTo>
                    <a:pt x="86" y="40"/>
                  </a:lnTo>
                  <a:lnTo>
                    <a:pt x="18" y="40"/>
                  </a:lnTo>
                  <a:lnTo>
                    <a:pt x="14" y="40"/>
                  </a:lnTo>
                  <a:lnTo>
                    <a:pt x="14" y="44"/>
                  </a:lnTo>
                  <a:lnTo>
                    <a:pt x="14" y="46"/>
                  </a:lnTo>
                  <a:lnTo>
                    <a:pt x="18" y="48"/>
                  </a:lnTo>
                  <a:lnTo>
                    <a:pt x="86" y="48"/>
                  </a:lnTo>
                  <a:lnTo>
                    <a:pt x="94" y="142"/>
                  </a:lnTo>
                  <a:lnTo>
                    <a:pt x="86" y="100"/>
                  </a:lnTo>
                  <a:lnTo>
                    <a:pt x="18" y="100"/>
                  </a:lnTo>
                  <a:lnTo>
                    <a:pt x="14" y="100"/>
                  </a:lnTo>
                  <a:lnTo>
                    <a:pt x="14" y="96"/>
                  </a:lnTo>
                  <a:lnTo>
                    <a:pt x="14" y="94"/>
                  </a:lnTo>
                  <a:lnTo>
                    <a:pt x="18" y="92"/>
                  </a:lnTo>
                  <a:lnTo>
                    <a:pt x="86" y="92"/>
                  </a:lnTo>
                  <a:lnTo>
                    <a:pt x="88" y="94"/>
                  </a:lnTo>
                  <a:lnTo>
                    <a:pt x="90" y="96"/>
                  </a:lnTo>
                  <a:lnTo>
                    <a:pt x="88" y="100"/>
                  </a:lnTo>
                  <a:lnTo>
                    <a:pt x="86" y="100"/>
                  </a:lnTo>
                  <a:lnTo>
                    <a:pt x="94" y="142"/>
                  </a:lnTo>
                  <a:lnTo>
                    <a:pt x="86" y="128"/>
                  </a:lnTo>
                  <a:lnTo>
                    <a:pt x="18" y="128"/>
                  </a:lnTo>
                  <a:lnTo>
                    <a:pt x="14" y="126"/>
                  </a:lnTo>
                  <a:lnTo>
                    <a:pt x="14" y="124"/>
                  </a:lnTo>
                  <a:lnTo>
                    <a:pt x="14" y="120"/>
                  </a:lnTo>
                  <a:lnTo>
                    <a:pt x="18" y="120"/>
                  </a:lnTo>
                  <a:lnTo>
                    <a:pt x="86" y="120"/>
                  </a:lnTo>
                  <a:lnTo>
                    <a:pt x="88" y="120"/>
                  </a:lnTo>
                  <a:lnTo>
                    <a:pt x="90" y="124"/>
                  </a:lnTo>
                  <a:lnTo>
                    <a:pt x="88" y="126"/>
                  </a:lnTo>
                  <a:lnTo>
                    <a:pt x="86" y="128"/>
                  </a:lnTo>
                  <a:lnTo>
                    <a:pt x="94" y="142"/>
                  </a:lnTo>
                  <a:close/>
                </a:path>
              </a:pathLst>
            </a:custGeom>
            <a:solidFill>
              <a:srgbClr val="FFFFFF"/>
            </a:solidFill>
            <a:ln w="9525">
              <a:noFill/>
              <a:round/>
              <a:headEnd/>
              <a:tailEnd/>
            </a:ln>
          </p:spPr>
          <p:txBody>
            <a:bodyPr/>
            <a:lstStyle/>
            <a:p>
              <a:pPr defTabSz="684673" fontAlgn="base">
                <a:spcBef>
                  <a:spcPct val="0"/>
                </a:spcBef>
                <a:spcAft>
                  <a:spcPct val="0"/>
                </a:spcAft>
              </a:pPr>
              <a:endParaRPr lang="en-US" sz="1100">
                <a:solidFill>
                  <a:srgbClr val="FFFFFF"/>
                </a:solidFill>
                <a:cs typeface="Arial" charset="0"/>
              </a:endParaRPr>
            </a:p>
          </p:txBody>
        </p:sp>
        <p:sp>
          <p:nvSpPr>
            <p:cNvPr id="99" name="Freeform 6"/>
            <p:cNvSpPr>
              <a:spLocks/>
            </p:cNvSpPr>
            <p:nvPr/>
          </p:nvSpPr>
          <p:spPr bwMode="auto">
            <a:xfrm>
              <a:off x="2830513" y="1652588"/>
              <a:ext cx="419100" cy="346075"/>
            </a:xfrm>
            <a:custGeom>
              <a:avLst/>
              <a:gdLst>
                <a:gd name="T0" fmla="*/ 2147483647 w 264"/>
                <a:gd name="T1" fmla="*/ 2147483647 h 218"/>
                <a:gd name="T2" fmla="*/ 2147483647 w 264"/>
                <a:gd name="T3" fmla="*/ 2147483647 h 218"/>
                <a:gd name="T4" fmla="*/ 2147483647 w 264"/>
                <a:gd name="T5" fmla="*/ 2147483647 h 218"/>
                <a:gd name="T6" fmla="*/ 2147483647 w 264"/>
                <a:gd name="T7" fmla="*/ 2147483647 h 218"/>
                <a:gd name="T8" fmla="*/ 2147483647 w 264"/>
                <a:gd name="T9" fmla="*/ 2147483647 h 218"/>
                <a:gd name="T10" fmla="*/ 2147483647 w 264"/>
                <a:gd name="T11" fmla="*/ 2147483647 h 218"/>
                <a:gd name="T12" fmla="*/ 2147483647 w 264"/>
                <a:gd name="T13" fmla="*/ 2147483647 h 218"/>
                <a:gd name="T14" fmla="*/ 2147483647 w 264"/>
                <a:gd name="T15" fmla="*/ 2147483647 h 218"/>
                <a:gd name="T16" fmla="*/ 2147483647 w 264"/>
                <a:gd name="T17" fmla="*/ 2147483647 h 218"/>
                <a:gd name="T18" fmla="*/ 2147483647 w 264"/>
                <a:gd name="T19" fmla="*/ 2147483647 h 218"/>
                <a:gd name="T20" fmla="*/ 2147483647 w 264"/>
                <a:gd name="T21" fmla="*/ 2147483647 h 218"/>
                <a:gd name="T22" fmla="*/ 2147483647 w 264"/>
                <a:gd name="T23" fmla="*/ 2147483647 h 218"/>
                <a:gd name="T24" fmla="*/ 2147483647 w 264"/>
                <a:gd name="T25" fmla="*/ 2147483647 h 218"/>
                <a:gd name="T26" fmla="*/ 2147483647 w 264"/>
                <a:gd name="T27" fmla="*/ 2147483647 h 218"/>
                <a:gd name="T28" fmla="*/ 2147483647 w 264"/>
                <a:gd name="T29" fmla="*/ 2147483647 h 218"/>
                <a:gd name="T30" fmla="*/ 2147483647 w 264"/>
                <a:gd name="T31" fmla="*/ 2147483647 h 218"/>
                <a:gd name="T32" fmla="*/ 2147483647 w 264"/>
                <a:gd name="T33" fmla="*/ 2147483647 h 218"/>
                <a:gd name="T34" fmla="*/ 2147483647 w 264"/>
                <a:gd name="T35" fmla="*/ 2147483647 h 218"/>
                <a:gd name="T36" fmla="*/ 2147483647 w 264"/>
                <a:gd name="T37" fmla="*/ 2147483647 h 218"/>
                <a:gd name="T38" fmla="*/ 2147483647 w 264"/>
                <a:gd name="T39" fmla="*/ 2147483647 h 218"/>
                <a:gd name="T40" fmla="*/ 2147483647 w 264"/>
                <a:gd name="T41" fmla="*/ 2147483647 h 218"/>
                <a:gd name="T42" fmla="*/ 2147483647 w 264"/>
                <a:gd name="T43" fmla="*/ 2147483647 h 218"/>
                <a:gd name="T44" fmla="*/ 2147483647 w 264"/>
                <a:gd name="T45" fmla="*/ 2147483647 h 218"/>
                <a:gd name="T46" fmla="*/ 2147483647 w 264"/>
                <a:gd name="T47" fmla="*/ 2147483647 h 218"/>
                <a:gd name="T48" fmla="*/ 2147483647 w 264"/>
                <a:gd name="T49" fmla="*/ 2147483647 h 218"/>
                <a:gd name="T50" fmla="*/ 2147483647 w 264"/>
                <a:gd name="T51" fmla="*/ 2147483647 h 218"/>
                <a:gd name="T52" fmla="*/ 2147483647 w 264"/>
                <a:gd name="T53" fmla="*/ 2147483647 h 218"/>
                <a:gd name="T54" fmla="*/ 2147483647 w 264"/>
                <a:gd name="T55" fmla="*/ 2147483647 h 218"/>
                <a:gd name="T56" fmla="*/ 2147483647 w 264"/>
                <a:gd name="T57" fmla="*/ 2147483647 h 218"/>
                <a:gd name="T58" fmla="*/ 2147483647 w 264"/>
                <a:gd name="T59" fmla="*/ 2147483647 h 218"/>
                <a:gd name="T60" fmla="*/ 2147483647 w 264"/>
                <a:gd name="T61" fmla="*/ 2147483647 h 218"/>
                <a:gd name="T62" fmla="*/ 2147483647 w 264"/>
                <a:gd name="T63" fmla="*/ 2147483647 h 218"/>
                <a:gd name="T64" fmla="*/ 2147483647 w 264"/>
                <a:gd name="T65" fmla="*/ 2147483647 h 218"/>
                <a:gd name="T66" fmla="*/ 2147483647 w 264"/>
                <a:gd name="T67" fmla="*/ 2147483647 h 218"/>
                <a:gd name="T68" fmla="*/ 0 w 264"/>
                <a:gd name="T69" fmla="*/ 2147483647 h 218"/>
                <a:gd name="T70" fmla="*/ 2147483647 w 264"/>
                <a:gd name="T71" fmla="*/ 2147483647 h 218"/>
                <a:gd name="T72" fmla="*/ 2147483647 w 264"/>
                <a:gd name="T73" fmla="*/ 0 h 218"/>
                <a:gd name="T74" fmla="*/ 2147483647 w 264"/>
                <a:gd name="T75" fmla="*/ 2147483647 h 218"/>
                <a:gd name="T76" fmla="*/ 2147483647 w 264"/>
                <a:gd name="T77" fmla="*/ 2147483647 h 218"/>
                <a:gd name="T78" fmla="*/ 2147483647 w 264"/>
                <a:gd name="T79" fmla="*/ 2147483647 h 218"/>
                <a:gd name="T80" fmla="*/ 2147483647 w 264"/>
                <a:gd name="T81" fmla="*/ 2147483647 h 2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4"/>
                <a:gd name="T124" fmla="*/ 0 h 218"/>
                <a:gd name="T125" fmla="*/ 264 w 264"/>
                <a:gd name="T126" fmla="*/ 218 h 2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4" h="218">
                  <a:moveTo>
                    <a:pt x="238" y="116"/>
                  </a:moveTo>
                  <a:lnTo>
                    <a:pt x="172" y="108"/>
                  </a:lnTo>
                  <a:lnTo>
                    <a:pt x="198" y="168"/>
                  </a:lnTo>
                  <a:lnTo>
                    <a:pt x="206" y="144"/>
                  </a:lnTo>
                  <a:lnTo>
                    <a:pt x="254" y="180"/>
                  </a:lnTo>
                  <a:lnTo>
                    <a:pt x="256" y="180"/>
                  </a:lnTo>
                  <a:lnTo>
                    <a:pt x="260" y="178"/>
                  </a:lnTo>
                  <a:lnTo>
                    <a:pt x="262" y="176"/>
                  </a:lnTo>
                  <a:lnTo>
                    <a:pt x="262" y="174"/>
                  </a:lnTo>
                  <a:lnTo>
                    <a:pt x="264" y="172"/>
                  </a:lnTo>
                  <a:lnTo>
                    <a:pt x="262" y="168"/>
                  </a:lnTo>
                  <a:lnTo>
                    <a:pt x="216" y="134"/>
                  </a:lnTo>
                  <a:lnTo>
                    <a:pt x="238" y="116"/>
                  </a:lnTo>
                  <a:lnTo>
                    <a:pt x="156" y="14"/>
                  </a:lnTo>
                  <a:lnTo>
                    <a:pt x="176" y="14"/>
                  </a:lnTo>
                  <a:lnTo>
                    <a:pt x="176" y="16"/>
                  </a:lnTo>
                  <a:lnTo>
                    <a:pt x="156" y="16"/>
                  </a:lnTo>
                  <a:lnTo>
                    <a:pt x="156" y="14"/>
                  </a:lnTo>
                  <a:lnTo>
                    <a:pt x="238" y="116"/>
                  </a:lnTo>
                  <a:lnTo>
                    <a:pt x="156" y="18"/>
                  </a:lnTo>
                  <a:lnTo>
                    <a:pt x="176" y="18"/>
                  </a:lnTo>
                  <a:lnTo>
                    <a:pt x="176" y="32"/>
                  </a:lnTo>
                  <a:lnTo>
                    <a:pt x="156" y="32"/>
                  </a:lnTo>
                  <a:lnTo>
                    <a:pt x="156" y="18"/>
                  </a:lnTo>
                  <a:lnTo>
                    <a:pt x="238" y="116"/>
                  </a:lnTo>
                  <a:lnTo>
                    <a:pt x="142" y="30"/>
                  </a:lnTo>
                  <a:lnTo>
                    <a:pt x="118" y="30"/>
                  </a:lnTo>
                  <a:lnTo>
                    <a:pt x="118" y="28"/>
                  </a:lnTo>
                  <a:lnTo>
                    <a:pt x="142" y="28"/>
                  </a:lnTo>
                  <a:lnTo>
                    <a:pt x="142" y="30"/>
                  </a:lnTo>
                  <a:lnTo>
                    <a:pt x="238" y="116"/>
                  </a:lnTo>
                  <a:lnTo>
                    <a:pt x="192" y="30"/>
                  </a:lnTo>
                  <a:lnTo>
                    <a:pt x="198" y="22"/>
                  </a:lnTo>
                  <a:lnTo>
                    <a:pt x="192" y="16"/>
                  </a:lnTo>
                  <a:lnTo>
                    <a:pt x="198" y="16"/>
                  </a:lnTo>
                  <a:lnTo>
                    <a:pt x="200" y="20"/>
                  </a:lnTo>
                  <a:lnTo>
                    <a:pt x="202" y="16"/>
                  </a:lnTo>
                  <a:lnTo>
                    <a:pt x="206" y="16"/>
                  </a:lnTo>
                  <a:lnTo>
                    <a:pt x="202" y="22"/>
                  </a:lnTo>
                  <a:lnTo>
                    <a:pt x="208" y="30"/>
                  </a:lnTo>
                  <a:lnTo>
                    <a:pt x="202" y="30"/>
                  </a:lnTo>
                  <a:lnTo>
                    <a:pt x="200" y="26"/>
                  </a:lnTo>
                  <a:lnTo>
                    <a:pt x="196" y="30"/>
                  </a:lnTo>
                  <a:lnTo>
                    <a:pt x="192" y="30"/>
                  </a:lnTo>
                  <a:lnTo>
                    <a:pt x="238" y="116"/>
                  </a:lnTo>
                  <a:lnTo>
                    <a:pt x="216" y="40"/>
                  </a:lnTo>
                  <a:lnTo>
                    <a:pt x="8" y="40"/>
                  </a:lnTo>
                  <a:lnTo>
                    <a:pt x="8" y="196"/>
                  </a:lnTo>
                  <a:lnTo>
                    <a:pt x="10" y="202"/>
                  </a:lnTo>
                  <a:lnTo>
                    <a:pt x="12" y="206"/>
                  </a:lnTo>
                  <a:lnTo>
                    <a:pt x="18" y="210"/>
                  </a:lnTo>
                  <a:lnTo>
                    <a:pt x="24" y="210"/>
                  </a:lnTo>
                  <a:lnTo>
                    <a:pt x="202" y="210"/>
                  </a:lnTo>
                  <a:lnTo>
                    <a:pt x="208" y="210"/>
                  </a:lnTo>
                  <a:lnTo>
                    <a:pt x="212" y="206"/>
                  </a:lnTo>
                  <a:lnTo>
                    <a:pt x="216" y="202"/>
                  </a:lnTo>
                  <a:lnTo>
                    <a:pt x="216" y="196"/>
                  </a:lnTo>
                  <a:lnTo>
                    <a:pt x="216" y="162"/>
                  </a:lnTo>
                  <a:lnTo>
                    <a:pt x="224" y="168"/>
                  </a:lnTo>
                  <a:lnTo>
                    <a:pt x="224" y="196"/>
                  </a:lnTo>
                  <a:lnTo>
                    <a:pt x="222" y="204"/>
                  </a:lnTo>
                  <a:lnTo>
                    <a:pt x="218" y="212"/>
                  </a:lnTo>
                  <a:lnTo>
                    <a:pt x="210" y="216"/>
                  </a:lnTo>
                  <a:lnTo>
                    <a:pt x="202" y="218"/>
                  </a:lnTo>
                  <a:lnTo>
                    <a:pt x="24" y="218"/>
                  </a:lnTo>
                  <a:lnTo>
                    <a:pt x="14" y="216"/>
                  </a:lnTo>
                  <a:lnTo>
                    <a:pt x="8" y="212"/>
                  </a:lnTo>
                  <a:lnTo>
                    <a:pt x="2" y="204"/>
                  </a:lnTo>
                  <a:lnTo>
                    <a:pt x="0" y="196"/>
                  </a:lnTo>
                  <a:lnTo>
                    <a:pt x="0" y="24"/>
                  </a:lnTo>
                  <a:lnTo>
                    <a:pt x="2" y="14"/>
                  </a:lnTo>
                  <a:lnTo>
                    <a:pt x="8" y="8"/>
                  </a:lnTo>
                  <a:lnTo>
                    <a:pt x="14" y="2"/>
                  </a:lnTo>
                  <a:lnTo>
                    <a:pt x="24" y="0"/>
                  </a:lnTo>
                  <a:lnTo>
                    <a:pt x="202" y="0"/>
                  </a:lnTo>
                  <a:lnTo>
                    <a:pt x="210" y="2"/>
                  </a:lnTo>
                  <a:lnTo>
                    <a:pt x="218" y="8"/>
                  </a:lnTo>
                  <a:lnTo>
                    <a:pt x="222" y="14"/>
                  </a:lnTo>
                  <a:lnTo>
                    <a:pt x="224" y="24"/>
                  </a:lnTo>
                  <a:lnTo>
                    <a:pt x="224" y="108"/>
                  </a:lnTo>
                  <a:lnTo>
                    <a:pt x="216" y="106"/>
                  </a:lnTo>
                  <a:lnTo>
                    <a:pt x="216" y="40"/>
                  </a:lnTo>
                  <a:lnTo>
                    <a:pt x="238" y="116"/>
                  </a:lnTo>
                  <a:close/>
                </a:path>
              </a:pathLst>
            </a:custGeom>
            <a:solidFill>
              <a:srgbClr val="FFFFFF"/>
            </a:solidFill>
            <a:ln w="9525">
              <a:noFill/>
              <a:round/>
              <a:headEnd/>
              <a:tailEnd/>
            </a:ln>
          </p:spPr>
          <p:txBody>
            <a:bodyPr/>
            <a:lstStyle/>
            <a:p>
              <a:pPr defTabSz="684673" fontAlgn="base">
                <a:spcBef>
                  <a:spcPct val="0"/>
                </a:spcBef>
                <a:spcAft>
                  <a:spcPct val="0"/>
                </a:spcAft>
              </a:pPr>
              <a:endParaRPr lang="en-US" sz="1100">
                <a:solidFill>
                  <a:srgbClr val="FFFFFF"/>
                </a:solidFill>
                <a:cs typeface="Arial" charset="0"/>
              </a:endParaRPr>
            </a:p>
          </p:txBody>
        </p:sp>
      </p:grpSp>
      <p:grpSp>
        <p:nvGrpSpPr>
          <p:cNvPr id="100" name="Group 20"/>
          <p:cNvGrpSpPr/>
          <p:nvPr/>
        </p:nvGrpSpPr>
        <p:grpSpPr>
          <a:xfrm>
            <a:off x="3563888" y="2078327"/>
            <a:ext cx="331555" cy="373239"/>
            <a:chOff x="6563042" y="1919069"/>
            <a:chExt cx="1134038" cy="1136551"/>
          </a:xfrm>
        </p:grpSpPr>
        <p:grpSp>
          <p:nvGrpSpPr>
            <p:cNvPr id="101" name="Group 21"/>
            <p:cNvGrpSpPr/>
            <p:nvPr/>
          </p:nvGrpSpPr>
          <p:grpSpPr>
            <a:xfrm>
              <a:off x="6851824" y="1919069"/>
              <a:ext cx="845256" cy="916435"/>
              <a:chOff x="7000705" y="1812217"/>
              <a:chExt cx="914400" cy="991402"/>
            </a:xfrm>
          </p:grpSpPr>
          <p:sp>
            <p:nvSpPr>
              <p:cNvPr id="113" name="Oval 33"/>
              <p:cNvSpPr/>
              <p:nvPr/>
            </p:nvSpPr>
            <p:spPr>
              <a:xfrm>
                <a:off x="7192225" y="2251319"/>
                <a:ext cx="155418" cy="14783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Trapezoid 34"/>
              <p:cNvSpPr/>
              <p:nvPr/>
            </p:nvSpPr>
            <p:spPr>
              <a:xfrm>
                <a:off x="7193281" y="2374325"/>
                <a:ext cx="154362" cy="258385"/>
              </a:xfrm>
              <a:prstGeom prst="trapezoid">
                <a:avLst>
                  <a:gd name="adj" fmla="val 16772"/>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35"/>
              <p:cNvSpPr/>
              <p:nvPr/>
            </p:nvSpPr>
            <p:spPr>
              <a:xfrm rot="900000">
                <a:off x="7000705" y="2157056"/>
                <a:ext cx="914400" cy="64656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6" name="Straight Connector 36"/>
              <p:cNvCxnSpPr/>
              <p:nvPr/>
            </p:nvCxnSpPr>
            <p:spPr>
              <a:xfrm>
                <a:off x="7147560" y="2514600"/>
                <a:ext cx="547052"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7" name="Oval 37"/>
              <p:cNvSpPr/>
              <p:nvPr/>
            </p:nvSpPr>
            <p:spPr>
              <a:xfrm>
                <a:off x="7121576" y="2341282"/>
                <a:ext cx="310345" cy="31034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38"/>
              <p:cNvCxnSpPr/>
              <p:nvPr/>
            </p:nvCxnSpPr>
            <p:spPr>
              <a:xfrm flipV="1">
                <a:off x="7574280" y="2538095"/>
                <a:ext cx="32068" cy="927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39"/>
              <p:cNvCxnSpPr/>
              <p:nvPr/>
            </p:nvCxnSpPr>
            <p:spPr>
              <a:xfrm flipV="1">
                <a:off x="7685404" y="2569210"/>
                <a:ext cx="32068" cy="927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40"/>
              <p:cNvCxnSpPr/>
              <p:nvPr/>
            </p:nvCxnSpPr>
            <p:spPr>
              <a:xfrm flipV="1">
                <a:off x="7457905" y="2505075"/>
                <a:ext cx="32068" cy="927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41"/>
              <p:cNvCxnSpPr/>
              <p:nvPr/>
            </p:nvCxnSpPr>
            <p:spPr>
              <a:xfrm flipV="1">
                <a:off x="7344309" y="2472627"/>
                <a:ext cx="32068" cy="927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Straight Connector 42"/>
              <p:cNvCxnSpPr/>
              <p:nvPr/>
            </p:nvCxnSpPr>
            <p:spPr>
              <a:xfrm flipH="1">
                <a:off x="7147560" y="2209800"/>
                <a:ext cx="89852"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3" name="Rectangle 43"/>
              <p:cNvSpPr/>
              <p:nvPr/>
            </p:nvSpPr>
            <p:spPr>
              <a:xfrm rot="900000">
                <a:off x="7387126" y="2674459"/>
                <a:ext cx="228600" cy="1131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4" name="Straight Connector 44"/>
              <p:cNvCxnSpPr/>
              <p:nvPr/>
            </p:nvCxnSpPr>
            <p:spPr>
              <a:xfrm>
                <a:off x="7296845" y="2209800"/>
                <a:ext cx="566995" cy="16452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5" name="Freeform 45"/>
              <p:cNvSpPr/>
              <p:nvPr/>
            </p:nvSpPr>
            <p:spPr>
              <a:xfrm rot="20700000">
                <a:off x="7451777" y="1812217"/>
                <a:ext cx="334954" cy="626744"/>
              </a:xfrm>
              <a:custGeom>
                <a:avLst/>
                <a:gdLst>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 fmla="*/ 142875 w 472440"/>
                  <a:gd name="connsiteY0" fmla="*/ 240030 h 967740"/>
                  <a:gd name="connsiteX1" fmla="*/ 0 w 472440"/>
                  <a:gd name="connsiteY1" fmla="*/ 923925 h 967740"/>
                  <a:gd name="connsiteX2" fmla="*/ 205740 w 472440"/>
                  <a:gd name="connsiteY2" fmla="*/ 375285 h 967740"/>
                  <a:gd name="connsiteX3" fmla="*/ 472440 w 472440"/>
                  <a:gd name="connsiteY3" fmla="*/ 967740 h 967740"/>
                  <a:gd name="connsiteX4" fmla="*/ 228600 w 472440"/>
                  <a:gd name="connsiteY4" fmla="*/ 251460 h 967740"/>
                  <a:gd name="connsiteX5" fmla="*/ 360045 w 472440"/>
                  <a:gd name="connsiteY5" fmla="*/ 125730 h 967740"/>
                  <a:gd name="connsiteX6" fmla="*/ 209550 w 472440"/>
                  <a:gd name="connsiteY6" fmla="*/ 0 h 967740"/>
                  <a:gd name="connsiteX7" fmla="*/ 49530 w 472440"/>
                  <a:gd name="connsiteY7" fmla="*/ 102870 h 967740"/>
                  <a:gd name="connsiteX8" fmla="*/ 142875 w 472440"/>
                  <a:gd name="connsiteY8" fmla="*/ 240030 h 967740"/>
                  <a:gd name="connsiteX0" fmla="*/ 142875 w 472440"/>
                  <a:gd name="connsiteY0" fmla="*/ 241137 h 968847"/>
                  <a:gd name="connsiteX1" fmla="*/ 0 w 472440"/>
                  <a:gd name="connsiteY1" fmla="*/ 925032 h 968847"/>
                  <a:gd name="connsiteX2" fmla="*/ 205740 w 472440"/>
                  <a:gd name="connsiteY2" fmla="*/ 376392 h 968847"/>
                  <a:gd name="connsiteX3" fmla="*/ 472440 w 472440"/>
                  <a:gd name="connsiteY3" fmla="*/ 968847 h 968847"/>
                  <a:gd name="connsiteX4" fmla="*/ 228600 w 472440"/>
                  <a:gd name="connsiteY4" fmla="*/ 252567 h 968847"/>
                  <a:gd name="connsiteX5" fmla="*/ 360045 w 472440"/>
                  <a:gd name="connsiteY5" fmla="*/ 126837 h 968847"/>
                  <a:gd name="connsiteX6" fmla="*/ 209550 w 472440"/>
                  <a:gd name="connsiteY6" fmla="*/ 1107 h 968847"/>
                  <a:gd name="connsiteX7" fmla="*/ 49530 w 472440"/>
                  <a:gd name="connsiteY7" fmla="*/ 103977 h 968847"/>
                  <a:gd name="connsiteX8" fmla="*/ 142875 w 472440"/>
                  <a:gd name="connsiteY8" fmla="*/ 241137 h 968847"/>
                  <a:gd name="connsiteX0" fmla="*/ 142875 w 472440"/>
                  <a:gd name="connsiteY0" fmla="*/ 241836 h 969546"/>
                  <a:gd name="connsiteX1" fmla="*/ 0 w 472440"/>
                  <a:gd name="connsiteY1" fmla="*/ 925731 h 969546"/>
                  <a:gd name="connsiteX2" fmla="*/ 205740 w 472440"/>
                  <a:gd name="connsiteY2" fmla="*/ 377091 h 969546"/>
                  <a:gd name="connsiteX3" fmla="*/ 472440 w 472440"/>
                  <a:gd name="connsiteY3" fmla="*/ 969546 h 969546"/>
                  <a:gd name="connsiteX4" fmla="*/ 228600 w 472440"/>
                  <a:gd name="connsiteY4" fmla="*/ 253266 h 969546"/>
                  <a:gd name="connsiteX5" fmla="*/ 360045 w 472440"/>
                  <a:gd name="connsiteY5" fmla="*/ 127536 h 969546"/>
                  <a:gd name="connsiteX6" fmla="*/ 209550 w 472440"/>
                  <a:gd name="connsiteY6" fmla="*/ 1806 h 969546"/>
                  <a:gd name="connsiteX7" fmla="*/ 49530 w 472440"/>
                  <a:gd name="connsiteY7" fmla="*/ 104676 h 969546"/>
                  <a:gd name="connsiteX8" fmla="*/ 142875 w 472440"/>
                  <a:gd name="connsiteY8" fmla="*/ 241836 h 969546"/>
                  <a:gd name="connsiteX0" fmla="*/ 142875 w 472440"/>
                  <a:gd name="connsiteY0" fmla="*/ 241836 h 969546"/>
                  <a:gd name="connsiteX1" fmla="*/ 0 w 472440"/>
                  <a:gd name="connsiteY1" fmla="*/ 925731 h 969546"/>
                  <a:gd name="connsiteX2" fmla="*/ 205740 w 472440"/>
                  <a:gd name="connsiteY2" fmla="*/ 377091 h 969546"/>
                  <a:gd name="connsiteX3" fmla="*/ 472440 w 472440"/>
                  <a:gd name="connsiteY3" fmla="*/ 969546 h 969546"/>
                  <a:gd name="connsiteX4" fmla="*/ 228600 w 472440"/>
                  <a:gd name="connsiteY4" fmla="*/ 253266 h 969546"/>
                  <a:gd name="connsiteX5" fmla="*/ 360045 w 472440"/>
                  <a:gd name="connsiteY5" fmla="*/ 127536 h 969546"/>
                  <a:gd name="connsiteX6" fmla="*/ 209550 w 472440"/>
                  <a:gd name="connsiteY6" fmla="*/ 1806 h 969546"/>
                  <a:gd name="connsiteX7" fmla="*/ 49530 w 472440"/>
                  <a:gd name="connsiteY7" fmla="*/ 104676 h 969546"/>
                  <a:gd name="connsiteX8" fmla="*/ 142875 w 472440"/>
                  <a:gd name="connsiteY8" fmla="*/ 241836 h 969546"/>
                  <a:gd name="connsiteX0" fmla="*/ 142875 w 472440"/>
                  <a:gd name="connsiteY0" fmla="*/ 241836 h 969546"/>
                  <a:gd name="connsiteX1" fmla="*/ 0 w 472440"/>
                  <a:gd name="connsiteY1" fmla="*/ 925731 h 969546"/>
                  <a:gd name="connsiteX2" fmla="*/ 205740 w 472440"/>
                  <a:gd name="connsiteY2" fmla="*/ 377091 h 969546"/>
                  <a:gd name="connsiteX3" fmla="*/ 472440 w 472440"/>
                  <a:gd name="connsiteY3" fmla="*/ 969546 h 969546"/>
                  <a:gd name="connsiteX4" fmla="*/ 228600 w 472440"/>
                  <a:gd name="connsiteY4" fmla="*/ 253266 h 969546"/>
                  <a:gd name="connsiteX5" fmla="*/ 360045 w 472440"/>
                  <a:gd name="connsiteY5" fmla="*/ 127536 h 969546"/>
                  <a:gd name="connsiteX6" fmla="*/ 209550 w 472440"/>
                  <a:gd name="connsiteY6" fmla="*/ 1806 h 969546"/>
                  <a:gd name="connsiteX7" fmla="*/ 49530 w 472440"/>
                  <a:gd name="connsiteY7" fmla="*/ 104676 h 969546"/>
                  <a:gd name="connsiteX8" fmla="*/ 142875 w 472440"/>
                  <a:gd name="connsiteY8"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228600 w 472440"/>
                  <a:gd name="connsiteY4" fmla="*/ 253266 h 969546"/>
                  <a:gd name="connsiteX5" fmla="*/ 360045 w 472440"/>
                  <a:gd name="connsiteY5" fmla="*/ 127536 h 969546"/>
                  <a:gd name="connsiteX6" fmla="*/ 209550 w 472440"/>
                  <a:gd name="connsiteY6" fmla="*/ 1806 h 969546"/>
                  <a:gd name="connsiteX7" fmla="*/ 49530 w 472440"/>
                  <a:gd name="connsiteY7" fmla="*/ 104676 h 969546"/>
                  <a:gd name="connsiteX8" fmla="*/ 142875 w 472440"/>
                  <a:gd name="connsiteY8"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228600 w 472440"/>
                  <a:gd name="connsiteY4" fmla="*/ 253266 h 969546"/>
                  <a:gd name="connsiteX5" fmla="*/ 344805 w 472440"/>
                  <a:gd name="connsiteY5" fmla="*/ 127536 h 969546"/>
                  <a:gd name="connsiteX6" fmla="*/ 209550 w 472440"/>
                  <a:gd name="connsiteY6" fmla="*/ 1806 h 969546"/>
                  <a:gd name="connsiteX7" fmla="*/ 49530 w 472440"/>
                  <a:gd name="connsiteY7" fmla="*/ 104676 h 969546"/>
                  <a:gd name="connsiteX8" fmla="*/ 142875 w 472440"/>
                  <a:gd name="connsiteY8"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23850 w 472440"/>
                  <a:gd name="connsiteY4" fmla="*/ 539017 h 969546"/>
                  <a:gd name="connsiteX5" fmla="*/ 228600 w 472440"/>
                  <a:gd name="connsiteY5" fmla="*/ 253266 h 969546"/>
                  <a:gd name="connsiteX6" fmla="*/ 344805 w 472440"/>
                  <a:gd name="connsiteY6" fmla="*/ 127536 h 969546"/>
                  <a:gd name="connsiteX7" fmla="*/ 209550 w 472440"/>
                  <a:gd name="connsiteY7" fmla="*/ 1806 h 969546"/>
                  <a:gd name="connsiteX8" fmla="*/ 49530 w 472440"/>
                  <a:gd name="connsiteY8" fmla="*/ 104676 h 969546"/>
                  <a:gd name="connsiteX9" fmla="*/ 142875 w 472440"/>
                  <a:gd name="connsiteY9"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33375 w 472440"/>
                  <a:gd name="connsiteY4" fmla="*/ 573307 h 969546"/>
                  <a:gd name="connsiteX5" fmla="*/ 323850 w 472440"/>
                  <a:gd name="connsiteY5" fmla="*/ 539017 h 969546"/>
                  <a:gd name="connsiteX6" fmla="*/ 228600 w 472440"/>
                  <a:gd name="connsiteY6" fmla="*/ 253266 h 969546"/>
                  <a:gd name="connsiteX7" fmla="*/ 344805 w 472440"/>
                  <a:gd name="connsiteY7" fmla="*/ 127536 h 969546"/>
                  <a:gd name="connsiteX8" fmla="*/ 209550 w 472440"/>
                  <a:gd name="connsiteY8" fmla="*/ 1806 h 969546"/>
                  <a:gd name="connsiteX9" fmla="*/ 49530 w 472440"/>
                  <a:gd name="connsiteY9" fmla="*/ 104676 h 969546"/>
                  <a:gd name="connsiteX10" fmla="*/ 142875 w 472440"/>
                  <a:gd name="connsiteY10"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33375 w 472440"/>
                  <a:gd name="connsiteY4" fmla="*/ 573307 h 969546"/>
                  <a:gd name="connsiteX5" fmla="*/ 323850 w 472440"/>
                  <a:gd name="connsiteY5" fmla="*/ 539017 h 969546"/>
                  <a:gd name="connsiteX6" fmla="*/ 312420 w 472440"/>
                  <a:gd name="connsiteY6" fmla="*/ 502822 h 969546"/>
                  <a:gd name="connsiteX7" fmla="*/ 228600 w 472440"/>
                  <a:gd name="connsiteY7" fmla="*/ 253266 h 969546"/>
                  <a:gd name="connsiteX8" fmla="*/ 344805 w 472440"/>
                  <a:gd name="connsiteY8" fmla="*/ 127536 h 969546"/>
                  <a:gd name="connsiteX9" fmla="*/ 209550 w 472440"/>
                  <a:gd name="connsiteY9" fmla="*/ 1806 h 969546"/>
                  <a:gd name="connsiteX10" fmla="*/ 49530 w 472440"/>
                  <a:gd name="connsiteY10" fmla="*/ 104676 h 969546"/>
                  <a:gd name="connsiteX11" fmla="*/ 142875 w 472440"/>
                  <a:gd name="connsiteY11"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39090 w 472440"/>
                  <a:gd name="connsiteY4" fmla="*/ 594262 h 969546"/>
                  <a:gd name="connsiteX5" fmla="*/ 333375 w 472440"/>
                  <a:gd name="connsiteY5" fmla="*/ 573307 h 969546"/>
                  <a:gd name="connsiteX6" fmla="*/ 323850 w 472440"/>
                  <a:gd name="connsiteY6" fmla="*/ 539017 h 969546"/>
                  <a:gd name="connsiteX7" fmla="*/ 312420 w 472440"/>
                  <a:gd name="connsiteY7" fmla="*/ 502822 h 969546"/>
                  <a:gd name="connsiteX8" fmla="*/ 228600 w 472440"/>
                  <a:gd name="connsiteY8" fmla="*/ 253266 h 969546"/>
                  <a:gd name="connsiteX9" fmla="*/ 344805 w 472440"/>
                  <a:gd name="connsiteY9" fmla="*/ 127536 h 969546"/>
                  <a:gd name="connsiteX10" fmla="*/ 209550 w 472440"/>
                  <a:gd name="connsiteY10" fmla="*/ 1806 h 969546"/>
                  <a:gd name="connsiteX11" fmla="*/ 49530 w 472440"/>
                  <a:gd name="connsiteY11" fmla="*/ 104676 h 969546"/>
                  <a:gd name="connsiteX12" fmla="*/ 142875 w 472440"/>
                  <a:gd name="connsiteY12"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39090 w 472440"/>
                  <a:gd name="connsiteY4" fmla="*/ 594262 h 969546"/>
                  <a:gd name="connsiteX5" fmla="*/ 468630 w 472440"/>
                  <a:gd name="connsiteY5" fmla="*/ 548542 h 969546"/>
                  <a:gd name="connsiteX6" fmla="*/ 323850 w 472440"/>
                  <a:gd name="connsiteY6" fmla="*/ 539017 h 969546"/>
                  <a:gd name="connsiteX7" fmla="*/ 312420 w 472440"/>
                  <a:gd name="connsiteY7" fmla="*/ 502822 h 969546"/>
                  <a:gd name="connsiteX8" fmla="*/ 228600 w 472440"/>
                  <a:gd name="connsiteY8" fmla="*/ 253266 h 969546"/>
                  <a:gd name="connsiteX9" fmla="*/ 344805 w 472440"/>
                  <a:gd name="connsiteY9" fmla="*/ 127536 h 969546"/>
                  <a:gd name="connsiteX10" fmla="*/ 209550 w 472440"/>
                  <a:gd name="connsiteY10" fmla="*/ 1806 h 969546"/>
                  <a:gd name="connsiteX11" fmla="*/ 49530 w 472440"/>
                  <a:gd name="connsiteY11" fmla="*/ 104676 h 969546"/>
                  <a:gd name="connsiteX12" fmla="*/ 142875 w 472440"/>
                  <a:gd name="connsiteY12"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39090 w 472440"/>
                  <a:gd name="connsiteY4" fmla="*/ 594262 h 969546"/>
                  <a:gd name="connsiteX5" fmla="*/ 468630 w 472440"/>
                  <a:gd name="connsiteY5" fmla="*/ 548542 h 969546"/>
                  <a:gd name="connsiteX6" fmla="*/ 470535 w 472440"/>
                  <a:gd name="connsiteY6" fmla="*/ 516157 h 969546"/>
                  <a:gd name="connsiteX7" fmla="*/ 312420 w 472440"/>
                  <a:gd name="connsiteY7" fmla="*/ 502822 h 969546"/>
                  <a:gd name="connsiteX8" fmla="*/ 228600 w 472440"/>
                  <a:gd name="connsiteY8" fmla="*/ 253266 h 969546"/>
                  <a:gd name="connsiteX9" fmla="*/ 344805 w 472440"/>
                  <a:gd name="connsiteY9" fmla="*/ 127536 h 969546"/>
                  <a:gd name="connsiteX10" fmla="*/ 209550 w 472440"/>
                  <a:gd name="connsiteY10" fmla="*/ 1806 h 969546"/>
                  <a:gd name="connsiteX11" fmla="*/ 49530 w 472440"/>
                  <a:gd name="connsiteY11" fmla="*/ 104676 h 969546"/>
                  <a:gd name="connsiteX12" fmla="*/ 142875 w 472440"/>
                  <a:gd name="connsiteY12"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29565 w 472440"/>
                  <a:gd name="connsiteY4" fmla="*/ 542827 h 969546"/>
                  <a:gd name="connsiteX5" fmla="*/ 468630 w 472440"/>
                  <a:gd name="connsiteY5" fmla="*/ 548542 h 969546"/>
                  <a:gd name="connsiteX6" fmla="*/ 470535 w 472440"/>
                  <a:gd name="connsiteY6" fmla="*/ 516157 h 969546"/>
                  <a:gd name="connsiteX7" fmla="*/ 312420 w 472440"/>
                  <a:gd name="connsiteY7" fmla="*/ 502822 h 969546"/>
                  <a:gd name="connsiteX8" fmla="*/ 228600 w 472440"/>
                  <a:gd name="connsiteY8" fmla="*/ 253266 h 969546"/>
                  <a:gd name="connsiteX9" fmla="*/ 344805 w 472440"/>
                  <a:gd name="connsiteY9" fmla="*/ 127536 h 969546"/>
                  <a:gd name="connsiteX10" fmla="*/ 209550 w 472440"/>
                  <a:gd name="connsiteY10" fmla="*/ 1806 h 969546"/>
                  <a:gd name="connsiteX11" fmla="*/ 49530 w 472440"/>
                  <a:gd name="connsiteY11" fmla="*/ 104676 h 969546"/>
                  <a:gd name="connsiteX12" fmla="*/ 142875 w 472440"/>
                  <a:gd name="connsiteY12"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29565 w 472440"/>
                  <a:gd name="connsiteY4" fmla="*/ 542827 h 969546"/>
                  <a:gd name="connsiteX5" fmla="*/ 468630 w 472440"/>
                  <a:gd name="connsiteY5" fmla="*/ 548542 h 969546"/>
                  <a:gd name="connsiteX6" fmla="*/ 453390 w 472440"/>
                  <a:gd name="connsiteY6" fmla="*/ 499012 h 969546"/>
                  <a:gd name="connsiteX7" fmla="*/ 312420 w 472440"/>
                  <a:gd name="connsiteY7" fmla="*/ 502822 h 969546"/>
                  <a:gd name="connsiteX8" fmla="*/ 228600 w 472440"/>
                  <a:gd name="connsiteY8" fmla="*/ 253266 h 969546"/>
                  <a:gd name="connsiteX9" fmla="*/ 344805 w 472440"/>
                  <a:gd name="connsiteY9" fmla="*/ 127536 h 969546"/>
                  <a:gd name="connsiteX10" fmla="*/ 209550 w 472440"/>
                  <a:gd name="connsiteY10" fmla="*/ 1806 h 969546"/>
                  <a:gd name="connsiteX11" fmla="*/ 49530 w 472440"/>
                  <a:gd name="connsiteY11" fmla="*/ 104676 h 969546"/>
                  <a:gd name="connsiteX12" fmla="*/ 142875 w 472440"/>
                  <a:gd name="connsiteY12"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29565 w 472440"/>
                  <a:gd name="connsiteY4" fmla="*/ 542827 h 969546"/>
                  <a:gd name="connsiteX5" fmla="*/ 457200 w 472440"/>
                  <a:gd name="connsiteY5" fmla="*/ 539017 h 969546"/>
                  <a:gd name="connsiteX6" fmla="*/ 453390 w 472440"/>
                  <a:gd name="connsiteY6" fmla="*/ 499012 h 969546"/>
                  <a:gd name="connsiteX7" fmla="*/ 312420 w 472440"/>
                  <a:gd name="connsiteY7" fmla="*/ 502822 h 969546"/>
                  <a:gd name="connsiteX8" fmla="*/ 228600 w 472440"/>
                  <a:gd name="connsiteY8" fmla="*/ 253266 h 969546"/>
                  <a:gd name="connsiteX9" fmla="*/ 344805 w 472440"/>
                  <a:gd name="connsiteY9" fmla="*/ 127536 h 969546"/>
                  <a:gd name="connsiteX10" fmla="*/ 209550 w 472440"/>
                  <a:gd name="connsiteY10" fmla="*/ 1806 h 969546"/>
                  <a:gd name="connsiteX11" fmla="*/ 49530 w 472440"/>
                  <a:gd name="connsiteY11" fmla="*/ 104676 h 969546"/>
                  <a:gd name="connsiteX12" fmla="*/ 142875 w 472440"/>
                  <a:gd name="connsiteY12"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21945 w 472440"/>
                  <a:gd name="connsiteY4" fmla="*/ 533302 h 969546"/>
                  <a:gd name="connsiteX5" fmla="*/ 457200 w 472440"/>
                  <a:gd name="connsiteY5" fmla="*/ 539017 h 969546"/>
                  <a:gd name="connsiteX6" fmla="*/ 453390 w 472440"/>
                  <a:gd name="connsiteY6" fmla="*/ 499012 h 969546"/>
                  <a:gd name="connsiteX7" fmla="*/ 312420 w 472440"/>
                  <a:gd name="connsiteY7" fmla="*/ 502822 h 969546"/>
                  <a:gd name="connsiteX8" fmla="*/ 228600 w 472440"/>
                  <a:gd name="connsiteY8" fmla="*/ 253266 h 969546"/>
                  <a:gd name="connsiteX9" fmla="*/ 344805 w 472440"/>
                  <a:gd name="connsiteY9" fmla="*/ 127536 h 969546"/>
                  <a:gd name="connsiteX10" fmla="*/ 209550 w 472440"/>
                  <a:gd name="connsiteY10" fmla="*/ 1806 h 969546"/>
                  <a:gd name="connsiteX11" fmla="*/ 49530 w 472440"/>
                  <a:gd name="connsiteY11" fmla="*/ 104676 h 969546"/>
                  <a:gd name="connsiteX12" fmla="*/ 142875 w 472440"/>
                  <a:gd name="connsiteY12"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31470 w 472440"/>
                  <a:gd name="connsiteY4" fmla="*/ 537112 h 969546"/>
                  <a:gd name="connsiteX5" fmla="*/ 457200 w 472440"/>
                  <a:gd name="connsiteY5" fmla="*/ 539017 h 969546"/>
                  <a:gd name="connsiteX6" fmla="*/ 453390 w 472440"/>
                  <a:gd name="connsiteY6" fmla="*/ 499012 h 969546"/>
                  <a:gd name="connsiteX7" fmla="*/ 312420 w 472440"/>
                  <a:gd name="connsiteY7" fmla="*/ 502822 h 969546"/>
                  <a:gd name="connsiteX8" fmla="*/ 228600 w 472440"/>
                  <a:gd name="connsiteY8" fmla="*/ 253266 h 969546"/>
                  <a:gd name="connsiteX9" fmla="*/ 344805 w 472440"/>
                  <a:gd name="connsiteY9" fmla="*/ 127536 h 969546"/>
                  <a:gd name="connsiteX10" fmla="*/ 209550 w 472440"/>
                  <a:gd name="connsiteY10" fmla="*/ 1806 h 969546"/>
                  <a:gd name="connsiteX11" fmla="*/ 49530 w 472440"/>
                  <a:gd name="connsiteY11" fmla="*/ 104676 h 969546"/>
                  <a:gd name="connsiteX12" fmla="*/ 142875 w 472440"/>
                  <a:gd name="connsiteY12"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31470 w 472440"/>
                  <a:gd name="connsiteY4" fmla="*/ 537112 h 969546"/>
                  <a:gd name="connsiteX5" fmla="*/ 457200 w 472440"/>
                  <a:gd name="connsiteY5" fmla="*/ 533302 h 969546"/>
                  <a:gd name="connsiteX6" fmla="*/ 453390 w 472440"/>
                  <a:gd name="connsiteY6" fmla="*/ 499012 h 969546"/>
                  <a:gd name="connsiteX7" fmla="*/ 312420 w 472440"/>
                  <a:gd name="connsiteY7" fmla="*/ 502822 h 969546"/>
                  <a:gd name="connsiteX8" fmla="*/ 228600 w 472440"/>
                  <a:gd name="connsiteY8" fmla="*/ 253266 h 969546"/>
                  <a:gd name="connsiteX9" fmla="*/ 344805 w 472440"/>
                  <a:gd name="connsiteY9" fmla="*/ 127536 h 969546"/>
                  <a:gd name="connsiteX10" fmla="*/ 209550 w 472440"/>
                  <a:gd name="connsiteY10" fmla="*/ 1806 h 969546"/>
                  <a:gd name="connsiteX11" fmla="*/ 49530 w 472440"/>
                  <a:gd name="connsiteY11" fmla="*/ 104676 h 969546"/>
                  <a:gd name="connsiteX12" fmla="*/ 142875 w 472440"/>
                  <a:gd name="connsiteY12" fmla="*/ 241836 h 969546"/>
                  <a:gd name="connsiteX0" fmla="*/ 142875 w 472440"/>
                  <a:gd name="connsiteY0" fmla="*/ 241836 h 969546"/>
                  <a:gd name="connsiteX1" fmla="*/ 0 w 472440"/>
                  <a:gd name="connsiteY1" fmla="*/ 925731 h 969546"/>
                  <a:gd name="connsiteX2" fmla="*/ 198120 w 472440"/>
                  <a:gd name="connsiteY2" fmla="*/ 375186 h 969546"/>
                  <a:gd name="connsiteX3" fmla="*/ 472440 w 472440"/>
                  <a:gd name="connsiteY3" fmla="*/ 969546 h 969546"/>
                  <a:gd name="connsiteX4" fmla="*/ 331470 w 472440"/>
                  <a:gd name="connsiteY4" fmla="*/ 537112 h 969546"/>
                  <a:gd name="connsiteX5" fmla="*/ 457200 w 472440"/>
                  <a:gd name="connsiteY5" fmla="*/ 533302 h 969546"/>
                  <a:gd name="connsiteX6" fmla="*/ 451485 w 472440"/>
                  <a:gd name="connsiteY6" fmla="*/ 504727 h 969546"/>
                  <a:gd name="connsiteX7" fmla="*/ 312420 w 472440"/>
                  <a:gd name="connsiteY7" fmla="*/ 502822 h 969546"/>
                  <a:gd name="connsiteX8" fmla="*/ 228600 w 472440"/>
                  <a:gd name="connsiteY8" fmla="*/ 253266 h 969546"/>
                  <a:gd name="connsiteX9" fmla="*/ 344805 w 472440"/>
                  <a:gd name="connsiteY9" fmla="*/ 127536 h 969546"/>
                  <a:gd name="connsiteX10" fmla="*/ 209550 w 472440"/>
                  <a:gd name="connsiteY10" fmla="*/ 1806 h 969546"/>
                  <a:gd name="connsiteX11" fmla="*/ 49530 w 472440"/>
                  <a:gd name="connsiteY11" fmla="*/ 104676 h 969546"/>
                  <a:gd name="connsiteX12" fmla="*/ 142875 w 472440"/>
                  <a:gd name="connsiteY12" fmla="*/ 241836 h 969546"/>
                  <a:gd name="connsiteX0" fmla="*/ 142875 w 472440"/>
                  <a:gd name="connsiteY0" fmla="*/ 241836 h 969546"/>
                  <a:gd name="connsiteX1" fmla="*/ 81915 w 472440"/>
                  <a:gd name="connsiteY1" fmla="*/ 537112 h 969546"/>
                  <a:gd name="connsiteX2" fmla="*/ 0 w 472440"/>
                  <a:gd name="connsiteY2" fmla="*/ 925731 h 969546"/>
                  <a:gd name="connsiteX3" fmla="*/ 198120 w 472440"/>
                  <a:gd name="connsiteY3" fmla="*/ 375186 h 969546"/>
                  <a:gd name="connsiteX4" fmla="*/ 472440 w 472440"/>
                  <a:gd name="connsiteY4" fmla="*/ 969546 h 969546"/>
                  <a:gd name="connsiteX5" fmla="*/ 331470 w 472440"/>
                  <a:gd name="connsiteY5" fmla="*/ 537112 h 969546"/>
                  <a:gd name="connsiteX6" fmla="*/ 457200 w 472440"/>
                  <a:gd name="connsiteY6" fmla="*/ 533302 h 969546"/>
                  <a:gd name="connsiteX7" fmla="*/ 451485 w 472440"/>
                  <a:gd name="connsiteY7" fmla="*/ 504727 h 969546"/>
                  <a:gd name="connsiteX8" fmla="*/ 312420 w 472440"/>
                  <a:gd name="connsiteY8" fmla="*/ 502822 h 969546"/>
                  <a:gd name="connsiteX9" fmla="*/ 228600 w 472440"/>
                  <a:gd name="connsiteY9" fmla="*/ 253266 h 969546"/>
                  <a:gd name="connsiteX10" fmla="*/ 344805 w 472440"/>
                  <a:gd name="connsiteY10" fmla="*/ 127536 h 969546"/>
                  <a:gd name="connsiteX11" fmla="*/ 209550 w 472440"/>
                  <a:gd name="connsiteY11" fmla="*/ 1806 h 969546"/>
                  <a:gd name="connsiteX12" fmla="*/ 49530 w 472440"/>
                  <a:gd name="connsiteY12" fmla="*/ 104676 h 969546"/>
                  <a:gd name="connsiteX13" fmla="*/ 142875 w 472440"/>
                  <a:gd name="connsiteY13" fmla="*/ 241836 h 969546"/>
                  <a:gd name="connsiteX0" fmla="*/ 142875 w 472440"/>
                  <a:gd name="connsiteY0" fmla="*/ 241836 h 969546"/>
                  <a:gd name="connsiteX1" fmla="*/ 83820 w 472440"/>
                  <a:gd name="connsiteY1" fmla="*/ 512347 h 969546"/>
                  <a:gd name="connsiteX2" fmla="*/ 81915 w 472440"/>
                  <a:gd name="connsiteY2" fmla="*/ 537112 h 969546"/>
                  <a:gd name="connsiteX3" fmla="*/ 0 w 472440"/>
                  <a:gd name="connsiteY3" fmla="*/ 925731 h 969546"/>
                  <a:gd name="connsiteX4" fmla="*/ 198120 w 472440"/>
                  <a:gd name="connsiteY4" fmla="*/ 375186 h 969546"/>
                  <a:gd name="connsiteX5" fmla="*/ 472440 w 472440"/>
                  <a:gd name="connsiteY5" fmla="*/ 969546 h 969546"/>
                  <a:gd name="connsiteX6" fmla="*/ 331470 w 472440"/>
                  <a:gd name="connsiteY6" fmla="*/ 537112 h 969546"/>
                  <a:gd name="connsiteX7" fmla="*/ 457200 w 472440"/>
                  <a:gd name="connsiteY7" fmla="*/ 533302 h 969546"/>
                  <a:gd name="connsiteX8" fmla="*/ 451485 w 472440"/>
                  <a:gd name="connsiteY8" fmla="*/ 504727 h 969546"/>
                  <a:gd name="connsiteX9" fmla="*/ 312420 w 472440"/>
                  <a:gd name="connsiteY9" fmla="*/ 502822 h 969546"/>
                  <a:gd name="connsiteX10" fmla="*/ 228600 w 472440"/>
                  <a:gd name="connsiteY10" fmla="*/ 253266 h 969546"/>
                  <a:gd name="connsiteX11" fmla="*/ 344805 w 472440"/>
                  <a:gd name="connsiteY11" fmla="*/ 127536 h 969546"/>
                  <a:gd name="connsiteX12" fmla="*/ 209550 w 472440"/>
                  <a:gd name="connsiteY12" fmla="*/ 1806 h 969546"/>
                  <a:gd name="connsiteX13" fmla="*/ 49530 w 472440"/>
                  <a:gd name="connsiteY13" fmla="*/ 104676 h 969546"/>
                  <a:gd name="connsiteX14" fmla="*/ 142875 w 472440"/>
                  <a:gd name="connsiteY14" fmla="*/ 241836 h 969546"/>
                  <a:gd name="connsiteX0" fmla="*/ 142875 w 472440"/>
                  <a:gd name="connsiteY0" fmla="*/ 241836 h 969546"/>
                  <a:gd name="connsiteX1" fmla="*/ 85725 w 472440"/>
                  <a:gd name="connsiteY1" fmla="*/ 495202 h 969546"/>
                  <a:gd name="connsiteX2" fmla="*/ 83820 w 472440"/>
                  <a:gd name="connsiteY2" fmla="*/ 512347 h 969546"/>
                  <a:gd name="connsiteX3" fmla="*/ 81915 w 472440"/>
                  <a:gd name="connsiteY3" fmla="*/ 537112 h 969546"/>
                  <a:gd name="connsiteX4" fmla="*/ 0 w 472440"/>
                  <a:gd name="connsiteY4" fmla="*/ 925731 h 969546"/>
                  <a:gd name="connsiteX5" fmla="*/ 198120 w 472440"/>
                  <a:gd name="connsiteY5" fmla="*/ 375186 h 969546"/>
                  <a:gd name="connsiteX6" fmla="*/ 472440 w 472440"/>
                  <a:gd name="connsiteY6" fmla="*/ 969546 h 969546"/>
                  <a:gd name="connsiteX7" fmla="*/ 331470 w 472440"/>
                  <a:gd name="connsiteY7" fmla="*/ 537112 h 969546"/>
                  <a:gd name="connsiteX8" fmla="*/ 457200 w 472440"/>
                  <a:gd name="connsiteY8" fmla="*/ 533302 h 969546"/>
                  <a:gd name="connsiteX9" fmla="*/ 451485 w 472440"/>
                  <a:gd name="connsiteY9" fmla="*/ 504727 h 969546"/>
                  <a:gd name="connsiteX10" fmla="*/ 312420 w 472440"/>
                  <a:gd name="connsiteY10" fmla="*/ 502822 h 969546"/>
                  <a:gd name="connsiteX11" fmla="*/ 228600 w 472440"/>
                  <a:gd name="connsiteY11" fmla="*/ 253266 h 969546"/>
                  <a:gd name="connsiteX12" fmla="*/ 344805 w 472440"/>
                  <a:gd name="connsiteY12" fmla="*/ 127536 h 969546"/>
                  <a:gd name="connsiteX13" fmla="*/ 209550 w 472440"/>
                  <a:gd name="connsiteY13" fmla="*/ 1806 h 969546"/>
                  <a:gd name="connsiteX14" fmla="*/ 49530 w 472440"/>
                  <a:gd name="connsiteY14" fmla="*/ 104676 h 969546"/>
                  <a:gd name="connsiteX15" fmla="*/ 142875 w 472440"/>
                  <a:gd name="connsiteY15" fmla="*/ 241836 h 969546"/>
                  <a:gd name="connsiteX0" fmla="*/ 142875 w 472440"/>
                  <a:gd name="connsiteY0" fmla="*/ 241836 h 969546"/>
                  <a:gd name="connsiteX1" fmla="*/ 91440 w 472440"/>
                  <a:gd name="connsiteY1" fmla="*/ 468532 h 969546"/>
                  <a:gd name="connsiteX2" fmla="*/ 85725 w 472440"/>
                  <a:gd name="connsiteY2" fmla="*/ 495202 h 969546"/>
                  <a:gd name="connsiteX3" fmla="*/ 83820 w 472440"/>
                  <a:gd name="connsiteY3" fmla="*/ 512347 h 969546"/>
                  <a:gd name="connsiteX4" fmla="*/ 81915 w 472440"/>
                  <a:gd name="connsiteY4" fmla="*/ 537112 h 969546"/>
                  <a:gd name="connsiteX5" fmla="*/ 0 w 472440"/>
                  <a:gd name="connsiteY5" fmla="*/ 925731 h 969546"/>
                  <a:gd name="connsiteX6" fmla="*/ 198120 w 472440"/>
                  <a:gd name="connsiteY6" fmla="*/ 375186 h 969546"/>
                  <a:gd name="connsiteX7" fmla="*/ 472440 w 472440"/>
                  <a:gd name="connsiteY7" fmla="*/ 969546 h 969546"/>
                  <a:gd name="connsiteX8" fmla="*/ 331470 w 472440"/>
                  <a:gd name="connsiteY8" fmla="*/ 537112 h 969546"/>
                  <a:gd name="connsiteX9" fmla="*/ 457200 w 472440"/>
                  <a:gd name="connsiteY9" fmla="*/ 533302 h 969546"/>
                  <a:gd name="connsiteX10" fmla="*/ 451485 w 472440"/>
                  <a:gd name="connsiteY10" fmla="*/ 504727 h 969546"/>
                  <a:gd name="connsiteX11" fmla="*/ 312420 w 472440"/>
                  <a:gd name="connsiteY11" fmla="*/ 502822 h 969546"/>
                  <a:gd name="connsiteX12" fmla="*/ 228600 w 472440"/>
                  <a:gd name="connsiteY12" fmla="*/ 253266 h 969546"/>
                  <a:gd name="connsiteX13" fmla="*/ 344805 w 472440"/>
                  <a:gd name="connsiteY13" fmla="*/ 127536 h 969546"/>
                  <a:gd name="connsiteX14" fmla="*/ 209550 w 472440"/>
                  <a:gd name="connsiteY14" fmla="*/ 1806 h 969546"/>
                  <a:gd name="connsiteX15" fmla="*/ 49530 w 472440"/>
                  <a:gd name="connsiteY15" fmla="*/ 104676 h 969546"/>
                  <a:gd name="connsiteX16" fmla="*/ 142875 w 472440"/>
                  <a:gd name="connsiteY16" fmla="*/ 241836 h 969546"/>
                  <a:gd name="connsiteX0" fmla="*/ 215265 w 544830"/>
                  <a:gd name="connsiteY0" fmla="*/ 241836 h 969546"/>
                  <a:gd name="connsiteX1" fmla="*/ 163830 w 544830"/>
                  <a:gd name="connsiteY1" fmla="*/ 468532 h 969546"/>
                  <a:gd name="connsiteX2" fmla="*/ 0 w 544830"/>
                  <a:gd name="connsiteY2" fmla="*/ 481867 h 969546"/>
                  <a:gd name="connsiteX3" fmla="*/ 156210 w 544830"/>
                  <a:gd name="connsiteY3" fmla="*/ 512347 h 969546"/>
                  <a:gd name="connsiteX4" fmla="*/ 154305 w 544830"/>
                  <a:gd name="connsiteY4" fmla="*/ 537112 h 969546"/>
                  <a:gd name="connsiteX5" fmla="*/ 72390 w 544830"/>
                  <a:gd name="connsiteY5" fmla="*/ 925731 h 969546"/>
                  <a:gd name="connsiteX6" fmla="*/ 270510 w 544830"/>
                  <a:gd name="connsiteY6" fmla="*/ 375186 h 969546"/>
                  <a:gd name="connsiteX7" fmla="*/ 544830 w 544830"/>
                  <a:gd name="connsiteY7" fmla="*/ 969546 h 969546"/>
                  <a:gd name="connsiteX8" fmla="*/ 403860 w 544830"/>
                  <a:gd name="connsiteY8" fmla="*/ 537112 h 969546"/>
                  <a:gd name="connsiteX9" fmla="*/ 529590 w 544830"/>
                  <a:gd name="connsiteY9" fmla="*/ 533302 h 969546"/>
                  <a:gd name="connsiteX10" fmla="*/ 523875 w 544830"/>
                  <a:gd name="connsiteY10" fmla="*/ 504727 h 969546"/>
                  <a:gd name="connsiteX11" fmla="*/ 384810 w 544830"/>
                  <a:gd name="connsiteY11" fmla="*/ 502822 h 969546"/>
                  <a:gd name="connsiteX12" fmla="*/ 300990 w 544830"/>
                  <a:gd name="connsiteY12" fmla="*/ 253266 h 969546"/>
                  <a:gd name="connsiteX13" fmla="*/ 417195 w 544830"/>
                  <a:gd name="connsiteY13" fmla="*/ 127536 h 969546"/>
                  <a:gd name="connsiteX14" fmla="*/ 281940 w 544830"/>
                  <a:gd name="connsiteY14" fmla="*/ 1806 h 969546"/>
                  <a:gd name="connsiteX15" fmla="*/ 121920 w 544830"/>
                  <a:gd name="connsiteY15" fmla="*/ 104676 h 969546"/>
                  <a:gd name="connsiteX16" fmla="*/ 215265 w 544830"/>
                  <a:gd name="connsiteY16" fmla="*/ 241836 h 969546"/>
                  <a:gd name="connsiteX0" fmla="*/ 215265 w 544830"/>
                  <a:gd name="connsiteY0" fmla="*/ 241836 h 969546"/>
                  <a:gd name="connsiteX1" fmla="*/ 163830 w 544830"/>
                  <a:gd name="connsiteY1" fmla="*/ 468532 h 969546"/>
                  <a:gd name="connsiteX2" fmla="*/ 0 w 544830"/>
                  <a:gd name="connsiteY2" fmla="*/ 481867 h 969546"/>
                  <a:gd name="connsiteX3" fmla="*/ 19050 w 544830"/>
                  <a:gd name="connsiteY3" fmla="*/ 531397 h 969546"/>
                  <a:gd name="connsiteX4" fmla="*/ 154305 w 544830"/>
                  <a:gd name="connsiteY4" fmla="*/ 537112 h 969546"/>
                  <a:gd name="connsiteX5" fmla="*/ 72390 w 544830"/>
                  <a:gd name="connsiteY5" fmla="*/ 925731 h 969546"/>
                  <a:gd name="connsiteX6" fmla="*/ 270510 w 544830"/>
                  <a:gd name="connsiteY6" fmla="*/ 375186 h 969546"/>
                  <a:gd name="connsiteX7" fmla="*/ 544830 w 544830"/>
                  <a:gd name="connsiteY7" fmla="*/ 969546 h 969546"/>
                  <a:gd name="connsiteX8" fmla="*/ 403860 w 544830"/>
                  <a:gd name="connsiteY8" fmla="*/ 537112 h 969546"/>
                  <a:gd name="connsiteX9" fmla="*/ 529590 w 544830"/>
                  <a:gd name="connsiteY9" fmla="*/ 533302 h 969546"/>
                  <a:gd name="connsiteX10" fmla="*/ 523875 w 544830"/>
                  <a:gd name="connsiteY10" fmla="*/ 504727 h 969546"/>
                  <a:gd name="connsiteX11" fmla="*/ 384810 w 544830"/>
                  <a:gd name="connsiteY11" fmla="*/ 502822 h 969546"/>
                  <a:gd name="connsiteX12" fmla="*/ 300990 w 544830"/>
                  <a:gd name="connsiteY12" fmla="*/ 253266 h 969546"/>
                  <a:gd name="connsiteX13" fmla="*/ 417195 w 544830"/>
                  <a:gd name="connsiteY13" fmla="*/ 127536 h 969546"/>
                  <a:gd name="connsiteX14" fmla="*/ 281940 w 544830"/>
                  <a:gd name="connsiteY14" fmla="*/ 1806 h 969546"/>
                  <a:gd name="connsiteX15" fmla="*/ 121920 w 544830"/>
                  <a:gd name="connsiteY15" fmla="*/ 104676 h 969546"/>
                  <a:gd name="connsiteX16" fmla="*/ 215265 w 544830"/>
                  <a:gd name="connsiteY16" fmla="*/ 241836 h 969546"/>
                  <a:gd name="connsiteX0" fmla="*/ 215265 w 544830"/>
                  <a:gd name="connsiteY0" fmla="*/ 241836 h 969546"/>
                  <a:gd name="connsiteX1" fmla="*/ 165735 w 544830"/>
                  <a:gd name="connsiteY1" fmla="*/ 499012 h 969546"/>
                  <a:gd name="connsiteX2" fmla="*/ 0 w 544830"/>
                  <a:gd name="connsiteY2" fmla="*/ 481867 h 969546"/>
                  <a:gd name="connsiteX3" fmla="*/ 19050 w 544830"/>
                  <a:gd name="connsiteY3" fmla="*/ 531397 h 969546"/>
                  <a:gd name="connsiteX4" fmla="*/ 154305 w 544830"/>
                  <a:gd name="connsiteY4" fmla="*/ 537112 h 969546"/>
                  <a:gd name="connsiteX5" fmla="*/ 72390 w 544830"/>
                  <a:gd name="connsiteY5" fmla="*/ 925731 h 969546"/>
                  <a:gd name="connsiteX6" fmla="*/ 270510 w 544830"/>
                  <a:gd name="connsiteY6" fmla="*/ 375186 h 969546"/>
                  <a:gd name="connsiteX7" fmla="*/ 544830 w 544830"/>
                  <a:gd name="connsiteY7" fmla="*/ 969546 h 969546"/>
                  <a:gd name="connsiteX8" fmla="*/ 403860 w 544830"/>
                  <a:gd name="connsiteY8" fmla="*/ 537112 h 969546"/>
                  <a:gd name="connsiteX9" fmla="*/ 529590 w 544830"/>
                  <a:gd name="connsiteY9" fmla="*/ 533302 h 969546"/>
                  <a:gd name="connsiteX10" fmla="*/ 523875 w 544830"/>
                  <a:gd name="connsiteY10" fmla="*/ 504727 h 969546"/>
                  <a:gd name="connsiteX11" fmla="*/ 384810 w 544830"/>
                  <a:gd name="connsiteY11" fmla="*/ 502822 h 969546"/>
                  <a:gd name="connsiteX12" fmla="*/ 300990 w 544830"/>
                  <a:gd name="connsiteY12" fmla="*/ 253266 h 969546"/>
                  <a:gd name="connsiteX13" fmla="*/ 417195 w 544830"/>
                  <a:gd name="connsiteY13" fmla="*/ 127536 h 969546"/>
                  <a:gd name="connsiteX14" fmla="*/ 281940 w 544830"/>
                  <a:gd name="connsiteY14" fmla="*/ 1806 h 969546"/>
                  <a:gd name="connsiteX15" fmla="*/ 121920 w 544830"/>
                  <a:gd name="connsiteY15" fmla="*/ 104676 h 969546"/>
                  <a:gd name="connsiteX16" fmla="*/ 215265 w 544830"/>
                  <a:gd name="connsiteY16" fmla="*/ 241836 h 969546"/>
                  <a:gd name="connsiteX0" fmla="*/ 215265 w 544830"/>
                  <a:gd name="connsiteY0" fmla="*/ 241836 h 969546"/>
                  <a:gd name="connsiteX1" fmla="*/ 165735 w 544830"/>
                  <a:gd name="connsiteY1" fmla="*/ 499012 h 969546"/>
                  <a:gd name="connsiteX2" fmla="*/ 0 w 544830"/>
                  <a:gd name="connsiteY2" fmla="*/ 481867 h 969546"/>
                  <a:gd name="connsiteX3" fmla="*/ 19050 w 544830"/>
                  <a:gd name="connsiteY3" fmla="*/ 531397 h 969546"/>
                  <a:gd name="connsiteX4" fmla="*/ 158115 w 544830"/>
                  <a:gd name="connsiteY4" fmla="*/ 529492 h 969546"/>
                  <a:gd name="connsiteX5" fmla="*/ 72390 w 544830"/>
                  <a:gd name="connsiteY5" fmla="*/ 925731 h 969546"/>
                  <a:gd name="connsiteX6" fmla="*/ 270510 w 544830"/>
                  <a:gd name="connsiteY6" fmla="*/ 375186 h 969546"/>
                  <a:gd name="connsiteX7" fmla="*/ 544830 w 544830"/>
                  <a:gd name="connsiteY7" fmla="*/ 969546 h 969546"/>
                  <a:gd name="connsiteX8" fmla="*/ 403860 w 544830"/>
                  <a:gd name="connsiteY8" fmla="*/ 537112 h 969546"/>
                  <a:gd name="connsiteX9" fmla="*/ 529590 w 544830"/>
                  <a:gd name="connsiteY9" fmla="*/ 533302 h 969546"/>
                  <a:gd name="connsiteX10" fmla="*/ 523875 w 544830"/>
                  <a:gd name="connsiteY10" fmla="*/ 504727 h 969546"/>
                  <a:gd name="connsiteX11" fmla="*/ 384810 w 544830"/>
                  <a:gd name="connsiteY11" fmla="*/ 502822 h 969546"/>
                  <a:gd name="connsiteX12" fmla="*/ 300990 w 544830"/>
                  <a:gd name="connsiteY12" fmla="*/ 253266 h 969546"/>
                  <a:gd name="connsiteX13" fmla="*/ 417195 w 544830"/>
                  <a:gd name="connsiteY13" fmla="*/ 127536 h 969546"/>
                  <a:gd name="connsiteX14" fmla="*/ 281940 w 544830"/>
                  <a:gd name="connsiteY14" fmla="*/ 1806 h 969546"/>
                  <a:gd name="connsiteX15" fmla="*/ 121920 w 544830"/>
                  <a:gd name="connsiteY15" fmla="*/ 104676 h 969546"/>
                  <a:gd name="connsiteX16" fmla="*/ 215265 w 544830"/>
                  <a:gd name="connsiteY16" fmla="*/ 241836 h 969546"/>
                  <a:gd name="connsiteX0" fmla="*/ 215265 w 544830"/>
                  <a:gd name="connsiteY0" fmla="*/ 241836 h 969546"/>
                  <a:gd name="connsiteX1" fmla="*/ 165735 w 544830"/>
                  <a:gd name="connsiteY1" fmla="*/ 499012 h 969546"/>
                  <a:gd name="connsiteX2" fmla="*/ 0 w 544830"/>
                  <a:gd name="connsiteY2" fmla="*/ 481867 h 969546"/>
                  <a:gd name="connsiteX3" fmla="*/ 19050 w 544830"/>
                  <a:gd name="connsiteY3" fmla="*/ 514252 h 969546"/>
                  <a:gd name="connsiteX4" fmla="*/ 158115 w 544830"/>
                  <a:gd name="connsiteY4" fmla="*/ 529492 h 969546"/>
                  <a:gd name="connsiteX5" fmla="*/ 72390 w 544830"/>
                  <a:gd name="connsiteY5" fmla="*/ 925731 h 969546"/>
                  <a:gd name="connsiteX6" fmla="*/ 270510 w 544830"/>
                  <a:gd name="connsiteY6" fmla="*/ 375186 h 969546"/>
                  <a:gd name="connsiteX7" fmla="*/ 544830 w 544830"/>
                  <a:gd name="connsiteY7" fmla="*/ 969546 h 969546"/>
                  <a:gd name="connsiteX8" fmla="*/ 403860 w 544830"/>
                  <a:gd name="connsiteY8" fmla="*/ 537112 h 969546"/>
                  <a:gd name="connsiteX9" fmla="*/ 529590 w 544830"/>
                  <a:gd name="connsiteY9" fmla="*/ 533302 h 969546"/>
                  <a:gd name="connsiteX10" fmla="*/ 523875 w 544830"/>
                  <a:gd name="connsiteY10" fmla="*/ 504727 h 969546"/>
                  <a:gd name="connsiteX11" fmla="*/ 384810 w 544830"/>
                  <a:gd name="connsiteY11" fmla="*/ 502822 h 969546"/>
                  <a:gd name="connsiteX12" fmla="*/ 300990 w 544830"/>
                  <a:gd name="connsiteY12" fmla="*/ 253266 h 969546"/>
                  <a:gd name="connsiteX13" fmla="*/ 417195 w 544830"/>
                  <a:gd name="connsiteY13" fmla="*/ 127536 h 969546"/>
                  <a:gd name="connsiteX14" fmla="*/ 281940 w 544830"/>
                  <a:gd name="connsiteY14" fmla="*/ 1806 h 969546"/>
                  <a:gd name="connsiteX15" fmla="*/ 121920 w 544830"/>
                  <a:gd name="connsiteY15" fmla="*/ 104676 h 969546"/>
                  <a:gd name="connsiteX16" fmla="*/ 215265 w 544830"/>
                  <a:gd name="connsiteY16" fmla="*/ 241836 h 969546"/>
                  <a:gd name="connsiteX0" fmla="*/ 196215 w 525780"/>
                  <a:gd name="connsiteY0" fmla="*/ 241836 h 969546"/>
                  <a:gd name="connsiteX1" fmla="*/ 146685 w 525780"/>
                  <a:gd name="connsiteY1" fmla="*/ 499012 h 969546"/>
                  <a:gd name="connsiteX2" fmla="*/ 7620 w 525780"/>
                  <a:gd name="connsiteY2" fmla="*/ 487582 h 969546"/>
                  <a:gd name="connsiteX3" fmla="*/ 0 w 525780"/>
                  <a:gd name="connsiteY3" fmla="*/ 514252 h 969546"/>
                  <a:gd name="connsiteX4" fmla="*/ 139065 w 525780"/>
                  <a:gd name="connsiteY4" fmla="*/ 529492 h 969546"/>
                  <a:gd name="connsiteX5" fmla="*/ 53340 w 525780"/>
                  <a:gd name="connsiteY5" fmla="*/ 925731 h 969546"/>
                  <a:gd name="connsiteX6" fmla="*/ 251460 w 525780"/>
                  <a:gd name="connsiteY6" fmla="*/ 375186 h 969546"/>
                  <a:gd name="connsiteX7" fmla="*/ 525780 w 525780"/>
                  <a:gd name="connsiteY7" fmla="*/ 969546 h 969546"/>
                  <a:gd name="connsiteX8" fmla="*/ 384810 w 525780"/>
                  <a:gd name="connsiteY8" fmla="*/ 537112 h 969546"/>
                  <a:gd name="connsiteX9" fmla="*/ 510540 w 525780"/>
                  <a:gd name="connsiteY9" fmla="*/ 533302 h 969546"/>
                  <a:gd name="connsiteX10" fmla="*/ 504825 w 525780"/>
                  <a:gd name="connsiteY10" fmla="*/ 504727 h 969546"/>
                  <a:gd name="connsiteX11" fmla="*/ 365760 w 525780"/>
                  <a:gd name="connsiteY11" fmla="*/ 502822 h 969546"/>
                  <a:gd name="connsiteX12" fmla="*/ 281940 w 525780"/>
                  <a:gd name="connsiteY12" fmla="*/ 253266 h 969546"/>
                  <a:gd name="connsiteX13" fmla="*/ 398145 w 525780"/>
                  <a:gd name="connsiteY13" fmla="*/ 127536 h 969546"/>
                  <a:gd name="connsiteX14" fmla="*/ 262890 w 525780"/>
                  <a:gd name="connsiteY14" fmla="*/ 1806 h 969546"/>
                  <a:gd name="connsiteX15" fmla="*/ 102870 w 525780"/>
                  <a:gd name="connsiteY15" fmla="*/ 104676 h 969546"/>
                  <a:gd name="connsiteX16" fmla="*/ 196215 w 525780"/>
                  <a:gd name="connsiteY16" fmla="*/ 241836 h 969546"/>
                  <a:gd name="connsiteX0" fmla="*/ 188595 w 518160"/>
                  <a:gd name="connsiteY0" fmla="*/ 241836 h 969546"/>
                  <a:gd name="connsiteX1" fmla="*/ 139065 w 518160"/>
                  <a:gd name="connsiteY1" fmla="*/ 499012 h 969546"/>
                  <a:gd name="connsiteX2" fmla="*/ 0 w 518160"/>
                  <a:gd name="connsiteY2" fmla="*/ 487582 h 969546"/>
                  <a:gd name="connsiteX3" fmla="*/ 0 w 518160"/>
                  <a:gd name="connsiteY3" fmla="*/ 527587 h 969546"/>
                  <a:gd name="connsiteX4" fmla="*/ 131445 w 518160"/>
                  <a:gd name="connsiteY4" fmla="*/ 529492 h 969546"/>
                  <a:gd name="connsiteX5" fmla="*/ 45720 w 518160"/>
                  <a:gd name="connsiteY5" fmla="*/ 925731 h 969546"/>
                  <a:gd name="connsiteX6" fmla="*/ 243840 w 518160"/>
                  <a:gd name="connsiteY6" fmla="*/ 375186 h 969546"/>
                  <a:gd name="connsiteX7" fmla="*/ 518160 w 518160"/>
                  <a:gd name="connsiteY7" fmla="*/ 969546 h 969546"/>
                  <a:gd name="connsiteX8" fmla="*/ 377190 w 518160"/>
                  <a:gd name="connsiteY8" fmla="*/ 537112 h 969546"/>
                  <a:gd name="connsiteX9" fmla="*/ 502920 w 518160"/>
                  <a:gd name="connsiteY9" fmla="*/ 533302 h 969546"/>
                  <a:gd name="connsiteX10" fmla="*/ 497205 w 518160"/>
                  <a:gd name="connsiteY10" fmla="*/ 504727 h 969546"/>
                  <a:gd name="connsiteX11" fmla="*/ 358140 w 518160"/>
                  <a:gd name="connsiteY11" fmla="*/ 502822 h 969546"/>
                  <a:gd name="connsiteX12" fmla="*/ 274320 w 518160"/>
                  <a:gd name="connsiteY12" fmla="*/ 253266 h 969546"/>
                  <a:gd name="connsiteX13" fmla="*/ 390525 w 518160"/>
                  <a:gd name="connsiteY13" fmla="*/ 127536 h 969546"/>
                  <a:gd name="connsiteX14" fmla="*/ 255270 w 518160"/>
                  <a:gd name="connsiteY14" fmla="*/ 1806 h 969546"/>
                  <a:gd name="connsiteX15" fmla="*/ 95250 w 518160"/>
                  <a:gd name="connsiteY15" fmla="*/ 104676 h 969546"/>
                  <a:gd name="connsiteX16" fmla="*/ 188595 w 518160"/>
                  <a:gd name="connsiteY16" fmla="*/ 241836 h 969546"/>
                  <a:gd name="connsiteX0" fmla="*/ 188595 w 518160"/>
                  <a:gd name="connsiteY0" fmla="*/ 241836 h 969546"/>
                  <a:gd name="connsiteX1" fmla="*/ 139065 w 518160"/>
                  <a:gd name="connsiteY1" fmla="*/ 499012 h 969546"/>
                  <a:gd name="connsiteX2" fmla="*/ 3810 w 518160"/>
                  <a:gd name="connsiteY2" fmla="*/ 499012 h 969546"/>
                  <a:gd name="connsiteX3" fmla="*/ 0 w 518160"/>
                  <a:gd name="connsiteY3" fmla="*/ 527587 h 969546"/>
                  <a:gd name="connsiteX4" fmla="*/ 131445 w 518160"/>
                  <a:gd name="connsiteY4" fmla="*/ 529492 h 969546"/>
                  <a:gd name="connsiteX5" fmla="*/ 45720 w 518160"/>
                  <a:gd name="connsiteY5" fmla="*/ 925731 h 969546"/>
                  <a:gd name="connsiteX6" fmla="*/ 243840 w 518160"/>
                  <a:gd name="connsiteY6" fmla="*/ 375186 h 969546"/>
                  <a:gd name="connsiteX7" fmla="*/ 518160 w 518160"/>
                  <a:gd name="connsiteY7" fmla="*/ 969546 h 969546"/>
                  <a:gd name="connsiteX8" fmla="*/ 377190 w 518160"/>
                  <a:gd name="connsiteY8" fmla="*/ 537112 h 969546"/>
                  <a:gd name="connsiteX9" fmla="*/ 502920 w 518160"/>
                  <a:gd name="connsiteY9" fmla="*/ 533302 h 969546"/>
                  <a:gd name="connsiteX10" fmla="*/ 497205 w 518160"/>
                  <a:gd name="connsiteY10" fmla="*/ 504727 h 969546"/>
                  <a:gd name="connsiteX11" fmla="*/ 358140 w 518160"/>
                  <a:gd name="connsiteY11" fmla="*/ 502822 h 969546"/>
                  <a:gd name="connsiteX12" fmla="*/ 274320 w 518160"/>
                  <a:gd name="connsiteY12" fmla="*/ 253266 h 969546"/>
                  <a:gd name="connsiteX13" fmla="*/ 390525 w 518160"/>
                  <a:gd name="connsiteY13" fmla="*/ 127536 h 969546"/>
                  <a:gd name="connsiteX14" fmla="*/ 255270 w 518160"/>
                  <a:gd name="connsiteY14" fmla="*/ 1806 h 969546"/>
                  <a:gd name="connsiteX15" fmla="*/ 95250 w 518160"/>
                  <a:gd name="connsiteY15" fmla="*/ 104676 h 969546"/>
                  <a:gd name="connsiteX16" fmla="*/ 188595 w 518160"/>
                  <a:gd name="connsiteY16" fmla="*/ 241836 h 96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160" h="969546">
                    <a:moveTo>
                      <a:pt x="188595" y="241836"/>
                    </a:moveTo>
                    <a:lnTo>
                      <a:pt x="139065" y="499012"/>
                    </a:lnTo>
                    <a:lnTo>
                      <a:pt x="3810" y="499012"/>
                    </a:lnTo>
                    <a:lnTo>
                      <a:pt x="0" y="527587"/>
                    </a:lnTo>
                    <a:lnTo>
                      <a:pt x="131445" y="529492"/>
                    </a:lnTo>
                    <a:lnTo>
                      <a:pt x="45720" y="925731"/>
                    </a:lnTo>
                    <a:lnTo>
                      <a:pt x="243840" y="375186"/>
                    </a:lnTo>
                    <a:lnTo>
                      <a:pt x="518160" y="969546"/>
                    </a:lnTo>
                    <a:lnTo>
                      <a:pt x="377190" y="537112"/>
                    </a:lnTo>
                    <a:lnTo>
                      <a:pt x="502920" y="533302"/>
                    </a:lnTo>
                    <a:lnTo>
                      <a:pt x="497205" y="504727"/>
                    </a:lnTo>
                    <a:lnTo>
                      <a:pt x="358140" y="502822"/>
                    </a:lnTo>
                    <a:lnTo>
                      <a:pt x="274320" y="253266"/>
                    </a:lnTo>
                    <a:cubicBezTo>
                      <a:pt x="340995" y="249456"/>
                      <a:pt x="382905" y="182781"/>
                      <a:pt x="390525" y="127536"/>
                    </a:cubicBezTo>
                    <a:cubicBezTo>
                      <a:pt x="386080" y="38001"/>
                      <a:pt x="307340" y="7521"/>
                      <a:pt x="255270" y="1806"/>
                    </a:cubicBezTo>
                    <a:cubicBezTo>
                      <a:pt x="203835" y="-9624"/>
                      <a:pt x="106680" y="34191"/>
                      <a:pt x="95250" y="104676"/>
                    </a:cubicBezTo>
                    <a:cubicBezTo>
                      <a:pt x="78740" y="171351"/>
                      <a:pt x="130810" y="222786"/>
                      <a:pt x="188595" y="241836"/>
                    </a:cubicBezTo>
                    <a:close/>
                  </a:path>
                </a:pathLst>
              </a:cu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Freeform 22"/>
            <p:cNvSpPr/>
            <p:nvPr/>
          </p:nvSpPr>
          <p:spPr>
            <a:xfrm>
              <a:off x="6563042" y="2228850"/>
              <a:ext cx="605790" cy="826770"/>
            </a:xfrm>
            <a:custGeom>
              <a:avLst/>
              <a:gdLst>
                <a:gd name="connsiteX0" fmla="*/ 163830 w 617220"/>
                <a:gd name="connsiteY0" fmla="*/ 114300 h 815340"/>
                <a:gd name="connsiteX1" fmla="*/ 521970 w 617220"/>
                <a:gd name="connsiteY1" fmla="*/ 815340 h 815340"/>
                <a:gd name="connsiteX2" fmla="*/ 617220 w 617220"/>
                <a:gd name="connsiteY2" fmla="*/ 765810 h 815340"/>
                <a:gd name="connsiteX3" fmla="*/ 266700 w 617220"/>
                <a:gd name="connsiteY3" fmla="*/ 102870 h 815340"/>
                <a:gd name="connsiteX4" fmla="*/ 434340 w 617220"/>
                <a:gd name="connsiteY4" fmla="*/ 45720 h 815340"/>
                <a:gd name="connsiteX5" fmla="*/ 300990 w 617220"/>
                <a:gd name="connsiteY5" fmla="*/ 0 h 815340"/>
                <a:gd name="connsiteX6" fmla="*/ 45720 w 617220"/>
                <a:gd name="connsiteY6" fmla="*/ 76200 h 815340"/>
                <a:gd name="connsiteX7" fmla="*/ 0 w 617220"/>
                <a:gd name="connsiteY7" fmla="*/ 160020 h 815340"/>
                <a:gd name="connsiteX8" fmla="*/ 163830 w 617220"/>
                <a:gd name="connsiteY8" fmla="*/ 114300 h 815340"/>
                <a:gd name="connsiteX0" fmla="*/ 160020 w 613410"/>
                <a:gd name="connsiteY0" fmla="*/ 114300 h 815340"/>
                <a:gd name="connsiteX1" fmla="*/ 518160 w 613410"/>
                <a:gd name="connsiteY1" fmla="*/ 815340 h 815340"/>
                <a:gd name="connsiteX2" fmla="*/ 613410 w 613410"/>
                <a:gd name="connsiteY2" fmla="*/ 765810 h 815340"/>
                <a:gd name="connsiteX3" fmla="*/ 262890 w 613410"/>
                <a:gd name="connsiteY3" fmla="*/ 102870 h 815340"/>
                <a:gd name="connsiteX4" fmla="*/ 430530 w 613410"/>
                <a:gd name="connsiteY4" fmla="*/ 45720 h 815340"/>
                <a:gd name="connsiteX5" fmla="*/ 297180 w 613410"/>
                <a:gd name="connsiteY5" fmla="*/ 0 h 815340"/>
                <a:gd name="connsiteX6" fmla="*/ 41910 w 613410"/>
                <a:gd name="connsiteY6" fmla="*/ 76200 h 815340"/>
                <a:gd name="connsiteX7" fmla="*/ 0 w 613410"/>
                <a:gd name="connsiteY7" fmla="*/ 167640 h 815340"/>
                <a:gd name="connsiteX8" fmla="*/ 160020 w 613410"/>
                <a:gd name="connsiteY8" fmla="*/ 114300 h 815340"/>
                <a:gd name="connsiteX0" fmla="*/ 179070 w 613410"/>
                <a:gd name="connsiteY0" fmla="*/ 137160 h 815340"/>
                <a:gd name="connsiteX1" fmla="*/ 518160 w 613410"/>
                <a:gd name="connsiteY1" fmla="*/ 815340 h 815340"/>
                <a:gd name="connsiteX2" fmla="*/ 613410 w 613410"/>
                <a:gd name="connsiteY2" fmla="*/ 765810 h 815340"/>
                <a:gd name="connsiteX3" fmla="*/ 262890 w 613410"/>
                <a:gd name="connsiteY3" fmla="*/ 102870 h 815340"/>
                <a:gd name="connsiteX4" fmla="*/ 430530 w 613410"/>
                <a:gd name="connsiteY4" fmla="*/ 45720 h 815340"/>
                <a:gd name="connsiteX5" fmla="*/ 297180 w 613410"/>
                <a:gd name="connsiteY5" fmla="*/ 0 h 815340"/>
                <a:gd name="connsiteX6" fmla="*/ 41910 w 613410"/>
                <a:gd name="connsiteY6" fmla="*/ 76200 h 815340"/>
                <a:gd name="connsiteX7" fmla="*/ 0 w 613410"/>
                <a:gd name="connsiteY7" fmla="*/ 167640 h 815340"/>
                <a:gd name="connsiteX8" fmla="*/ 179070 w 613410"/>
                <a:gd name="connsiteY8" fmla="*/ 137160 h 815340"/>
                <a:gd name="connsiteX0" fmla="*/ 171450 w 605790"/>
                <a:gd name="connsiteY0" fmla="*/ 137160 h 815340"/>
                <a:gd name="connsiteX1" fmla="*/ 510540 w 605790"/>
                <a:gd name="connsiteY1" fmla="*/ 815340 h 815340"/>
                <a:gd name="connsiteX2" fmla="*/ 605790 w 605790"/>
                <a:gd name="connsiteY2" fmla="*/ 765810 h 815340"/>
                <a:gd name="connsiteX3" fmla="*/ 255270 w 605790"/>
                <a:gd name="connsiteY3" fmla="*/ 102870 h 815340"/>
                <a:gd name="connsiteX4" fmla="*/ 422910 w 605790"/>
                <a:gd name="connsiteY4" fmla="*/ 45720 h 815340"/>
                <a:gd name="connsiteX5" fmla="*/ 289560 w 605790"/>
                <a:gd name="connsiteY5" fmla="*/ 0 h 815340"/>
                <a:gd name="connsiteX6" fmla="*/ 34290 w 605790"/>
                <a:gd name="connsiteY6" fmla="*/ 76200 h 815340"/>
                <a:gd name="connsiteX7" fmla="*/ 0 w 605790"/>
                <a:gd name="connsiteY7" fmla="*/ 190500 h 815340"/>
                <a:gd name="connsiteX8" fmla="*/ 171450 w 605790"/>
                <a:gd name="connsiteY8" fmla="*/ 137160 h 815340"/>
                <a:gd name="connsiteX0" fmla="*/ 171450 w 605790"/>
                <a:gd name="connsiteY0" fmla="*/ 137160 h 815340"/>
                <a:gd name="connsiteX1" fmla="*/ 510540 w 605790"/>
                <a:gd name="connsiteY1" fmla="*/ 815340 h 815340"/>
                <a:gd name="connsiteX2" fmla="*/ 605790 w 605790"/>
                <a:gd name="connsiteY2" fmla="*/ 765810 h 815340"/>
                <a:gd name="connsiteX3" fmla="*/ 255270 w 605790"/>
                <a:gd name="connsiteY3" fmla="*/ 102870 h 815340"/>
                <a:gd name="connsiteX4" fmla="*/ 422910 w 605790"/>
                <a:gd name="connsiteY4" fmla="*/ 45720 h 815340"/>
                <a:gd name="connsiteX5" fmla="*/ 289560 w 605790"/>
                <a:gd name="connsiteY5" fmla="*/ 0 h 815340"/>
                <a:gd name="connsiteX6" fmla="*/ 34290 w 605790"/>
                <a:gd name="connsiteY6" fmla="*/ 91440 h 815340"/>
                <a:gd name="connsiteX7" fmla="*/ 0 w 605790"/>
                <a:gd name="connsiteY7" fmla="*/ 190500 h 815340"/>
                <a:gd name="connsiteX8" fmla="*/ 171450 w 605790"/>
                <a:gd name="connsiteY8" fmla="*/ 137160 h 815340"/>
                <a:gd name="connsiteX0" fmla="*/ 171450 w 605790"/>
                <a:gd name="connsiteY0" fmla="*/ 137160 h 815340"/>
                <a:gd name="connsiteX1" fmla="*/ 510540 w 605790"/>
                <a:gd name="connsiteY1" fmla="*/ 815340 h 815340"/>
                <a:gd name="connsiteX2" fmla="*/ 605790 w 605790"/>
                <a:gd name="connsiteY2" fmla="*/ 765810 h 815340"/>
                <a:gd name="connsiteX3" fmla="*/ 255270 w 605790"/>
                <a:gd name="connsiteY3" fmla="*/ 102870 h 815340"/>
                <a:gd name="connsiteX4" fmla="*/ 422910 w 605790"/>
                <a:gd name="connsiteY4" fmla="*/ 45720 h 815340"/>
                <a:gd name="connsiteX5" fmla="*/ 289560 w 605790"/>
                <a:gd name="connsiteY5" fmla="*/ 0 h 815340"/>
                <a:gd name="connsiteX6" fmla="*/ 11430 w 605790"/>
                <a:gd name="connsiteY6" fmla="*/ 83820 h 815340"/>
                <a:gd name="connsiteX7" fmla="*/ 0 w 605790"/>
                <a:gd name="connsiteY7" fmla="*/ 190500 h 815340"/>
                <a:gd name="connsiteX8" fmla="*/ 171450 w 605790"/>
                <a:gd name="connsiteY8" fmla="*/ 137160 h 815340"/>
                <a:gd name="connsiteX0" fmla="*/ 171450 w 605790"/>
                <a:gd name="connsiteY0" fmla="*/ 137160 h 815340"/>
                <a:gd name="connsiteX1" fmla="*/ 510540 w 605790"/>
                <a:gd name="connsiteY1" fmla="*/ 815340 h 815340"/>
                <a:gd name="connsiteX2" fmla="*/ 605790 w 605790"/>
                <a:gd name="connsiteY2" fmla="*/ 765810 h 815340"/>
                <a:gd name="connsiteX3" fmla="*/ 255270 w 605790"/>
                <a:gd name="connsiteY3" fmla="*/ 102870 h 815340"/>
                <a:gd name="connsiteX4" fmla="*/ 422910 w 605790"/>
                <a:gd name="connsiteY4" fmla="*/ 45720 h 815340"/>
                <a:gd name="connsiteX5" fmla="*/ 289560 w 605790"/>
                <a:gd name="connsiteY5" fmla="*/ 0 h 815340"/>
                <a:gd name="connsiteX6" fmla="*/ 11430 w 605790"/>
                <a:gd name="connsiteY6" fmla="*/ 106680 h 815340"/>
                <a:gd name="connsiteX7" fmla="*/ 0 w 605790"/>
                <a:gd name="connsiteY7" fmla="*/ 190500 h 815340"/>
                <a:gd name="connsiteX8" fmla="*/ 171450 w 605790"/>
                <a:gd name="connsiteY8" fmla="*/ 137160 h 815340"/>
                <a:gd name="connsiteX0" fmla="*/ 171450 w 605790"/>
                <a:gd name="connsiteY0" fmla="*/ 137160 h 815340"/>
                <a:gd name="connsiteX1" fmla="*/ 510540 w 605790"/>
                <a:gd name="connsiteY1" fmla="*/ 815340 h 815340"/>
                <a:gd name="connsiteX2" fmla="*/ 605790 w 605790"/>
                <a:gd name="connsiteY2" fmla="*/ 765810 h 815340"/>
                <a:gd name="connsiteX3" fmla="*/ 255270 w 605790"/>
                <a:gd name="connsiteY3" fmla="*/ 102870 h 815340"/>
                <a:gd name="connsiteX4" fmla="*/ 422910 w 605790"/>
                <a:gd name="connsiteY4" fmla="*/ 45720 h 815340"/>
                <a:gd name="connsiteX5" fmla="*/ 289560 w 605790"/>
                <a:gd name="connsiteY5" fmla="*/ 0 h 815340"/>
                <a:gd name="connsiteX6" fmla="*/ 11430 w 605790"/>
                <a:gd name="connsiteY6" fmla="*/ 95250 h 815340"/>
                <a:gd name="connsiteX7" fmla="*/ 0 w 605790"/>
                <a:gd name="connsiteY7" fmla="*/ 190500 h 815340"/>
                <a:gd name="connsiteX8" fmla="*/ 171450 w 605790"/>
                <a:gd name="connsiteY8" fmla="*/ 137160 h 815340"/>
                <a:gd name="connsiteX0" fmla="*/ 171450 w 605790"/>
                <a:gd name="connsiteY0" fmla="*/ 137160 h 822960"/>
                <a:gd name="connsiteX1" fmla="*/ 502920 w 605790"/>
                <a:gd name="connsiteY1" fmla="*/ 822960 h 822960"/>
                <a:gd name="connsiteX2" fmla="*/ 605790 w 605790"/>
                <a:gd name="connsiteY2" fmla="*/ 765810 h 822960"/>
                <a:gd name="connsiteX3" fmla="*/ 255270 w 605790"/>
                <a:gd name="connsiteY3" fmla="*/ 102870 h 822960"/>
                <a:gd name="connsiteX4" fmla="*/ 422910 w 605790"/>
                <a:gd name="connsiteY4" fmla="*/ 45720 h 822960"/>
                <a:gd name="connsiteX5" fmla="*/ 289560 w 605790"/>
                <a:gd name="connsiteY5" fmla="*/ 0 h 822960"/>
                <a:gd name="connsiteX6" fmla="*/ 11430 w 605790"/>
                <a:gd name="connsiteY6" fmla="*/ 95250 h 822960"/>
                <a:gd name="connsiteX7" fmla="*/ 0 w 605790"/>
                <a:gd name="connsiteY7" fmla="*/ 190500 h 822960"/>
                <a:gd name="connsiteX8" fmla="*/ 171450 w 605790"/>
                <a:gd name="connsiteY8" fmla="*/ 137160 h 822960"/>
                <a:gd name="connsiteX0" fmla="*/ 171450 w 605790"/>
                <a:gd name="connsiteY0" fmla="*/ 140970 h 826770"/>
                <a:gd name="connsiteX1" fmla="*/ 502920 w 605790"/>
                <a:gd name="connsiteY1" fmla="*/ 826770 h 826770"/>
                <a:gd name="connsiteX2" fmla="*/ 605790 w 605790"/>
                <a:gd name="connsiteY2" fmla="*/ 769620 h 826770"/>
                <a:gd name="connsiteX3" fmla="*/ 255270 w 605790"/>
                <a:gd name="connsiteY3" fmla="*/ 106680 h 826770"/>
                <a:gd name="connsiteX4" fmla="*/ 422910 w 605790"/>
                <a:gd name="connsiteY4" fmla="*/ 49530 h 826770"/>
                <a:gd name="connsiteX5" fmla="*/ 331470 w 605790"/>
                <a:gd name="connsiteY5" fmla="*/ 0 h 826770"/>
                <a:gd name="connsiteX6" fmla="*/ 11430 w 605790"/>
                <a:gd name="connsiteY6" fmla="*/ 99060 h 826770"/>
                <a:gd name="connsiteX7" fmla="*/ 0 w 605790"/>
                <a:gd name="connsiteY7" fmla="*/ 194310 h 826770"/>
                <a:gd name="connsiteX8" fmla="*/ 171450 w 605790"/>
                <a:gd name="connsiteY8" fmla="*/ 140970 h 826770"/>
                <a:gd name="connsiteX0" fmla="*/ 171450 w 605790"/>
                <a:gd name="connsiteY0" fmla="*/ 140970 h 826770"/>
                <a:gd name="connsiteX1" fmla="*/ 502920 w 605790"/>
                <a:gd name="connsiteY1" fmla="*/ 826770 h 826770"/>
                <a:gd name="connsiteX2" fmla="*/ 605790 w 605790"/>
                <a:gd name="connsiteY2" fmla="*/ 769620 h 826770"/>
                <a:gd name="connsiteX3" fmla="*/ 255270 w 605790"/>
                <a:gd name="connsiteY3" fmla="*/ 106680 h 826770"/>
                <a:gd name="connsiteX4" fmla="*/ 422910 w 605790"/>
                <a:gd name="connsiteY4" fmla="*/ 49530 h 826770"/>
                <a:gd name="connsiteX5" fmla="*/ 320040 w 605790"/>
                <a:gd name="connsiteY5" fmla="*/ 0 h 826770"/>
                <a:gd name="connsiteX6" fmla="*/ 11430 w 605790"/>
                <a:gd name="connsiteY6" fmla="*/ 99060 h 826770"/>
                <a:gd name="connsiteX7" fmla="*/ 0 w 605790"/>
                <a:gd name="connsiteY7" fmla="*/ 194310 h 826770"/>
                <a:gd name="connsiteX8" fmla="*/ 171450 w 605790"/>
                <a:gd name="connsiteY8" fmla="*/ 140970 h 8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790" h="826770">
                  <a:moveTo>
                    <a:pt x="171450" y="140970"/>
                  </a:moveTo>
                  <a:lnTo>
                    <a:pt x="502920" y="826770"/>
                  </a:lnTo>
                  <a:lnTo>
                    <a:pt x="605790" y="769620"/>
                  </a:lnTo>
                  <a:lnTo>
                    <a:pt x="255270" y="106680"/>
                  </a:lnTo>
                  <a:lnTo>
                    <a:pt x="422910" y="49530"/>
                  </a:lnTo>
                  <a:lnTo>
                    <a:pt x="320040" y="0"/>
                  </a:lnTo>
                  <a:lnTo>
                    <a:pt x="11430" y="99060"/>
                  </a:lnTo>
                  <a:lnTo>
                    <a:pt x="0" y="194310"/>
                  </a:lnTo>
                  <a:lnTo>
                    <a:pt x="171450" y="140970"/>
                  </a:lnTo>
                  <a:close/>
                </a:path>
              </a:pathLst>
            </a:cu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 name="Straight Connector 23"/>
            <p:cNvCxnSpPr/>
            <p:nvPr/>
          </p:nvCxnSpPr>
          <p:spPr>
            <a:xfrm flipH="1">
              <a:off x="6788880" y="2363002"/>
              <a:ext cx="41910" cy="17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24"/>
            <p:cNvCxnSpPr/>
            <p:nvPr/>
          </p:nvCxnSpPr>
          <p:spPr>
            <a:xfrm flipH="1">
              <a:off x="6820997" y="2424456"/>
              <a:ext cx="41910" cy="17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25"/>
            <p:cNvCxnSpPr/>
            <p:nvPr/>
          </p:nvCxnSpPr>
          <p:spPr>
            <a:xfrm flipH="1">
              <a:off x="6854162" y="2487153"/>
              <a:ext cx="41910" cy="17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26"/>
            <p:cNvCxnSpPr/>
            <p:nvPr/>
          </p:nvCxnSpPr>
          <p:spPr>
            <a:xfrm flipH="1">
              <a:off x="6896072" y="2551567"/>
              <a:ext cx="41910" cy="17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27"/>
            <p:cNvCxnSpPr/>
            <p:nvPr/>
          </p:nvCxnSpPr>
          <p:spPr>
            <a:xfrm flipH="1">
              <a:off x="6925500" y="2610247"/>
              <a:ext cx="41910" cy="17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28"/>
            <p:cNvCxnSpPr/>
            <p:nvPr/>
          </p:nvCxnSpPr>
          <p:spPr>
            <a:xfrm flipH="1">
              <a:off x="6949725" y="2667185"/>
              <a:ext cx="41910" cy="17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29"/>
            <p:cNvCxnSpPr/>
            <p:nvPr/>
          </p:nvCxnSpPr>
          <p:spPr>
            <a:xfrm flipH="1">
              <a:off x="6981285" y="2724952"/>
              <a:ext cx="41910" cy="17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30"/>
            <p:cNvCxnSpPr/>
            <p:nvPr/>
          </p:nvCxnSpPr>
          <p:spPr>
            <a:xfrm flipH="1">
              <a:off x="7004145" y="2780197"/>
              <a:ext cx="41910" cy="17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31"/>
            <p:cNvCxnSpPr/>
            <p:nvPr/>
          </p:nvCxnSpPr>
          <p:spPr>
            <a:xfrm flipH="1">
              <a:off x="7032720" y="2841157"/>
              <a:ext cx="41910" cy="17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32"/>
            <p:cNvCxnSpPr/>
            <p:nvPr/>
          </p:nvCxnSpPr>
          <p:spPr>
            <a:xfrm flipH="1">
              <a:off x="7068915" y="2902117"/>
              <a:ext cx="41910" cy="17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689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0-#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500" fill="hold"/>
                                        <p:tgtEl>
                                          <p:spTgt spid="90"/>
                                        </p:tgtEl>
                                        <p:attrNameLst>
                                          <p:attrName>ppt_x</p:attrName>
                                        </p:attrNameLst>
                                      </p:cBhvr>
                                      <p:tavLst>
                                        <p:tav tm="0">
                                          <p:val>
                                            <p:strVal val="#ppt_x"/>
                                          </p:val>
                                        </p:tav>
                                        <p:tav tm="100000">
                                          <p:val>
                                            <p:strVal val="#ppt_x"/>
                                          </p:val>
                                        </p:tav>
                                      </p:tavLst>
                                    </p:anim>
                                    <p:anim calcmode="lin" valueType="num">
                                      <p:cBhvr additive="base">
                                        <p:cTn id="1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a:stCxn id="15" idx="4"/>
          </p:cNvCxnSpPr>
          <p:nvPr/>
        </p:nvCxnSpPr>
        <p:spPr>
          <a:xfrm>
            <a:off x="5314690" y="2855007"/>
            <a:ext cx="801982" cy="146078"/>
          </a:xfrm>
          <a:prstGeom prst="line">
            <a:avLst/>
          </a:prstGeom>
          <a:ln w="190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rot="527227">
            <a:off x="2944740" y="1226495"/>
            <a:ext cx="2412674" cy="2518875"/>
            <a:chOff x="2915816" y="1370762"/>
            <a:chExt cx="2726110" cy="2785164"/>
          </a:xfrm>
        </p:grpSpPr>
        <p:grpSp>
          <p:nvGrpSpPr>
            <p:cNvPr id="10" name="组合 9"/>
            <p:cNvGrpSpPr/>
            <p:nvPr/>
          </p:nvGrpSpPr>
          <p:grpSpPr>
            <a:xfrm>
              <a:off x="3620844" y="1370762"/>
              <a:ext cx="1310630" cy="1506471"/>
              <a:chOff x="2017573" y="1278763"/>
              <a:chExt cx="1310630" cy="1506471"/>
            </a:xfrm>
            <a:solidFill>
              <a:schemeClr val="bg1">
                <a:lumMod val="65000"/>
              </a:schemeClr>
            </a:solidFill>
          </p:grpSpPr>
          <p:sp>
            <p:nvSpPr>
              <p:cNvPr id="17" name="六边形 16"/>
              <p:cNvSpPr/>
              <p:nvPr/>
            </p:nvSpPr>
            <p:spPr>
              <a:xfrm rot="5400000">
                <a:off x="1919652" y="1376684"/>
                <a:ext cx="1506471" cy="1310630"/>
              </a:xfrm>
              <a:prstGeom prst="hexagon">
                <a:avLst>
                  <a:gd name="adj" fmla="val 2500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六边形 4"/>
              <p:cNvSpPr/>
              <p:nvPr/>
            </p:nvSpPr>
            <p:spPr>
              <a:xfrm>
                <a:off x="2221812" y="1513522"/>
                <a:ext cx="902150" cy="103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331296" y="2649455"/>
              <a:ext cx="1310630" cy="1506471"/>
              <a:chOff x="2728025" y="2557456"/>
              <a:chExt cx="1310630" cy="1506471"/>
            </a:xfrm>
            <a:solidFill>
              <a:srgbClr val="00C08E"/>
            </a:solidFill>
          </p:grpSpPr>
          <p:sp>
            <p:nvSpPr>
              <p:cNvPr id="15" name="六边形 14"/>
              <p:cNvSpPr/>
              <p:nvPr/>
            </p:nvSpPr>
            <p:spPr>
              <a:xfrm rot="5400000">
                <a:off x="2630104" y="2655377"/>
                <a:ext cx="1506471" cy="1310630"/>
              </a:xfrm>
              <a:prstGeom prst="hexagon">
                <a:avLst>
                  <a:gd name="adj" fmla="val 2500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六边形 6"/>
              <p:cNvSpPr/>
              <p:nvPr/>
            </p:nvSpPr>
            <p:spPr>
              <a:xfrm>
                <a:off x="2932264" y="2792215"/>
                <a:ext cx="902150" cy="103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2915816" y="2649455"/>
              <a:ext cx="1310630" cy="1506471"/>
              <a:chOff x="1312545" y="2557456"/>
              <a:chExt cx="1310630" cy="1506471"/>
            </a:xfrm>
            <a:solidFill>
              <a:schemeClr val="bg1">
                <a:lumMod val="65000"/>
              </a:schemeClr>
            </a:solidFill>
          </p:grpSpPr>
          <p:sp>
            <p:nvSpPr>
              <p:cNvPr id="13" name="六边形 12"/>
              <p:cNvSpPr/>
              <p:nvPr/>
            </p:nvSpPr>
            <p:spPr>
              <a:xfrm rot="5400000">
                <a:off x="1214624" y="2655377"/>
                <a:ext cx="1506471" cy="1310630"/>
              </a:xfrm>
              <a:prstGeom prst="hexagon">
                <a:avLst>
                  <a:gd name="adj" fmla="val 2500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六边形 8"/>
              <p:cNvSpPr/>
              <p:nvPr/>
            </p:nvSpPr>
            <p:spPr>
              <a:xfrm>
                <a:off x="1516784" y="2792215"/>
                <a:ext cx="902150" cy="103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23" name="直接连接符 22"/>
          <p:cNvCxnSpPr>
            <a:stCxn id="17" idx="4"/>
          </p:cNvCxnSpPr>
          <p:nvPr/>
        </p:nvCxnSpPr>
        <p:spPr>
          <a:xfrm flipV="1">
            <a:off x="4869964" y="1203598"/>
            <a:ext cx="598636" cy="412492"/>
          </a:xfrm>
          <a:prstGeom prst="line">
            <a:avLst/>
          </a:prstGeom>
          <a:ln w="190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3" idx="2"/>
          </p:cNvCxnSpPr>
          <p:nvPr/>
        </p:nvCxnSpPr>
        <p:spPr>
          <a:xfrm flipH="1" flipV="1">
            <a:off x="2516272" y="1914135"/>
            <a:ext cx="414062" cy="572304"/>
          </a:xfrm>
          <a:prstGeom prst="line">
            <a:avLst/>
          </a:prstGeom>
          <a:ln w="190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436096" y="771550"/>
            <a:ext cx="3037200" cy="1800493"/>
          </a:xfrm>
          <a:prstGeom prst="rect">
            <a:avLst/>
          </a:prstGeom>
          <a:noFill/>
        </p:spPr>
        <p:txBody>
          <a:bodyPr wrap="square" rtlCol="0">
            <a:spAutoFit/>
          </a:bodyPr>
          <a:lstStyle/>
          <a:p>
            <a:pPr>
              <a:lnSpc>
                <a:spcPct val="150000"/>
              </a:lnSpc>
            </a:pPr>
            <a:r>
              <a:rPr lang="zh-CN" altLang="en-US" sz="2000" b="1" dirty="0" smtClean="0">
                <a:solidFill>
                  <a:srgbClr val="00C08E"/>
                </a:solidFill>
                <a:latin typeface="微软雅黑" pitchFamily="34" charset="-122"/>
                <a:ea typeface="微软雅黑" pitchFamily="34" charset="-122"/>
              </a:rPr>
              <a:t>扩展性</a:t>
            </a:r>
            <a:endParaRPr lang="en-US" altLang="zh-CN" sz="2000" b="1" dirty="0" smtClean="0">
              <a:solidFill>
                <a:srgbClr val="00C08E"/>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800" dirty="0" smtClean="0">
                <a:solidFill>
                  <a:schemeClr val="tx1">
                    <a:lumMod val="65000"/>
                    <a:lumOff val="35000"/>
                  </a:schemeClr>
                </a:solidFill>
                <a:latin typeface="微软雅黑" pitchFamily="34" charset="-122"/>
                <a:ea typeface="微软雅黑" pitchFamily="34" charset="-122"/>
              </a:rPr>
              <a:t>基于动态领域模型构建，</a:t>
            </a:r>
            <a:endParaRPr lang="en-US" altLang="zh-CN" sz="1800" dirty="0" smtClean="0">
              <a:solidFill>
                <a:schemeClr val="tx1">
                  <a:lumMod val="65000"/>
                  <a:lumOff val="35000"/>
                </a:schemeClr>
              </a:solidFill>
              <a:latin typeface="微软雅黑" pitchFamily="34" charset="-122"/>
              <a:ea typeface="微软雅黑" pitchFamily="34" charset="-122"/>
            </a:endParaRPr>
          </a:p>
          <a:p>
            <a:pPr>
              <a:lnSpc>
                <a:spcPct val="150000"/>
              </a:lnSpc>
            </a:pPr>
            <a:r>
              <a:rPr lang="zh-CN" altLang="en-US" sz="1800" dirty="0" smtClean="0">
                <a:solidFill>
                  <a:schemeClr val="tx1">
                    <a:lumMod val="65000"/>
                    <a:lumOff val="35000"/>
                  </a:schemeClr>
                </a:solidFill>
                <a:latin typeface="微软雅黑" pitchFamily="34" charset="-122"/>
                <a:ea typeface="微软雅黑" pitchFamily="34" charset="-122"/>
              </a:rPr>
              <a:t>在服务器端插件模型上开发</a:t>
            </a:r>
            <a:endParaRPr lang="en-US" altLang="zh-CN" sz="1800" dirty="0" smtClean="0">
              <a:solidFill>
                <a:schemeClr val="tx1">
                  <a:lumMod val="65000"/>
                  <a:lumOff val="35000"/>
                </a:schemeClr>
              </a:solidFill>
              <a:latin typeface="微软雅黑" pitchFamily="34" charset="-122"/>
              <a:ea typeface="微软雅黑" pitchFamily="34" charset="-122"/>
            </a:endParaRPr>
          </a:p>
          <a:p>
            <a:pPr>
              <a:lnSpc>
                <a:spcPct val="150000"/>
              </a:lnSpc>
            </a:pPr>
            <a:r>
              <a:rPr lang="zh-CN" altLang="en-US" sz="1800" dirty="0" smtClean="0">
                <a:solidFill>
                  <a:schemeClr val="tx1">
                    <a:lumMod val="65000"/>
                    <a:lumOff val="35000"/>
                  </a:schemeClr>
                </a:solidFill>
                <a:latin typeface="微软雅黑" pitchFamily="34" charset="-122"/>
                <a:ea typeface="微软雅黑" pitchFamily="34" charset="-122"/>
              </a:rPr>
              <a:t>无缝集成</a:t>
            </a:r>
            <a:r>
              <a:rPr lang="en-US" altLang="zh-CN" sz="1800" dirty="0" smtClean="0">
                <a:solidFill>
                  <a:schemeClr val="tx1">
                    <a:lumMod val="65000"/>
                    <a:lumOff val="35000"/>
                  </a:schemeClr>
                </a:solidFill>
                <a:latin typeface="微软雅黑" pitchFamily="34" charset="-122"/>
                <a:ea typeface="微软雅黑" pitchFamily="34" charset="-122"/>
              </a:rPr>
              <a:t>K/3 Cloud</a:t>
            </a:r>
            <a:endParaRPr lang="zh-CN" altLang="en-US" sz="1800" dirty="0">
              <a:solidFill>
                <a:schemeClr val="tx1">
                  <a:lumMod val="65000"/>
                  <a:lumOff val="35000"/>
                </a:schemeClr>
              </a:solidFill>
              <a:latin typeface="微软雅黑" pitchFamily="34" charset="-122"/>
              <a:ea typeface="微软雅黑" pitchFamily="34" charset="-122"/>
            </a:endParaRPr>
          </a:p>
        </p:txBody>
      </p:sp>
      <p:sp>
        <p:nvSpPr>
          <p:cNvPr id="41" name="TextBox 40"/>
          <p:cNvSpPr txBox="1"/>
          <p:nvPr/>
        </p:nvSpPr>
        <p:spPr>
          <a:xfrm>
            <a:off x="-108520" y="1635646"/>
            <a:ext cx="2627784" cy="1384995"/>
          </a:xfrm>
          <a:prstGeom prst="rect">
            <a:avLst/>
          </a:prstGeom>
          <a:noFill/>
        </p:spPr>
        <p:txBody>
          <a:bodyPr wrap="square" rtlCol="0">
            <a:spAutoFit/>
          </a:bodyPr>
          <a:lstStyle/>
          <a:p>
            <a:pPr algn="r">
              <a:lnSpc>
                <a:spcPct val="150000"/>
              </a:lnSpc>
            </a:pPr>
            <a:r>
              <a:rPr lang="zh-CN" altLang="en-US" b="1" dirty="0" smtClean="0">
                <a:solidFill>
                  <a:srgbClr val="00C08E"/>
                </a:solidFill>
                <a:latin typeface="微软雅黑" pitchFamily="34" charset="-122"/>
                <a:ea typeface="微软雅黑" pitchFamily="34" charset="-122"/>
              </a:rPr>
              <a:t>易</a:t>
            </a:r>
            <a:r>
              <a:rPr lang="zh-CN" altLang="en-US" b="1" dirty="0">
                <a:solidFill>
                  <a:srgbClr val="00C08E"/>
                </a:solidFill>
                <a:latin typeface="微软雅黑" pitchFamily="34" charset="-122"/>
                <a:ea typeface="微软雅黑" pitchFamily="34" charset="-122"/>
              </a:rPr>
              <a:t>用性</a:t>
            </a:r>
            <a:endParaRPr lang="en-US" altLang="zh-CN" sz="2000" b="1" dirty="0" smtClean="0">
              <a:solidFill>
                <a:srgbClr val="00C08E"/>
              </a:solidFill>
              <a:latin typeface="微软雅黑" pitchFamily="34" charset="-122"/>
              <a:ea typeface="微软雅黑" pitchFamily="34" charset="-122"/>
            </a:endParaRPr>
          </a:p>
          <a:p>
            <a:pPr marL="285750" indent="-285750" algn="r">
              <a:lnSpc>
                <a:spcPct val="150000"/>
              </a:lnSpc>
              <a:buFont typeface="Arial" pitchFamily="34" charset="0"/>
              <a:buChar char="•"/>
            </a:pPr>
            <a:r>
              <a:rPr lang="zh-CN" altLang="en-US" sz="1800" dirty="0" smtClean="0">
                <a:solidFill>
                  <a:schemeClr val="tx1">
                    <a:lumMod val="65000"/>
                    <a:lumOff val="35000"/>
                  </a:schemeClr>
                </a:solidFill>
                <a:latin typeface="微软雅黑" pitchFamily="34" charset="-122"/>
                <a:ea typeface="微软雅黑" pitchFamily="34" charset="-122"/>
              </a:rPr>
              <a:t>丰富的模版和配置</a:t>
            </a:r>
            <a:endParaRPr lang="en-US" altLang="zh-CN" sz="1800" dirty="0" smtClean="0">
              <a:solidFill>
                <a:schemeClr val="tx1">
                  <a:lumMod val="65000"/>
                  <a:lumOff val="35000"/>
                </a:schemeClr>
              </a:solidFill>
              <a:latin typeface="微软雅黑" pitchFamily="34" charset="-122"/>
              <a:ea typeface="微软雅黑" pitchFamily="34" charset="-122"/>
            </a:endParaRPr>
          </a:p>
          <a:p>
            <a:pPr marL="285750" indent="-285750" algn="r">
              <a:lnSpc>
                <a:spcPct val="150000"/>
              </a:lnSpc>
              <a:buFont typeface="Arial" pitchFamily="34" charset="0"/>
              <a:buChar char="•"/>
            </a:pPr>
            <a:r>
              <a:rPr lang="zh-CN" altLang="en-US" sz="1800" dirty="0" smtClean="0">
                <a:solidFill>
                  <a:schemeClr val="tx1">
                    <a:lumMod val="65000"/>
                    <a:lumOff val="35000"/>
                  </a:schemeClr>
                </a:solidFill>
                <a:latin typeface="微软雅黑" pitchFamily="34" charset="-122"/>
                <a:ea typeface="微软雅黑" pitchFamily="34" charset="-122"/>
              </a:rPr>
              <a:t>一天时间我让你上手</a:t>
            </a:r>
            <a:endParaRPr lang="zh-CN" altLang="en-US" sz="1800" dirty="0">
              <a:solidFill>
                <a:schemeClr val="tx1">
                  <a:lumMod val="65000"/>
                  <a:lumOff val="35000"/>
                </a:schemeClr>
              </a:solidFill>
              <a:latin typeface="微软雅黑" pitchFamily="34" charset="-122"/>
              <a:ea typeface="微软雅黑" pitchFamily="34" charset="-122"/>
            </a:endParaRPr>
          </a:p>
        </p:txBody>
      </p:sp>
      <p:sp>
        <p:nvSpPr>
          <p:cNvPr id="43" name="TextBox 42"/>
          <p:cNvSpPr txBox="1"/>
          <p:nvPr/>
        </p:nvSpPr>
        <p:spPr>
          <a:xfrm>
            <a:off x="6156176" y="2715766"/>
            <a:ext cx="2987824" cy="1800493"/>
          </a:xfrm>
          <a:prstGeom prst="rect">
            <a:avLst/>
          </a:prstGeom>
          <a:noFill/>
        </p:spPr>
        <p:txBody>
          <a:bodyPr wrap="square" rtlCol="0">
            <a:spAutoFit/>
          </a:bodyPr>
          <a:lstStyle/>
          <a:p>
            <a:pPr>
              <a:lnSpc>
                <a:spcPct val="150000"/>
              </a:lnSpc>
            </a:pPr>
            <a:r>
              <a:rPr lang="zh-CN" altLang="en-US" sz="2000" b="1" dirty="0" smtClean="0">
                <a:solidFill>
                  <a:srgbClr val="00C08E"/>
                </a:solidFill>
                <a:latin typeface="微软雅黑" pitchFamily="34" charset="-122"/>
                <a:ea typeface="微软雅黑" pitchFamily="34" charset="-122"/>
              </a:rPr>
              <a:t>高效性</a:t>
            </a:r>
            <a:endParaRPr lang="en-US" altLang="zh-CN" sz="2000" b="1" dirty="0" smtClean="0">
              <a:solidFill>
                <a:srgbClr val="00C08E"/>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800" dirty="0" smtClean="0">
                <a:solidFill>
                  <a:schemeClr val="tx1">
                    <a:lumMod val="65000"/>
                    <a:lumOff val="35000"/>
                  </a:schemeClr>
                </a:solidFill>
                <a:latin typeface="微软雅黑" pitchFamily="34" charset="-122"/>
                <a:ea typeface="微软雅黑" pitchFamily="34" charset="-122"/>
              </a:rPr>
              <a:t>移动设计器一次开发</a:t>
            </a:r>
            <a:endParaRPr lang="en-US" altLang="zh-CN" sz="1800" dirty="0" smtClean="0">
              <a:solidFill>
                <a:schemeClr val="tx1">
                  <a:lumMod val="65000"/>
                  <a:lumOff val="35000"/>
                </a:schemeClr>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800" dirty="0" smtClean="0">
                <a:solidFill>
                  <a:schemeClr val="tx1">
                    <a:lumMod val="65000"/>
                    <a:lumOff val="35000"/>
                  </a:schemeClr>
                </a:solidFill>
                <a:latin typeface="微软雅黑" pitchFamily="34" charset="-122"/>
                <a:ea typeface="微软雅黑" pitchFamily="34" charset="-122"/>
              </a:rPr>
              <a:t>预置客户端</a:t>
            </a:r>
            <a:r>
              <a:rPr lang="en-US" altLang="zh-CN" sz="1800" dirty="0" smtClean="0">
                <a:solidFill>
                  <a:schemeClr val="tx1">
                    <a:lumMod val="65000"/>
                    <a:lumOff val="35000"/>
                  </a:schemeClr>
                </a:solidFill>
                <a:latin typeface="微软雅黑" pitchFamily="34" charset="-122"/>
                <a:ea typeface="微软雅黑" pitchFamily="34" charset="-122"/>
              </a:rPr>
              <a:t>,</a:t>
            </a:r>
            <a:r>
              <a:rPr lang="zh-CN" altLang="en-US" sz="1800" dirty="0" smtClean="0">
                <a:solidFill>
                  <a:schemeClr val="tx1">
                    <a:lumMod val="65000"/>
                    <a:lumOff val="35000"/>
                  </a:schemeClr>
                </a:solidFill>
                <a:latin typeface="微软雅黑" pitchFamily="34" charset="-122"/>
                <a:ea typeface="微软雅黑" pitchFamily="34" charset="-122"/>
              </a:rPr>
              <a:t>随时部署</a:t>
            </a:r>
            <a:endParaRPr lang="en-US" altLang="zh-CN" sz="1800" dirty="0" smtClean="0">
              <a:solidFill>
                <a:schemeClr val="tx1">
                  <a:lumMod val="65000"/>
                  <a:lumOff val="35000"/>
                </a:schemeClr>
              </a:solidFill>
              <a:latin typeface="微软雅黑" pitchFamily="34" charset="-122"/>
              <a:ea typeface="微软雅黑" pitchFamily="34" charset="-122"/>
            </a:endParaRPr>
          </a:p>
          <a:p>
            <a:pPr>
              <a:lnSpc>
                <a:spcPct val="150000"/>
              </a:lnSpc>
            </a:pPr>
            <a:r>
              <a:rPr lang="zh-CN" altLang="en-US" sz="1800" dirty="0" smtClean="0">
                <a:solidFill>
                  <a:schemeClr val="tx1">
                    <a:lumMod val="65000"/>
                    <a:lumOff val="35000"/>
                  </a:schemeClr>
                </a:solidFill>
                <a:latin typeface="微软雅黑" pitchFamily="34" charset="-122"/>
                <a:ea typeface="微软雅黑" pitchFamily="34" charset="-122"/>
              </a:rPr>
              <a:t>移动工作台、云之家、微信</a:t>
            </a:r>
            <a:endParaRPr lang="zh-CN" altLang="en-US" sz="1800" dirty="0">
              <a:solidFill>
                <a:schemeClr val="tx1">
                  <a:lumMod val="65000"/>
                  <a:lumOff val="35000"/>
                </a:schemeClr>
              </a:solidFill>
              <a:latin typeface="微软雅黑" pitchFamily="34" charset="-122"/>
              <a:ea typeface="微软雅黑" pitchFamily="34" charset="-122"/>
            </a:endParaRPr>
          </a:p>
        </p:txBody>
      </p:sp>
      <p:sp>
        <p:nvSpPr>
          <p:cNvPr id="20"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移动</a:t>
            </a:r>
            <a:r>
              <a:rPr lang="en-US" altLang="zh-CN" dirty="0" smtClean="0"/>
              <a:t>BOS</a:t>
            </a:r>
            <a:r>
              <a:rPr lang="zh-CN" altLang="en-US" dirty="0" smtClean="0"/>
              <a:t>的核心价值</a:t>
            </a:r>
            <a:endParaRPr lang="zh-CN" altLang="en-US" dirty="0"/>
          </a:p>
        </p:txBody>
      </p:sp>
      <p:sp>
        <p:nvSpPr>
          <p:cNvPr id="21" name="TextBox 20"/>
          <p:cNvSpPr txBox="1"/>
          <p:nvPr/>
        </p:nvSpPr>
        <p:spPr>
          <a:xfrm>
            <a:off x="3131840" y="2571750"/>
            <a:ext cx="1080120" cy="707886"/>
          </a:xfrm>
          <a:prstGeom prst="rect">
            <a:avLst/>
          </a:prstGeom>
          <a:noFill/>
        </p:spPr>
        <p:txBody>
          <a:bodyPr wrap="square" rtlCol="0">
            <a:spAutoFit/>
          </a:bodyPr>
          <a:lstStyle/>
          <a:p>
            <a:r>
              <a:rPr lang="zh-CN" altLang="en-US" b="1" dirty="0" smtClean="0">
                <a:solidFill>
                  <a:schemeClr val="bg1"/>
                </a:solidFill>
                <a:latin typeface="微软雅黑" pitchFamily="34" charset="-122"/>
                <a:ea typeface="微软雅黑" pitchFamily="34" charset="-122"/>
              </a:rPr>
              <a:t>简单</a:t>
            </a:r>
            <a:endParaRPr lang="en-US" altLang="zh-CN" b="1" dirty="0" smtClean="0">
              <a:solidFill>
                <a:schemeClr val="bg1"/>
              </a:solidFill>
              <a:latin typeface="微软雅黑" pitchFamily="34" charset="-122"/>
              <a:ea typeface="微软雅黑" pitchFamily="34" charset="-122"/>
            </a:endParaRPr>
          </a:p>
          <a:p>
            <a:r>
              <a:rPr lang="zh-CN" altLang="en-US" b="1" dirty="0" smtClean="0">
                <a:solidFill>
                  <a:schemeClr val="bg1"/>
                </a:solidFill>
                <a:latin typeface="微软雅黑" pitchFamily="34" charset="-122"/>
                <a:ea typeface="微软雅黑" pitchFamily="34" charset="-122"/>
              </a:rPr>
              <a:t>易用</a:t>
            </a:r>
          </a:p>
        </p:txBody>
      </p:sp>
      <p:sp>
        <p:nvSpPr>
          <p:cNvPr id="22" name="TextBox 21"/>
          <p:cNvSpPr txBox="1"/>
          <p:nvPr/>
        </p:nvSpPr>
        <p:spPr>
          <a:xfrm>
            <a:off x="3779912" y="1563638"/>
            <a:ext cx="1080120" cy="707886"/>
          </a:xfrm>
          <a:prstGeom prst="rect">
            <a:avLst/>
          </a:prstGeom>
          <a:noFill/>
        </p:spPr>
        <p:txBody>
          <a:bodyPr wrap="square" rtlCol="0">
            <a:spAutoFit/>
          </a:bodyPr>
          <a:lstStyle/>
          <a:p>
            <a:r>
              <a:rPr lang="zh-CN" altLang="en-US" b="1" dirty="0" smtClean="0">
                <a:solidFill>
                  <a:schemeClr val="bg1"/>
                </a:solidFill>
                <a:latin typeface="微软雅黑" pitchFamily="34" charset="-122"/>
                <a:ea typeface="微软雅黑" pitchFamily="34" charset="-122"/>
              </a:rPr>
              <a:t>业    务</a:t>
            </a:r>
            <a:endParaRPr lang="en-US" altLang="zh-CN" b="1" dirty="0" smtClean="0">
              <a:solidFill>
                <a:schemeClr val="bg1"/>
              </a:solidFill>
              <a:latin typeface="微软雅黑" pitchFamily="34" charset="-122"/>
              <a:ea typeface="微软雅黑" pitchFamily="34" charset="-122"/>
            </a:endParaRPr>
          </a:p>
          <a:p>
            <a:r>
              <a:rPr lang="zh-CN" altLang="en-US" b="1" dirty="0" smtClean="0">
                <a:solidFill>
                  <a:schemeClr val="bg1"/>
                </a:solidFill>
                <a:latin typeface="微软雅黑" pitchFamily="34" charset="-122"/>
                <a:ea typeface="微软雅黑" pitchFamily="34" charset="-122"/>
              </a:rPr>
              <a:t>一体化</a:t>
            </a:r>
          </a:p>
        </p:txBody>
      </p:sp>
      <p:sp>
        <p:nvSpPr>
          <p:cNvPr id="25" name="TextBox 24"/>
          <p:cNvSpPr txBox="1"/>
          <p:nvPr/>
        </p:nvSpPr>
        <p:spPr>
          <a:xfrm>
            <a:off x="4355976" y="2961680"/>
            <a:ext cx="1080120" cy="400110"/>
          </a:xfrm>
          <a:prstGeom prst="rect">
            <a:avLst/>
          </a:prstGeom>
          <a:noFill/>
        </p:spPr>
        <p:txBody>
          <a:bodyPr wrap="square" rtlCol="0">
            <a:spAutoFit/>
          </a:bodyPr>
          <a:lstStyle/>
          <a:p>
            <a:r>
              <a:rPr lang="zh-CN" altLang="en-US" b="1" dirty="0" smtClean="0">
                <a:solidFill>
                  <a:schemeClr val="bg1"/>
                </a:solidFill>
                <a:latin typeface="微软雅黑" pitchFamily="34" charset="-122"/>
                <a:ea typeface="微软雅黑" pitchFamily="34" charset="-122"/>
              </a:rPr>
              <a:t>高效</a:t>
            </a:r>
          </a:p>
        </p:txBody>
      </p:sp>
    </p:spTree>
    <p:extLst>
      <p:ext uri="{BB962C8B-B14F-4D97-AF65-F5344CB8AC3E}">
        <p14:creationId xmlns:p14="http://schemas.microsoft.com/office/powerpoint/2010/main" val="638546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平台特性</a:t>
            </a:r>
            <a:r>
              <a:rPr lang="en-US" altLang="zh-CN" dirty="0" smtClean="0"/>
              <a:t>-</a:t>
            </a:r>
            <a:r>
              <a:rPr lang="zh-CN" altLang="en-US" dirty="0" smtClean="0"/>
              <a:t>模板式快速开发</a:t>
            </a:r>
            <a:endParaRPr lang="zh-CN" altLang="en-US" dirty="0"/>
          </a:p>
        </p:txBody>
      </p:sp>
      <p:sp>
        <p:nvSpPr>
          <p:cNvPr id="3" name="TextBox 2"/>
          <p:cNvSpPr txBox="1"/>
          <p:nvPr/>
        </p:nvSpPr>
        <p:spPr>
          <a:xfrm>
            <a:off x="6156176" y="1452428"/>
            <a:ext cx="2160240" cy="2400657"/>
          </a:xfrm>
          <a:prstGeom prst="rect">
            <a:avLst/>
          </a:prstGeom>
          <a:noFill/>
        </p:spPr>
        <p:txBody>
          <a:bodyPr wrap="square" rtlCol="0">
            <a:spAutoFit/>
          </a:bodyPr>
          <a:lstStyle/>
          <a:p>
            <a:pPr algn="ctr">
              <a:lnSpc>
                <a:spcPct val="150000"/>
              </a:lnSpc>
            </a:pPr>
            <a:r>
              <a:rPr lang="zh-CN" altLang="en-US" b="1" dirty="0" smtClean="0">
                <a:solidFill>
                  <a:srgbClr val="CC0000"/>
                </a:solidFill>
                <a:latin typeface="微软雅黑" pitchFamily="34" charset="-122"/>
                <a:ea typeface="微软雅黑" pitchFamily="34" charset="-122"/>
              </a:rPr>
              <a:t>快速开发</a:t>
            </a:r>
            <a:endParaRPr lang="en-US" altLang="zh-CN" sz="2000" b="1" dirty="0" smtClean="0">
              <a:solidFill>
                <a:srgbClr val="CC000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dirty="0" smtClean="0">
                <a:solidFill>
                  <a:schemeClr val="tx1">
                    <a:lumMod val="65000"/>
                    <a:lumOff val="35000"/>
                  </a:schemeClr>
                </a:solidFill>
                <a:latin typeface="微软雅黑" pitchFamily="34" charset="-122"/>
                <a:ea typeface="微软雅黑" pitchFamily="34" charset="-122"/>
              </a:rPr>
              <a:t>复制界面样式</a:t>
            </a:r>
            <a:endParaRPr lang="en-US" altLang="zh-CN" dirty="0" smtClean="0">
              <a:solidFill>
                <a:schemeClr val="tx1">
                  <a:lumMod val="65000"/>
                  <a:lumOff val="35000"/>
                </a:schemeClr>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dirty="0" smtClean="0">
                <a:solidFill>
                  <a:schemeClr val="tx1">
                    <a:lumMod val="65000"/>
                    <a:lumOff val="35000"/>
                  </a:schemeClr>
                </a:solidFill>
                <a:latin typeface="微软雅黑" pitchFamily="34" charset="-122"/>
                <a:ea typeface="微软雅黑" pitchFamily="34" charset="-122"/>
              </a:rPr>
              <a:t>替换数据源</a:t>
            </a:r>
            <a:endParaRPr lang="zh-CN" altLang="en-US" dirty="0">
              <a:solidFill>
                <a:schemeClr val="tx1">
                  <a:lumMod val="65000"/>
                  <a:lumOff val="35000"/>
                </a:schemeClr>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dirty="0" smtClean="0">
                <a:solidFill>
                  <a:schemeClr val="tx1">
                    <a:lumMod val="65000"/>
                    <a:lumOff val="35000"/>
                  </a:schemeClr>
                </a:solidFill>
                <a:latin typeface="微软雅黑" pitchFamily="34" charset="-122"/>
                <a:ea typeface="微软雅黑" pitchFamily="34" charset="-122"/>
              </a:rPr>
              <a:t>模板管理</a:t>
            </a:r>
            <a:endParaRPr lang="en-US" altLang="zh-CN" dirty="0" smtClean="0">
              <a:solidFill>
                <a:schemeClr val="tx1">
                  <a:lumMod val="65000"/>
                  <a:lumOff val="35000"/>
                </a:schemeClr>
              </a:solidFill>
              <a:latin typeface="微软雅黑" pitchFamily="34" charset="-122"/>
              <a:ea typeface="微软雅黑" pitchFamily="34" charset="-122"/>
            </a:endParaRPr>
          </a:p>
          <a:p>
            <a:pPr marL="285750" indent="-285750">
              <a:lnSpc>
                <a:spcPct val="150000"/>
              </a:lnSpc>
              <a:buFont typeface="Arial" pitchFamily="34" charset="0"/>
              <a:buChar char="•"/>
            </a:pPr>
            <a:r>
              <a:rPr lang="en-US" altLang="zh-CN" dirty="0" smtClean="0">
                <a:solidFill>
                  <a:schemeClr val="tx1">
                    <a:lumMod val="65000"/>
                    <a:lumOff val="35000"/>
                  </a:schemeClr>
                </a:solidFill>
                <a:latin typeface="微软雅黑" pitchFamily="34" charset="-122"/>
                <a:ea typeface="微软雅黑" pitchFamily="34" charset="-122"/>
              </a:rPr>
              <a:t>PC</a:t>
            </a:r>
            <a:r>
              <a:rPr lang="zh-CN" altLang="en-US" dirty="0" smtClean="0">
                <a:solidFill>
                  <a:schemeClr val="tx1">
                    <a:lumMod val="65000"/>
                    <a:lumOff val="35000"/>
                  </a:schemeClr>
                </a:solidFill>
                <a:latin typeface="微软雅黑" pitchFamily="34" charset="-122"/>
                <a:ea typeface="微软雅黑" pitchFamily="34" charset="-122"/>
              </a:rPr>
              <a:t>端预览</a:t>
            </a:r>
            <a:endParaRPr lang="zh-CN" altLang="en-US" dirty="0">
              <a:solidFill>
                <a:schemeClr val="tx1">
                  <a:lumMod val="65000"/>
                  <a:lumOff val="35000"/>
                </a:schemeClr>
              </a:solidFill>
              <a:latin typeface="微软雅黑" pitchFamily="34" charset="-122"/>
              <a:ea typeface="微软雅黑" pitchFamily="34" charset="-122"/>
            </a:endParaRPr>
          </a:p>
        </p:txBody>
      </p:sp>
      <p:pic>
        <p:nvPicPr>
          <p:cNvPr id="12290" name="Picture 2" descr="创建向导.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771550"/>
            <a:ext cx="5760640" cy="4137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213138"/>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15616" y="1068085"/>
            <a:ext cx="2420805" cy="111935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底层方式</a:t>
            </a:r>
          </a:p>
        </p:txBody>
      </p:sp>
      <p:sp>
        <p:nvSpPr>
          <p:cNvPr id="4" name="矩形 3"/>
          <p:cNvSpPr/>
          <p:nvPr/>
        </p:nvSpPr>
        <p:spPr>
          <a:xfrm>
            <a:off x="5247539" y="1059582"/>
            <a:ext cx="2420805" cy="11193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第三方集成</a:t>
            </a:r>
          </a:p>
        </p:txBody>
      </p:sp>
      <p:sp>
        <p:nvSpPr>
          <p:cNvPr id="5" name="矩形 4"/>
          <p:cNvSpPr/>
          <p:nvPr/>
        </p:nvSpPr>
        <p:spPr>
          <a:xfrm>
            <a:off x="3159307" y="1627764"/>
            <a:ext cx="2420805" cy="1119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移动应用</a:t>
            </a:r>
            <a:endParaRPr lang="zh-CN" altLang="en-US" b="1" dirty="0">
              <a:latin typeface="微软雅黑" panose="020B0503020204020204" pitchFamily="34" charset="-122"/>
              <a:ea typeface="微软雅黑" panose="020B0503020204020204" pitchFamily="34" charset="-122"/>
            </a:endParaRPr>
          </a:p>
        </p:txBody>
      </p:sp>
      <p:sp>
        <p:nvSpPr>
          <p:cNvPr id="6" name="TextBox 5"/>
          <p:cNvSpPr txBox="1"/>
          <p:nvPr/>
        </p:nvSpPr>
        <p:spPr>
          <a:xfrm>
            <a:off x="1187624" y="2504966"/>
            <a:ext cx="2160240" cy="1200329"/>
          </a:xfrm>
          <a:prstGeom prst="rect">
            <a:avLst/>
          </a:prstGeom>
          <a:noFill/>
        </p:spPr>
        <p:txBody>
          <a:bodyPr wrap="square" rtlCol="0">
            <a:spAutoFit/>
          </a:bodyPr>
          <a:lstStyle/>
          <a:p>
            <a:pPr marL="285750" indent="-285750">
              <a:lnSpc>
                <a:spcPct val="150000"/>
              </a:lnSpc>
              <a:buFont typeface="Arial" pitchFamily="34" charset="0"/>
              <a:buChar char="•"/>
            </a:pPr>
            <a:r>
              <a:rPr lang="en-US" altLang="zh-CN" sz="1600" b="1" dirty="0" smtClean="0">
                <a:solidFill>
                  <a:schemeClr val="bg1">
                    <a:lumMod val="65000"/>
                  </a:schemeClr>
                </a:solidFill>
                <a:latin typeface="微软雅黑" pitchFamily="34" charset="-122"/>
                <a:ea typeface="微软雅黑" pitchFamily="34" charset="-122"/>
              </a:rPr>
              <a:t>Android</a:t>
            </a:r>
          </a:p>
          <a:p>
            <a:pPr marL="285750" indent="-285750">
              <a:lnSpc>
                <a:spcPct val="150000"/>
              </a:lnSpc>
              <a:buFont typeface="Arial" pitchFamily="34" charset="0"/>
              <a:buChar char="•"/>
            </a:pPr>
            <a:r>
              <a:rPr lang="en-US" altLang="zh-CN" sz="1600" b="1" dirty="0" smtClean="0">
                <a:solidFill>
                  <a:schemeClr val="bg1">
                    <a:lumMod val="65000"/>
                  </a:schemeClr>
                </a:solidFill>
                <a:latin typeface="微软雅黑" pitchFamily="34" charset="-122"/>
                <a:ea typeface="微软雅黑" pitchFamily="34" charset="-122"/>
              </a:rPr>
              <a:t>IOS</a:t>
            </a:r>
            <a:endParaRPr lang="zh-CN" altLang="en-US" sz="1600" b="1" dirty="0">
              <a:solidFill>
                <a:schemeClr val="bg1">
                  <a:lumMod val="65000"/>
                </a:schemeClr>
              </a:solidFill>
              <a:latin typeface="微软雅黑" pitchFamily="34" charset="-122"/>
              <a:ea typeface="微软雅黑" pitchFamily="34" charset="-122"/>
            </a:endParaRPr>
          </a:p>
          <a:p>
            <a:pPr marL="285750" indent="-285750">
              <a:lnSpc>
                <a:spcPct val="150000"/>
              </a:lnSpc>
              <a:buFont typeface="Arial" pitchFamily="34" charset="0"/>
              <a:buChar char="•"/>
            </a:pPr>
            <a:r>
              <a:rPr lang="en-US" altLang="zh-CN" sz="1600" b="1" dirty="0" smtClean="0">
                <a:solidFill>
                  <a:schemeClr val="bg1">
                    <a:lumMod val="65000"/>
                  </a:schemeClr>
                </a:solidFill>
                <a:latin typeface="微软雅黑" pitchFamily="34" charset="-122"/>
                <a:ea typeface="微软雅黑" pitchFamily="34" charset="-122"/>
              </a:rPr>
              <a:t>HTML5</a:t>
            </a:r>
          </a:p>
        </p:txBody>
      </p:sp>
      <p:sp>
        <p:nvSpPr>
          <p:cNvPr id="7" name="TextBox 6"/>
          <p:cNvSpPr txBox="1"/>
          <p:nvPr/>
        </p:nvSpPr>
        <p:spPr>
          <a:xfrm>
            <a:off x="3563888" y="3171621"/>
            <a:ext cx="2160240" cy="923330"/>
          </a:xfrm>
          <a:prstGeom prst="rect">
            <a:avLst/>
          </a:prstGeom>
          <a:noFill/>
        </p:spPr>
        <p:txBody>
          <a:bodyPr wrap="square" rtlCol="0">
            <a:spAutoFit/>
          </a:bodyPr>
          <a:lstStyle/>
          <a:p>
            <a:pPr marL="285750" indent="-285750">
              <a:lnSpc>
                <a:spcPct val="150000"/>
              </a:lnSpc>
              <a:buFont typeface="Arial" pitchFamily="34" charset="0"/>
              <a:buChar char="•"/>
            </a:pPr>
            <a:r>
              <a:rPr lang="zh-CN" altLang="en-US" sz="1800" b="1" dirty="0" smtClean="0">
                <a:solidFill>
                  <a:schemeClr val="tx1">
                    <a:lumMod val="65000"/>
                    <a:lumOff val="35000"/>
                  </a:schemeClr>
                </a:solidFill>
                <a:latin typeface="微软雅黑" pitchFamily="34" charset="-122"/>
                <a:ea typeface="微软雅黑" pitchFamily="34" charset="-122"/>
              </a:rPr>
              <a:t>移动工作台</a:t>
            </a:r>
            <a:endParaRPr lang="en-US" altLang="zh-CN" sz="1800" b="1" dirty="0" smtClean="0">
              <a:solidFill>
                <a:schemeClr val="tx1">
                  <a:lumMod val="65000"/>
                  <a:lumOff val="35000"/>
                </a:schemeClr>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800" b="1" dirty="0" smtClean="0">
                <a:solidFill>
                  <a:schemeClr val="tx1">
                    <a:lumMod val="65000"/>
                    <a:lumOff val="35000"/>
                  </a:schemeClr>
                </a:solidFill>
                <a:latin typeface="微软雅黑" pitchFamily="34" charset="-122"/>
                <a:ea typeface="微软雅黑" pitchFamily="34" charset="-122"/>
              </a:rPr>
              <a:t>封装原生</a:t>
            </a:r>
            <a:r>
              <a:rPr lang="en-US" altLang="zh-CN" sz="1800" b="1" dirty="0" smtClean="0">
                <a:solidFill>
                  <a:schemeClr val="tx1">
                    <a:lumMod val="65000"/>
                    <a:lumOff val="35000"/>
                  </a:schemeClr>
                </a:solidFill>
                <a:latin typeface="微软雅黑" pitchFamily="34" charset="-122"/>
                <a:ea typeface="微软雅黑" pitchFamily="34" charset="-122"/>
              </a:rPr>
              <a:t>APP</a:t>
            </a:r>
            <a:endParaRPr lang="zh-CN" altLang="en-US" sz="1800" b="1" dirty="0">
              <a:solidFill>
                <a:schemeClr val="tx1">
                  <a:lumMod val="65000"/>
                  <a:lumOff val="35000"/>
                </a:schemeClr>
              </a:solidFill>
              <a:latin typeface="微软雅黑" pitchFamily="34" charset="-122"/>
              <a:ea typeface="微软雅黑" pitchFamily="34" charset="-122"/>
            </a:endParaRPr>
          </a:p>
        </p:txBody>
      </p:sp>
      <p:sp>
        <p:nvSpPr>
          <p:cNvPr id="8" name="TextBox 7"/>
          <p:cNvSpPr txBox="1"/>
          <p:nvPr/>
        </p:nvSpPr>
        <p:spPr>
          <a:xfrm>
            <a:off x="5732512" y="2504966"/>
            <a:ext cx="2160240" cy="923330"/>
          </a:xfrm>
          <a:prstGeom prst="rect">
            <a:avLst/>
          </a:prstGeom>
          <a:noFill/>
        </p:spPr>
        <p:txBody>
          <a:bodyPr wrap="square" rtlCol="0">
            <a:spAutoFit/>
          </a:bodyPr>
          <a:lstStyle/>
          <a:p>
            <a:pPr marL="285750" indent="-285750">
              <a:lnSpc>
                <a:spcPct val="150000"/>
              </a:lnSpc>
              <a:buFont typeface="Arial" pitchFamily="34" charset="0"/>
              <a:buChar char="•"/>
            </a:pPr>
            <a:r>
              <a:rPr lang="zh-CN" altLang="en-US" sz="1800" b="1" dirty="0" smtClean="0">
                <a:solidFill>
                  <a:schemeClr val="tx1">
                    <a:lumMod val="65000"/>
                    <a:lumOff val="35000"/>
                  </a:schemeClr>
                </a:solidFill>
                <a:latin typeface="微软雅黑" pitchFamily="34" charset="-122"/>
                <a:ea typeface="微软雅黑" pitchFamily="34" charset="-122"/>
              </a:rPr>
              <a:t>云之家</a:t>
            </a:r>
            <a:endParaRPr lang="en-US" altLang="zh-CN" sz="1800" b="1" dirty="0" smtClean="0">
              <a:solidFill>
                <a:schemeClr val="tx1">
                  <a:lumMod val="65000"/>
                  <a:lumOff val="35000"/>
                </a:schemeClr>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800" b="1" dirty="0" smtClean="0">
                <a:solidFill>
                  <a:schemeClr val="tx1">
                    <a:lumMod val="65000"/>
                    <a:lumOff val="35000"/>
                  </a:schemeClr>
                </a:solidFill>
                <a:latin typeface="微软雅黑" pitchFamily="34" charset="-122"/>
                <a:ea typeface="微软雅黑" pitchFamily="34" charset="-122"/>
              </a:rPr>
              <a:t>微信</a:t>
            </a:r>
            <a:endParaRPr lang="zh-CN" altLang="en-US" sz="1800" b="1" dirty="0">
              <a:solidFill>
                <a:schemeClr val="tx1">
                  <a:lumMod val="65000"/>
                  <a:lumOff val="35000"/>
                </a:schemeClr>
              </a:solidFill>
              <a:latin typeface="微软雅黑" pitchFamily="34" charset="-122"/>
              <a:ea typeface="微软雅黑" pitchFamily="34" charset="-122"/>
            </a:endParaRPr>
          </a:p>
        </p:txBody>
      </p:sp>
      <p:sp>
        <p:nvSpPr>
          <p:cNvPr id="10"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平台特性</a:t>
            </a:r>
            <a:r>
              <a:rPr lang="en-US" altLang="zh-CN" dirty="0" smtClean="0"/>
              <a:t>-</a:t>
            </a:r>
            <a:r>
              <a:rPr lang="zh-CN" altLang="en-US" dirty="0" smtClean="0"/>
              <a:t>变化多端</a:t>
            </a:r>
            <a:endParaRPr lang="zh-CN" altLang="en-US" dirty="0"/>
          </a:p>
        </p:txBody>
      </p:sp>
    </p:spTree>
    <p:extLst>
      <p:ext uri="{BB962C8B-B14F-4D97-AF65-F5344CB8AC3E}">
        <p14:creationId xmlns:p14="http://schemas.microsoft.com/office/powerpoint/2010/main" val="1914395966"/>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755576" y="879562"/>
            <a:ext cx="2448272" cy="2196244"/>
            <a:chOff x="755576" y="1275606"/>
            <a:chExt cx="2448272" cy="2952328"/>
          </a:xfrm>
        </p:grpSpPr>
        <p:sp>
          <p:nvSpPr>
            <p:cNvPr id="12" name="矩形 11"/>
            <p:cNvSpPr/>
            <p:nvPr/>
          </p:nvSpPr>
          <p:spPr>
            <a:xfrm>
              <a:off x="755576" y="1275606"/>
              <a:ext cx="2448272" cy="29523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solidFill>
                    <a:schemeClr val="tx1"/>
                  </a:solidFill>
                  <a:latin typeface="微软雅黑" pitchFamily="34" charset="-122"/>
                  <a:ea typeface="微软雅黑" pitchFamily="34" charset="-122"/>
                </a:rPr>
                <a:t>Java</a:t>
              </a:r>
              <a:r>
                <a:rPr lang="zh-CN" altLang="en-US" dirty="0" smtClean="0">
                  <a:solidFill>
                    <a:schemeClr val="tx1"/>
                  </a:solidFill>
                  <a:latin typeface="微软雅黑" pitchFamily="34" charset="-122"/>
                  <a:ea typeface="微软雅黑" pitchFamily="34" charset="-122"/>
                </a:rPr>
                <a:t>基础</a:t>
              </a:r>
              <a:endParaRPr lang="en-US" altLang="zh-CN" dirty="0" smtClean="0">
                <a:solidFill>
                  <a:schemeClr val="tx1"/>
                </a:solidFill>
                <a:latin typeface="微软雅黑" pitchFamily="34" charset="-122"/>
                <a:ea typeface="微软雅黑" pitchFamily="34" charset="-122"/>
              </a:endParaRPr>
            </a:p>
            <a:p>
              <a:pPr algn="ctr"/>
              <a:r>
                <a:rPr lang="en-US" altLang="zh-CN" dirty="0" smtClean="0">
                  <a:solidFill>
                    <a:schemeClr val="tx1"/>
                  </a:solidFill>
                  <a:latin typeface="微软雅黑" pitchFamily="34" charset="-122"/>
                  <a:ea typeface="微软雅黑" pitchFamily="34" charset="-122"/>
                </a:rPr>
                <a:t>Linux</a:t>
              </a:r>
              <a:r>
                <a:rPr lang="zh-CN" altLang="en-US" dirty="0" smtClean="0">
                  <a:solidFill>
                    <a:schemeClr val="tx1"/>
                  </a:solidFill>
                  <a:latin typeface="微软雅黑" pitchFamily="34" charset="-122"/>
                  <a:ea typeface="微软雅黑" pitchFamily="34" charset="-122"/>
                </a:rPr>
                <a:t>基础</a:t>
              </a:r>
              <a:endParaRPr lang="en-US" altLang="zh-CN" dirty="0" smtClean="0">
                <a:solidFill>
                  <a:schemeClr val="tx1"/>
                </a:solidFill>
                <a:latin typeface="微软雅黑" pitchFamily="34" charset="-122"/>
                <a:ea typeface="微软雅黑" pitchFamily="34" charset="-122"/>
              </a:endParaRPr>
            </a:p>
            <a:p>
              <a:pPr algn="ctr"/>
              <a:r>
                <a:rPr lang="en-US" altLang="zh-CN" dirty="0" smtClean="0">
                  <a:solidFill>
                    <a:schemeClr val="tx1"/>
                  </a:solidFill>
                  <a:latin typeface="微软雅黑" pitchFamily="34" charset="-122"/>
                  <a:ea typeface="微软雅黑" pitchFamily="34" charset="-122"/>
                </a:rPr>
                <a:t>Android</a:t>
              </a:r>
              <a:r>
                <a:rPr lang="zh-CN" altLang="en-US" dirty="0" smtClean="0">
                  <a:solidFill>
                    <a:schemeClr val="tx1"/>
                  </a:solidFill>
                  <a:latin typeface="微软雅黑" pitchFamily="34" charset="-122"/>
                  <a:ea typeface="微软雅黑" pitchFamily="34" charset="-122"/>
                </a:rPr>
                <a:t>基础</a:t>
              </a:r>
              <a:endParaRPr lang="en-US" altLang="zh-CN" dirty="0" smtClean="0">
                <a:solidFill>
                  <a:schemeClr val="tx1"/>
                </a:solidFill>
                <a:latin typeface="微软雅黑" pitchFamily="34" charset="-122"/>
                <a:ea typeface="微软雅黑" pitchFamily="34" charset="-122"/>
              </a:endParaRPr>
            </a:p>
            <a:p>
              <a:pPr algn="ctr"/>
              <a:r>
                <a:rPr lang="en-US" altLang="zh-CN" dirty="0" smtClean="0">
                  <a:solidFill>
                    <a:schemeClr val="tx1"/>
                  </a:solidFill>
                  <a:latin typeface="微软雅黑" pitchFamily="34" charset="-122"/>
                  <a:ea typeface="微软雅黑" pitchFamily="34" charset="-122"/>
                </a:rPr>
                <a:t>… …</a:t>
              </a:r>
              <a:endParaRPr lang="zh-CN" altLang="en-US" dirty="0">
                <a:solidFill>
                  <a:schemeClr val="tx1"/>
                </a:solidFill>
                <a:latin typeface="微软雅黑" pitchFamily="34" charset="-122"/>
                <a:ea typeface="微软雅黑" pitchFamily="34" charset="-122"/>
              </a:endParaRPr>
            </a:p>
          </p:txBody>
        </p:sp>
        <p:sp>
          <p:nvSpPr>
            <p:cNvPr id="5" name="矩形 4"/>
            <p:cNvSpPr/>
            <p:nvPr/>
          </p:nvSpPr>
          <p:spPr>
            <a:xfrm>
              <a:off x="755576" y="3567539"/>
              <a:ext cx="2448272" cy="660395"/>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Android</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3347864" y="879562"/>
            <a:ext cx="2448272" cy="2196244"/>
            <a:chOff x="3251042" y="1275606"/>
            <a:chExt cx="2448272" cy="2952328"/>
          </a:xfrm>
        </p:grpSpPr>
        <p:sp>
          <p:nvSpPr>
            <p:cNvPr id="13" name="矩形 12"/>
            <p:cNvSpPr/>
            <p:nvPr/>
          </p:nvSpPr>
          <p:spPr>
            <a:xfrm>
              <a:off x="3251042" y="1275606"/>
              <a:ext cx="2448272" cy="29523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latin typeface="微软雅黑" panose="020B0503020204020204" pitchFamily="34" charset="-122"/>
                  <a:ea typeface="微软雅黑" panose="020B0503020204020204" pitchFamily="34" charset="-122"/>
                </a:rPr>
                <a:t>C</a:t>
              </a:r>
              <a:r>
                <a:rPr lang="zh-CN" altLang="en-US" dirty="0" smtClean="0">
                  <a:solidFill>
                    <a:schemeClr val="tx1"/>
                  </a:solidFill>
                  <a:latin typeface="微软雅黑" panose="020B0503020204020204" pitchFamily="34" charset="-122"/>
                  <a:ea typeface="微软雅黑" panose="020B0503020204020204" pitchFamily="34" charset="-122"/>
                </a:rPr>
                <a:t>语言</a:t>
              </a:r>
              <a:endParaRPr lang="en-US" altLang="zh-CN" dirty="0" smtClean="0">
                <a:solidFill>
                  <a:schemeClr val="tx1"/>
                </a:solidFill>
                <a:latin typeface="微软雅黑" panose="020B0503020204020204" pitchFamily="34" charset="-122"/>
                <a:ea typeface="微软雅黑" panose="020B0503020204020204" pitchFamily="34" charset="-122"/>
              </a:endParaRPr>
            </a:p>
            <a:p>
              <a:pPr algn="ctr"/>
              <a:r>
                <a:rPr lang="en-US" altLang="zh-CN" dirty="0" smtClean="0">
                  <a:solidFill>
                    <a:schemeClr val="tx1"/>
                  </a:solidFill>
                  <a:latin typeface="微软雅黑" panose="020B0503020204020204" pitchFamily="34" charset="-122"/>
                  <a:ea typeface="微软雅黑" panose="020B0503020204020204" pitchFamily="34" charset="-122"/>
                </a:rPr>
                <a:t>OC</a:t>
              </a:r>
              <a:r>
                <a:rPr lang="zh-CN" altLang="en-US" dirty="0" smtClean="0">
                  <a:solidFill>
                    <a:schemeClr val="tx1"/>
                  </a:solidFill>
                  <a:latin typeface="微软雅黑" panose="020B0503020204020204" pitchFamily="34" charset="-122"/>
                  <a:ea typeface="微软雅黑" panose="020B0503020204020204" pitchFamily="34" charset="-122"/>
                </a:rPr>
                <a:t>语言</a:t>
              </a:r>
              <a:endParaRPr lang="en-US" altLang="zh-CN" dirty="0" smtClean="0">
                <a:solidFill>
                  <a:schemeClr val="tx1"/>
                </a:solidFill>
                <a:latin typeface="微软雅黑" panose="020B0503020204020204" pitchFamily="34" charset="-122"/>
                <a:ea typeface="微软雅黑" panose="020B0503020204020204" pitchFamily="34" charset="-122"/>
              </a:endParaRPr>
            </a:p>
            <a:p>
              <a:pPr algn="ctr"/>
              <a:r>
                <a:rPr lang="en-US" altLang="zh-CN" dirty="0" err="1" smtClean="0">
                  <a:solidFill>
                    <a:schemeClr val="tx1"/>
                  </a:solidFill>
                  <a:latin typeface="微软雅黑" panose="020B0503020204020204" pitchFamily="34" charset="-122"/>
                  <a:ea typeface="微软雅黑" panose="020B0503020204020204" pitchFamily="34" charset="-122"/>
                </a:rPr>
                <a:t>Sqlite</a:t>
              </a:r>
              <a:r>
                <a:rPr lang="zh-CN" altLang="en-US" dirty="0" smtClean="0">
                  <a:solidFill>
                    <a:schemeClr val="tx1"/>
                  </a:solidFill>
                  <a:latin typeface="微软雅黑" panose="020B0503020204020204" pitchFamily="34" charset="-122"/>
                  <a:ea typeface="微软雅黑" panose="020B0503020204020204" pitchFamily="34" charset="-122"/>
                </a:rPr>
                <a:t>数据库</a:t>
              </a:r>
              <a:endParaRPr lang="en-US" altLang="zh-CN" dirty="0" smtClean="0">
                <a:solidFill>
                  <a:schemeClr val="tx1"/>
                </a:solidFill>
                <a:latin typeface="微软雅黑" panose="020B0503020204020204" pitchFamily="34" charset="-122"/>
                <a:ea typeface="微软雅黑" panose="020B0503020204020204" pitchFamily="34" charset="-122"/>
              </a:endParaRPr>
            </a:p>
            <a:p>
              <a:pPr algn="ctr"/>
              <a:r>
                <a:rPr lang="en-US" altLang="zh-CN" dirty="0" smtClean="0">
                  <a:solidFill>
                    <a:schemeClr val="tx1"/>
                  </a:solidFill>
                  <a:latin typeface="微软雅黑" panose="020B0503020204020204" pitchFamily="34" charset="-122"/>
                  <a:ea typeface="微软雅黑" panose="020B0503020204020204" pitchFamily="34" charset="-122"/>
                </a:rPr>
                <a:t>… …</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3251042" y="3567539"/>
              <a:ext cx="2448272" cy="660395"/>
            </a:xfrm>
            <a:prstGeom prst="rect">
              <a:avLst/>
            </a:prstGeom>
            <a:solidFill>
              <a:srgbClr val="00509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940152" y="879562"/>
            <a:ext cx="2448272" cy="2196244"/>
            <a:chOff x="5940152" y="1347614"/>
            <a:chExt cx="2448272" cy="2952328"/>
          </a:xfrm>
        </p:grpSpPr>
        <p:sp>
          <p:nvSpPr>
            <p:cNvPr id="15" name="矩形 14"/>
            <p:cNvSpPr/>
            <p:nvPr/>
          </p:nvSpPr>
          <p:spPr>
            <a:xfrm>
              <a:off x="5940152" y="1347614"/>
              <a:ext cx="2448272" cy="29523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solidFill>
                    <a:schemeClr val="tx1"/>
                  </a:solidFill>
                  <a:latin typeface="微软雅黑" pitchFamily="34" charset="-122"/>
                  <a:ea typeface="微软雅黑" pitchFamily="34" charset="-122"/>
                </a:rPr>
                <a:t>CSS3</a:t>
              </a:r>
            </a:p>
            <a:p>
              <a:pPr algn="ctr"/>
              <a:r>
                <a:rPr lang="en-US" altLang="zh-CN" dirty="0" smtClean="0">
                  <a:solidFill>
                    <a:schemeClr val="tx1"/>
                  </a:solidFill>
                  <a:latin typeface="微软雅黑" pitchFamily="34" charset="-122"/>
                  <a:ea typeface="微软雅黑" pitchFamily="34" charset="-122"/>
                </a:rPr>
                <a:t>HTML5</a:t>
              </a:r>
            </a:p>
            <a:p>
              <a:pPr algn="ctr"/>
              <a:r>
                <a:rPr lang="en-US" altLang="zh-CN" dirty="0" err="1" smtClean="0">
                  <a:solidFill>
                    <a:schemeClr val="tx1"/>
                  </a:solidFill>
                  <a:latin typeface="微软雅黑" pitchFamily="34" charset="-122"/>
                  <a:ea typeface="微软雅黑" pitchFamily="34" charset="-122"/>
                </a:rPr>
                <a:t>Javascript</a:t>
              </a:r>
              <a:endParaRPr lang="en-US" altLang="zh-CN" dirty="0" smtClean="0">
                <a:solidFill>
                  <a:schemeClr val="tx1"/>
                </a:solidFill>
                <a:latin typeface="微软雅黑" pitchFamily="34" charset="-122"/>
                <a:ea typeface="微软雅黑" pitchFamily="34" charset="-122"/>
              </a:endParaRPr>
            </a:p>
            <a:p>
              <a:pPr algn="ctr"/>
              <a:r>
                <a:rPr lang="en-US" altLang="zh-CN" dirty="0" smtClean="0">
                  <a:solidFill>
                    <a:schemeClr val="tx1"/>
                  </a:solidFill>
                  <a:latin typeface="微软雅黑" pitchFamily="34" charset="-122"/>
                  <a:ea typeface="微软雅黑" pitchFamily="34" charset="-122"/>
                </a:rPr>
                <a:t>… …</a:t>
              </a:r>
              <a:endParaRPr lang="zh-CN" altLang="en-US" dirty="0">
                <a:solidFill>
                  <a:schemeClr val="tx1"/>
                </a:solidFill>
                <a:latin typeface="微软雅黑" pitchFamily="34" charset="-122"/>
                <a:ea typeface="微软雅黑" pitchFamily="34" charset="-122"/>
              </a:endParaRPr>
            </a:p>
          </p:txBody>
        </p:sp>
        <p:sp>
          <p:nvSpPr>
            <p:cNvPr id="16" name="矩形 15"/>
            <p:cNvSpPr/>
            <p:nvPr/>
          </p:nvSpPr>
          <p:spPr>
            <a:xfrm>
              <a:off x="5940152" y="3639547"/>
              <a:ext cx="2448272" cy="660395"/>
            </a:xfrm>
            <a:prstGeom prst="rect">
              <a:avLst/>
            </a:prstGeom>
            <a:solidFill>
              <a:srgbClr val="00509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HTML5</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0"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平台特性</a:t>
            </a:r>
            <a:r>
              <a:rPr lang="en-US" altLang="zh-CN" dirty="0" smtClean="0"/>
              <a:t>-</a:t>
            </a:r>
            <a:r>
              <a:rPr lang="zh-CN" altLang="en-US" dirty="0" smtClean="0"/>
              <a:t>开发、编码</a:t>
            </a:r>
            <a:endParaRPr lang="zh-CN" altLang="en-US" dirty="0"/>
          </a:p>
        </p:txBody>
      </p:sp>
      <p:sp>
        <p:nvSpPr>
          <p:cNvPr id="21" name="矩形 20"/>
          <p:cNvSpPr/>
          <p:nvPr/>
        </p:nvSpPr>
        <p:spPr>
          <a:xfrm>
            <a:off x="755576" y="3579862"/>
            <a:ext cx="7632848" cy="864096"/>
          </a:xfrm>
          <a:prstGeom prst="rect">
            <a:avLst/>
          </a:prstGeom>
          <a:solidFill>
            <a:srgbClr val="CC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其实只需：熟悉</a:t>
            </a:r>
            <a:r>
              <a:rPr lang="en-US" altLang="zh-CN" b="1" dirty="0" err="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.net</a:t>
            </a:r>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语言或</a:t>
            </a:r>
            <a:r>
              <a:rPr lang="en-US" altLang="zh-CN"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Python</a:t>
            </a:r>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脚本语言，了解数据库基础知识</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乘号 6"/>
          <p:cNvSpPr/>
          <p:nvPr/>
        </p:nvSpPr>
        <p:spPr>
          <a:xfrm>
            <a:off x="1259632" y="1550746"/>
            <a:ext cx="1440160" cy="1236923"/>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乘号 21"/>
          <p:cNvSpPr/>
          <p:nvPr/>
        </p:nvSpPr>
        <p:spPr>
          <a:xfrm>
            <a:off x="3851920" y="1550745"/>
            <a:ext cx="1440160" cy="1236923"/>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乘号 22"/>
          <p:cNvSpPr/>
          <p:nvPr/>
        </p:nvSpPr>
        <p:spPr>
          <a:xfrm>
            <a:off x="6444208" y="1533189"/>
            <a:ext cx="1440160" cy="1236923"/>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48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linds(horizontal)">
                                      <p:cBhvr>
                                        <p:cTn id="11" dur="500"/>
                                        <p:tgtEl>
                                          <p:spTgt spid="22"/>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childTnLst>
                          </p:cTn>
                        </p:par>
                        <p:par>
                          <p:cTn id="16" fill="hold">
                            <p:stCondLst>
                              <p:cond delay="1500"/>
                            </p:stCondLst>
                            <p:childTnLst>
                              <p:par>
                                <p:cTn id="17" presetID="3" presetClass="entr" presetSubtype="10" fill="hold" grpId="0" nodeType="afterEffect">
                                  <p:stCondLst>
                                    <p:cond delay="50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移动开发模式分析</a:t>
            </a:r>
            <a:endParaRPr lang="zh-CN" altLang="en-US" dirty="0"/>
          </a:p>
        </p:txBody>
      </p:sp>
      <p:graphicFrame>
        <p:nvGraphicFramePr>
          <p:cNvPr id="38" name="表格 37"/>
          <p:cNvGraphicFramePr>
            <a:graphicFrameLocks noGrp="1"/>
          </p:cNvGraphicFramePr>
          <p:nvPr>
            <p:extLst>
              <p:ext uri="{D42A27DB-BD31-4B8C-83A1-F6EECF244321}">
                <p14:modId xmlns:p14="http://schemas.microsoft.com/office/powerpoint/2010/main" val="924412484"/>
              </p:ext>
            </p:extLst>
          </p:nvPr>
        </p:nvGraphicFramePr>
        <p:xfrm>
          <a:off x="827585" y="843558"/>
          <a:ext cx="7560840" cy="3387432"/>
        </p:xfrm>
        <a:graphic>
          <a:graphicData uri="http://schemas.openxmlformats.org/drawingml/2006/table">
            <a:tbl>
              <a:tblPr firstRow="1" bandRow="1">
                <a:tableStyleId>{21E4AEA4-8DFA-4A89-87EB-49C32662AFE0}</a:tableStyleId>
              </a:tblPr>
              <a:tblGrid>
                <a:gridCol w="1512168"/>
                <a:gridCol w="1512168"/>
                <a:gridCol w="1512168"/>
                <a:gridCol w="1512168"/>
                <a:gridCol w="1512168"/>
              </a:tblGrid>
              <a:tr h="468052">
                <a:tc>
                  <a:txBody>
                    <a:bodyPr/>
                    <a:lstStyle/>
                    <a:p>
                      <a:pPr algn="ctr"/>
                      <a:r>
                        <a:rPr lang="zh-CN" altLang="en-US" dirty="0" smtClean="0"/>
                        <a:t>对比项</a:t>
                      </a:r>
                      <a:endParaRPr lang="zh-CN" altLang="en-US" dirty="0"/>
                    </a:p>
                  </a:txBody>
                  <a:tcPr anchor="ctr"/>
                </a:tc>
                <a:tc>
                  <a:txBody>
                    <a:bodyPr/>
                    <a:lstStyle/>
                    <a:p>
                      <a:pPr algn="ctr"/>
                      <a:r>
                        <a:rPr lang="en-US" altLang="zh-CN" dirty="0" smtClean="0"/>
                        <a:t>Native App</a:t>
                      </a:r>
                      <a:endParaRPr lang="zh-CN" altLang="en-US" dirty="0"/>
                    </a:p>
                  </a:txBody>
                  <a:tcPr/>
                </a:tc>
                <a:tc>
                  <a:txBody>
                    <a:bodyPr/>
                    <a:lstStyle/>
                    <a:p>
                      <a:pPr algn="ctr"/>
                      <a:r>
                        <a:rPr lang="en-US" altLang="zh-CN" dirty="0" smtClean="0"/>
                        <a:t>Web App</a:t>
                      </a:r>
                      <a:endParaRPr lang="zh-CN" altLang="en-US" dirty="0"/>
                    </a:p>
                  </a:txBody>
                  <a:tcPr/>
                </a:tc>
                <a:tc>
                  <a:txBody>
                    <a:bodyPr/>
                    <a:lstStyle/>
                    <a:p>
                      <a:pPr algn="ctr"/>
                      <a:r>
                        <a:rPr lang="en-US" altLang="zh-CN" dirty="0" err="1" smtClean="0"/>
                        <a:t>Hybird</a:t>
                      </a:r>
                      <a:r>
                        <a:rPr lang="en-US" altLang="zh-CN" dirty="0" smtClean="0"/>
                        <a:t> App</a:t>
                      </a:r>
                      <a:endParaRPr lang="zh-CN" altLang="en-US" dirty="0"/>
                    </a:p>
                  </a:txBody>
                  <a:tcPr/>
                </a:tc>
                <a:tc>
                  <a:txBody>
                    <a:bodyPr/>
                    <a:lstStyle/>
                    <a:p>
                      <a:pPr algn="ctr"/>
                      <a:r>
                        <a:rPr lang="zh-CN" altLang="en-US" dirty="0" smtClean="0"/>
                        <a:t>移动</a:t>
                      </a:r>
                      <a:r>
                        <a:rPr lang="en-US" altLang="zh-CN" dirty="0" smtClean="0"/>
                        <a:t>BOS</a:t>
                      </a:r>
                      <a:endParaRPr lang="zh-CN" altLang="en-US" dirty="0"/>
                    </a:p>
                  </a:txBody>
                  <a:tcPr>
                    <a:solidFill>
                      <a:schemeClr val="accent5"/>
                    </a:solidFill>
                  </a:tcPr>
                </a:tc>
              </a:tr>
              <a:tr h="468052">
                <a:tc>
                  <a:txBody>
                    <a:bodyPr/>
                    <a:lstStyle/>
                    <a:p>
                      <a:pPr algn="l"/>
                      <a:r>
                        <a:rPr lang="zh-CN" altLang="en-US" sz="1600" b="1" dirty="0" smtClean="0">
                          <a:latin typeface="微软雅黑" panose="020B0503020204020204" pitchFamily="34" charset="-122"/>
                          <a:ea typeface="微软雅黑" panose="020B0503020204020204" pitchFamily="34" charset="-122"/>
                        </a:rPr>
                        <a:t>开发语言</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smtClean="0">
                          <a:latin typeface="微软雅黑" panose="020B0503020204020204" pitchFamily="34" charset="-122"/>
                          <a:ea typeface="微软雅黑" panose="020B0503020204020204" pitchFamily="34" charset="-122"/>
                        </a:rPr>
                        <a:t>原生语言</a:t>
                      </a:r>
                      <a:endParaRPr lang="en-US" altLang="zh-CN" sz="1200" dirty="0" smtClean="0">
                        <a:latin typeface="微软雅黑" panose="020B0503020204020204" pitchFamily="34" charset="-122"/>
                        <a:ea typeface="微软雅黑" panose="020B0503020204020204" pitchFamily="34" charset="-122"/>
                      </a:endParaRPr>
                    </a:p>
                    <a:p>
                      <a:pPr algn="ctr"/>
                      <a:r>
                        <a:rPr lang="en-US" altLang="zh-CN" sz="1200" dirty="0" smtClean="0">
                          <a:latin typeface="微软雅黑" panose="020B0503020204020204" pitchFamily="34" charset="-122"/>
                          <a:ea typeface="微软雅黑" panose="020B0503020204020204" pitchFamily="34" charset="-122"/>
                        </a:rPr>
                        <a:t>Java</a:t>
                      </a:r>
                      <a:r>
                        <a:rPr lang="zh-CN" altLang="en-US" sz="1200" dirty="0" smtClean="0">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ObjectC</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网页语言</a:t>
                      </a:r>
                      <a:endParaRPr lang="en-US" altLang="zh-CN" sz="1400" dirty="0" smtClean="0">
                        <a:latin typeface="微软雅黑" panose="020B0503020204020204" pitchFamily="34" charset="-122"/>
                        <a:ea typeface="微软雅黑" panose="020B0503020204020204" pitchFamily="34" charset="-122"/>
                      </a:endParaRPr>
                    </a:p>
                    <a:p>
                      <a:pPr algn="ctr"/>
                      <a:r>
                        <a:rPr lang="en-US" altLang="zh-CN" sz="1400" dirty="0" smtClean="0">
                          <a:latin typeface="微软雅黑" panose="020B0503020204020204" pitchFamily="34" charset="-122"/>
                          <a:ea typeface="微软雅黑" panose="020B0503020204020204" pitchFamily="34" charset="-122"/>
                        </a:rPr>
                        <a:t>HTML5+JS</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网页或原生语言</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err="1" smtClean="0">
                          <a:solidFill>
                            <a:schemeClr val="bg1"/>
                          </a:solidFill>
                          <a:latin typeface="微软雅黑" panose="020B0503020204020204" pitchFamily="34" charset="-122"/>
                          <a:ea typeface="微软雅黑" panose="020B0503020204020204" pitchFamily="34" charset="-122"/>
                        </a:rPr>
                        <a:t>.net</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r>
                        <a:rPr lang="en-US" altLang="zh-CN" sz="1600" dirty="0" err="1" smtClean="0">
                          <a:solidFill>
                            <a:schemeClr val="bg1"/>
                          </a:solidFill>
                          <a:latin typeface="微软雅黑" panose="020B0503020204020204" pitchFamily="34" charset="-122"/>
                          <a:ea typeface="微软雅黑" panose="020B0503020204020204" pitchFamily="34" charset="-122"/>
                        </a:rPr>
                        <a:t>IronPython</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solidFill>
                      <a:schemeClr val="accent5"/>
                    </a:solidFill>
                  </a:tcPr>
                </a:tc>
              </a:tr>
              <a:tr h="468052">
                <a:tc>
                  <a:txBody>
                    <a:bodyPr/>
                    <a:lstStyle/>
                    <a:p>
                      <a:pPr algn="l"/>
                      <a:r>
                        <a:rPr lang="zh-CN" altLang="en-US" sz="1600" b="1" dirty="0" smtClean="0">
                          <a:latin typeface="微软雅黑" panose="020B0503020204020204" pitchFamily="34" charset="-122"/>
                          <a:ea typeface="微软雅黑" panose="020B0503020204020204" pitchFamily="34" charset="-122"/>
                        </a:rPr>
                        <a:t>跨平台性</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差</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好</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好</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好</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solidFill>
                      <a:schemeClr val="accent5"/>
                    </a:solidFill>
                  </a:tcPr>
                </a:tc>
              </a:tr>
              <a:tr h="468052">
                <a:tc>
                  <a:txBody>
                    <a:bodyPr/>
                    <a:lstStyle/>
                    <a:p>
                      <a:pPr algn="l"/>
                      <a:r>
                        <a:rPr lang="zh-CN" altLang="en-US" sz="1600" b="1" dirty="0" smtClean="0">
                          <a:latin typeface="微软雅黑" panose="020B0503020204020204" pitchFamily="34" charset="-122"/>
                          <a:ea typeface="微软雅黑" panose="020B0503020204020204" pitchFamily="34" charset="-122"/>
                        </a:rPr>
                        <a:t>设备能力</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好</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差</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中</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好</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solidFill>
                      <a:schemeClr val="accent5"/>
                    </a:solidFill>
                  </a:tcPr>
                </a:tc>
              </a:tr>
              <a:tr h="468052">
                <a:tc>
                  <a:txBody>
                    <a:bodyPr/>
                    <a:lstStyle/>
                    <a:p>
                      <a:pPr algn="l"/>
                      <a:r>
                        <a:rPr lang="zh-CN" altLang="en-US" sz="1600" b="1" dirty="0" smtClean="0">
                          <a:latin typeface="微软雅黑" panose="020B0503020204020204" pitchFamily="34" charset="-122"/>
                          <a:ea typeface="微软雅黑" panose="020B0503020204020204" pitchFamily="34" charset="-122"/>
                        </a:rPr>
                        <a:t>开发部署</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困难</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中等</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中等</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简单</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solidFill>
                      <a:schemeClr val="accent5"/>
                    </a:solidFill>
                  </a:tcPr>
                </a:tc>
              </a:tr>
              <a:tr h="468052">
                <a:tc>
                  <a:txBody>
                    <a:bodyPr/>
                    <a:lstStyle/>
                    <a:p>
                      <a:pPr algn="l"/>
                      <a:r>
                        <a:rPr lang="zh-CN" altLang="en-US" sz="1600" b="1" dirty="0" smtClean="0">
                          <a:latin typeface="微软雅黑" panose="020B0503020204020204" pitchFamily="34" charset="-122"/>
                          <a:ea typeface="微软雅黑" panose="020B0503020204020204" pitchFamily="34" charset="-122"/>
                        </a:rPr>
                        <a:t>应用体验</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好</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差</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中</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好</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solidFill>
                      <a:schemeClr val="accent5"/>
                    </a:solidFill>
                  </a:tcPr>
                </a:tc>
              </a:tr>
              <a:tr h="468052">
                <a:tc>
                  <a:txBody>
                    <a:bodyPr/>
                    <a:lstStyle/>
                    <a:p>
                      <a:pPr algn="l"/>
                      <a:r>
                        <a:rPr lang="zh-CN" altLang="en-US" sz="1600" b="1" dirty="0" smtClean="0">
                          <a:latin typeface="微软雅黑" panose="020B0503020204020204" pitchFamily="34" charset="-122"/>
                          <a:ea typeface="微软雅黑" panose="020B0503020204020204" pitchFamily="34" charset="-122"/>
                        </a:rPr>
                        <a:t>向后兼容</a:t>
                      </a:r>
                      <a:endParaRPr lang="zh-CN" altLang="en-US" sz="16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差</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好</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好</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好</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solidFill>
                      <a:schemeClr val="accent5"/>
                    </a:solidFill>
                  </a:tcPr>
                </a:tc>
              </a:tr>
            </a:tbl>
          </a:graphicData>
        </a:graphic>
      </p:graphicFrame>
    </p:spTree>
    <p:extLst>
      <p:ext uri="{BB962C8B-B14F-4D97-AF65-F5344CB8AC3E}">
        <p14:creationId xmlns:p14="http://schemas.microsoft.com/office/powerpoint/2010/main" val="1487834253"/>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平台特性</a:t>
            </a:r>
            <a:r>
              <a:rPr lang="en-US" altLang="zh-CN" dirty="0" smtClean="0"/>
              <a:t>-</a:t>
            </a:r>
            <a:r>
              <a:rPr lang="zh-CN" altLang="en-US" dirty="0" smtClean="0"/>
              <a:t>单据编辑</a:t>
            </a:r>
            <a:endParaRPr lang="zh-CN" altLang="en-US" dirty="0"/>
          </a:p>
        </p:txBody>
      </p:sp>
      <p:pic>
        <p:nvPicPr>
          <p:cNvPr id="11266" name="Picture 2" descr="编辑.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603" y="731735"/>
            <a:ext cx="5960566" cy="43037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68144" y="1452428"/>
            <a:ext cx="2448272" cy="1938992"/>
          </a:xfrm>
          <a:prstGeom prst="rect">
            <a:avLst/>
          </a:prstGeom>
          <a:noFill/>
        </p:spPr>
        <p:txBody>
          <a:bodyPr wrap="square" rtlCol="0">
            <a:spAutoFit/>
          </a:bodyPr>
          <a:lstStyle/>
          <a:p>
            <a:pPr algn="ctr">
              <a:lnSpc>
                <a:spcPct val="150000"/>
              </a:lnSpc>
            </a:pPr>
            <a:r>
              <a:rPr lang="zh-CN" altLang="en-US" b="1" dirty="0" smtClean="0">
                <a:solidFill>
                  <a:srgbClr val="CC0000"/>
                </a:solidFill>
                <a:latin typeface="微软雅黑" pitchFamily="34" charset="-122"/>
                <a:ea typeface="微软雅黑" pitchFamily="34" charset="-122"/>
              </a:rPr>
              <a:t>移动录单</a:t>
            </a:r>
            <a:endParaRPr lang="en-US" altLang="zh-CN" sz="2000" b="1" dirty="0" smtClean="0">
              <a:solidFill>
                <a:srgbClr val="CC000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dirty="0" smtClean="0">
                <a:solidFill>
                  <a:schemeClr val="tx1">
                    <a:lumMod val="65000"/>
                    <a:lumOff val="35000"/>
                  </a:schemeClr>
                </a:solidFill>
                <a:latin typeface="微软雅黑" pitchFamily="34" charset="-122"/>
                <a:ea typeface="微软雅黑" pitchFamily="34" charset="-122"/>
              </a:rPr>
              <a:t>提供丰富的移动端控件支持，满足移动下单需求</a:t>
            </a:r>
            <a:endParaRPr lang="en-US" altLang="zh-CN" dirty="0" smtClean="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14963437"/>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平台特性</a:t>
            </a:r>
            <a:r>
              <a:rPr lang="en-US" altLang="zh-CN" dirty="0" smtClean="0"/>
              <a:t>-</a:t>
            </a:r>
            <a:r>
              <a:rPr lang="zh-CN" altLang="en-US" dirty="0" smtClean="0"/>
              <a:t>报表开发</a:t>
            </a:r>
            <a:endParaRPr lang="zh-CN" altLang="en-US" dirty="0"/>
          </a:p>
        </p:txBody>
      </p:sp>
      <p:pic>
        <p:nvPicPr>
          <p:cNvPr id="9217" name="Picture 1" descr="D:\截图\微信-K3Cloud体验平台\微信-K3Cloud体验平台Screenshot_2015-05-11-10-58-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416" y="843558"/>
            <a:ext cx="205740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272816" y="4545808"/>
            <a:ext cx="1228599" cy="330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列表式</a:t>
            </a:r>
            <a:endParaRPr lang="zh-CN" altLang="en-US" sz="1800" dirty="0">
              <a:latin typeface="微软雅黑" panose="020B0503020204020204" pitchFamily="34" charset="-122"/>
              <a:ea typeface="微软雅黑" panose="020B0503020204020204" pitchFamily="34" charset="-122"/>
            </a:endParaRPr>
          </a:p>
        </p:txBody>
      </p:sp>
      <p:sp>
        <p:nvSpPr>
          <p:cNvPr id="7" name="矩形 6"/>
          <p:cNvSpPr/>
          <p:nvPr/>
        </p:nvSpPr>
        <p:spPr>
          <a:xfrm>
            <a:off x="4122305" y="4545808"/>
            <a:ext cx="1228599" cy="330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图表式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6930489" y="4545808"/>
            <a:ext cx="1228599" cy="330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相互结合</a:t>
            </a:r>
            <a:endParaRPr lang="zh-CN" altLang="en-US" sz="1800" dirty="0">
              <a:latin typeface="微软雅黑" panose="020B0503020204020204" pitchFamily="34" charset="-122"/>
              <a:ea typeface="微软雅黑" panose="020B0503020204020204" pitchFamily="34" charset="-122"/>
            </a:endParaRPr>
          </a:p>
        </p:txBody>
      </p:sp>
      <p:pic>
        <p:nvPicPr>
          <p:cNvPr id="9218" name="Picture 2" descr="D:\截图\微信-K3Cloud体验平台\微信-K3Cloud体验平台Screenshot_2015-05-11-10-28-0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7904" y="843558"/>
            <a:ext cx="2057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D:\截图\微信-K3Cloud体验平台\微信-K3Cloud体验平台Screenshot_2015-05-11-10-53-5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7904" y="843558"/>
            <a:ext cx="2057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截图\微信-K3Cloud体验平台\微信-K3Cloud体验平台Screenshot_2015-05-11-11-1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7904" y="843558"/>
            <a:ext cx="2057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75297" y="843558"/>
            <a:ext cx="2057143" cy="3657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409886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17"/>
                                        </p:tgtEl>
                                        <p:attrNameLst>
                                          <p:attrName>style.visibility</p:attrName>
                                        </p:attrNameLst>
                                      </p:cBhvr>
                                      <p:to>
                                        <p:strVal val="visible"/>
                                      </p:to>
                                    </p:set>
                                    <p:animEffect transition="in" filter="wipe(left)">
                                      <p:cBhvr>
                                        <p:cTn id="7" dur="500"/>
                                        <p:tgtEl>
                                          <p:spTgt spid="92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218"/>
                                        </p:tgtEl>
                                        <p:attrNameLst>
                                          <p:attrName>style.visibility</p:attrName>
                                        </p:attrNameLst>
                                      </p:cBhvr>
                                      <p:to>
                                        <p:strVal val="visible"/>
                                      </p:to>
                                    </p:set>
                                    <p:animEffect transition="in" filter="wipe(left)">
                                      <p:cBhvr>
                                        <p:cTn id="16" dur="500"/>
                                        <p:tgtEl>
                                          <p:spTgt spid="921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219"/>
                                        </p:tgtEl>
                                        <p:attrNameLst>
                                          <p:attrName>style.visibility</p:attrName>
                                        </p:attrNameLst>
                                      </p:cBhvr>
                                      <p:to>
                                        <p:strVal val="visible"/>
                                      </p:to>
                                    </p:set>
                                    <p:animEffect transition="in" filter="wipe(left)">
                                      <p:cBhvr>
                                        <p:cTn id="25" dur="500"/>
                                        <p:tgtEl>
                                          <p:spTgt spid="92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220"/>
                                        </p:tgtEl>
                                        <p:attrNameLst>
                                          <p:attrName>style.visibility</p:attrName>
                                        </p:attrNameLst>
                                      </p:cBhvr>
                                      <p:to>
                                        <p:strVal val="visible"/>
                                      </p:to>
                                    </p:set>
                                    <p:animEffect transition="in" filter="wipe(left)">
                                      <p:cBhvr>
                                        <p:cTn id="30" dur="500"/>
                                        <p:tgtEl>
                                          <p:spTgt spid="92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wipe(down)">
                                      <p:cBhvr>
                                        <p:cTn id="35" dur="500"/>
                                        <p:tgtEl>
                                          <p:spTgt spid="1026"/>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平台特性</a:t>
            </a:r>
            <a:r>
              <a:rPr lang="en-US" altLang="zh-CN" dirty="0" smtClean="0"/>
              <a:t>-</a:t>
            </a:r>
            <a:r>
              <a:rPr lang="zh-CN" altLang="en-US" dirty="0"/>
              <a:t>原</a:t>
            </a:r>
            <a:r>
              <a:rPr lang="zh-CN" altLang="en-US" dirty="0" smtClean="0"/>
              <a:t>生体验</a:t>
            </a:r>
            <a:endParaRPr lang="zh-CN" altLang="en-US" dirty="0"/>
          </a:p>
        </p:txBody>
      </p:sp>
      <p:sp>
        <p:nvSpPr>
          <p:cNvPr id="5" name="矩形 4"/>
          <p:cNvSpPr/>
          <p:nvPr/>
        </p:nvSpPr>
        <p:spPr>
          <a:xfrm>
            <a:off x="521905" y="4545808"/>
            <a:ext cx="1228599" cy="330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定位</a:t>
            </a:r>
            <a:endParaRPr lang="zh-CN" altLang="en-US" sz="1600" b="1" dirty="0">
              <a:latin typeface="微软雅黑" panose="020B0503020204020204" pitchFamily="34" charset="-122"/>
              <a:ea typeface="微软雅黑" panose="020B0503020204020204" pitchFamily="34" charset="-122"/>
            </a:endParaRPr>
          </a:p>
        </p:txBody>
      </p:sp>
      <p:pic>
        <p:nvPicPr>
          <p:cNvPr id="10241" name="Picture 1" descr="D:\Video\Mobile BOS\png\签到.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771550"/>
            <a:ext cx="2057400"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667625" y="4545808"/>
            <a:ext cx="1228599" cy="330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拍照、附件</a:t>
            </a:r>
            <a:endParaRPr lang="zh-CN" altLang="en-US" sz="1600" b="1" dirty="0">
              <a:latin typeface="微软雅黑" panose="020B0503020204020204" pitchFamily="34" charset="-122"/>
              <a:ea typeface="微软雅黑" panose="020B0503020204020204" pitchFamily="34" charset="-122"/>
            </a:endParaRPr>
          </a:p>
        </p:txBody>
      </p:sp>
      <p:pic>
        <p:nvPicPr>
          <p:cNvPr id="10242" name="Picture 2" descr="D:\Video\Mobile BOS\png\附件.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1306" y="771550"/>
            <a:ext cx="2057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D:\Video\Mobile BOS\png\照片墙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7744" y="771550"/>
            <a:ext cx="2064146" cy="366959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Video\Mobile BOS\png\移动销售.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4800" y="771551"/>
            <a:ext cx="2256121" cy="3774258"/>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4914393" y="4545809"/>
            <a:ext cx="1228599" cy="330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电话</a:t>
            </a:r>
            <a:r>
              <a:rPr lang="zh-CN" altLang="en-US" sz="1600" b="1" dirty="0" smtClean="0">
                <a:latin typeface="微软雅黑" panose="020B0503020204020204" pitchFamily="34" charset="-122"/>
                <a:ea typeface="微软雅黑" panose="020B0503020204020204" pitchFamily="34" charset="-122"/>
              </a:rPr>
              <a:t>、短信</a:t>
            </a:r>
            <a:endParaRPr lang="zh-CN" altLang="en-US" sz="1600" b="1" dirty="0">
              <a:latin typeface="微软雅黑" panose="020B0503020204020204" pitchFamily="34" charset="-122"/>
              <a:ea typeface="微软雅黑" panose="020B0503020204020204" pitchFamily="34" charset="-122"/>
            </a:endParaRPr>
          </a:p>
        </p:txBody>
      </p:sp>
      <p:pic>
        <p:nvPicPr>
          <p:cNvPr id="10245" name="Picture 5" descr="D:\Video\Mobile BOS\png\二维码扫描.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2240" y="791049"/>
            <a:ext cx="2403792" cy="375476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7319836" y="4565692"/>
            <a:ext cx="1228599" cy="330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二维码扫描</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584841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wipe(down)">
                                      <p:cBhvr>
                                        <p:cTn id="12" dur="500"/>
                                        <p:tgtEl>
                                          <p:spTgt spid="1024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4" fill="hold" nodeType="afterEffect">
                                  <p:stCondLst>
                                    <p:cond delay="500"/>
                                  </p:stCondLst>
                                  <p:childTnLst>
                                    <p:set>
                                      <p:cBhvr>
                                        <p:cTn id="19" dur="1" fill="hold">
                                          <p:stCondLst>
                                            <p:cond delay="0"/>
                                          </p:stCondLst>
                                        </p:cTn>
                                        <p:tgtEl>
                                          <p:spTgt spid="10243"/>
                                        </p:tgtEl>
                                        <p:attrNameLst>
                                          <p:attrName>style.visibility</p:attrName>
                                        </p:attrNameLst>
                                      </p:cBhvr>
                                      <p:to>
                                        <p:strVal val="visible"/>
                                      </p:to>
                                    </p:set>
                                    <p:animEffect transition="in" filter="wipe(down)">
                                      <p:cBhvr>
                                        <p:cTn id="20" dur="500"/>
                                        <p:tgtEl>
                                          <p:spTgt spid="102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10244"/>
                                        </p:tgtEl>
                                        <p:attrNameLst>
                                          <p:attrName>style.visibility</p:attrName>
                                        </p:attrNameLst>
                                      </p:cBhvr>
                                      <p:to>
                                        <p:strVal val="visible"/>
                                      </p:to>
                                    </p:set>
                                    <p:animEffect transition="in" filter="wipe(down)">
                                      <p:cBhvr>
                                        <p:cTn id="28" dur="500"/>
                                        <p:tgtEl>
                                          <p:spTgt spid="1024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0245"/>
                                        </p:tgtEl>
                                        <p:attrNameLst>
                                          <p:attrName>style.visibility</p:attrName>
                                        </p:attrNameLst>
                                      </p:cBhvr>
                                      <p:to>
                                        <p:strVal val="visible"/>
                                      </p:to>
                                    </p:set>
                                    <p:animEffect transition="in" filter="wipe(down)">
                                      <p:cBhvr>
                                        <p:cTn id="33" dur="500"/>
                                        <p:tgtEl>
                                          <p:spTgt spid="1024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
          <p:cNvGrpSpPr>
            <a:grpSpLocks/>
          </p:cNvGrpSpPr>
          <p:nvPr/>
        </p:nvGrpSpPr>
        <p:grpSpPr bwMode="auto">
          <a:xfrm>
            <a:off x="799118" y="1635646"/>
            <a:ext cx="2286595" cy="1224136"/>
            <a:chOff x="2055812" y="1392677"/>
            <a:chExt cx="1981200" cy="1715120"/>
          </a:xfrm>
        </p:grpSpPr>
        <p:sp>
          <p:nvSpPr>
            <p:cNvPr id="4" name="Rectangle 34"/>
            <p:cNvSpPr>
              <a:spLocks noChangeArrowheads="1"/>
            </p:cNvSpPr>
            <p:nvPr/>
          </p:nvSpPr>
          <p:spPr bwMode="auto">
            <a:xfrm>
              <a:off x="2055812" y="1392677"/>
              <a:ext cx="1981200" cy="1715120"/>
            </a:xfrm>
            <a:prstGeom prst="rect">
              <a:avLst/>
            </a:prstGeom>
            <a:solidFill>
              <a:srgbClr val="00B9EF"/>
            </a:solidFill>
            <a:ln w="9525">
              <a:noFill/>
              <a:miter lim="800000"/>
              <a:headEnd/>
              <a:tailEnd/>
            </a:ln>
          </p:spPr>
          <p:txBody>
            <a:bodyPr wrap="none"/>
            <a:lstStyle/>
            <a:p>
              <a:pPr algn="ctr" defTabSz="685862" fontAlgn="base">
                <a:spcBef>
                  <a:spcPct val="0"/>
                </a:spcBef>
                <a:spcAft>
                  <a:spcPct val="0"/>
                </a:spcAft>
              </a:pPr>
              <a:r>
                <a:rPr lang="zh-CN" altLang="en-US" dirty="0" smtClean="0">
                  <a:solidFill>
                    <a:schemeClr val="tx2">
                      <a:lumMod val="50000"/>
                    </a:schemeClr>
                  </a:solidFill>
                  <a:cs typeface="Segoe UI" pitchFamily="34" charset="0"/>
                </a:rPr>
                <a:t>连接管理</a:t>
              </a:r>
              <a:endParaRPr lang="en-US" dirty="0">
                <a:solidFill>
                  <a:schemeClr val="tx2">
                    <a:lumMod val="50000"/>
                  </a:schemeClr>
                </a:solidFill>
                <a:cs typeface="Segoe UI" pitchFamily="34" charset="0"/>
              </a:endParaRPr>
            </a:p>
          </p:txBody>
        </p:sp>
        <p:sp>
          <p:nvSpPr>
            <p:cNvPr id="5" name="Content Placeholder 2"/>
            <p:cNvSpPr txBox="1">
              <a:spLocks/>
            </p:cNvSpPr>
            <p:nvPr/>
          </p:nvSpPr>
          <p:spPr bwMode="auto">
            <a:xfrm>
              <a:off x="2055812" y="1934294"/>
              <a:ext cx="1966913" cy="863789"/>
            </a:xfrm>
            <a:prstGeom prst="rect">
              <a:avLst/>
            </a:prstGeom>
            <a:noFill/>
            <a:ln w="9525">
              <a:noFill/>
              <a:miter lim="800000"/>
              <a:headEnd/>
              <a:tailEnd/>
            </a:ln>
          </p:spPr>
          <p:txBody>
            <a:bodyPr>
              <a:spAutoFit/>
            </a:bodyPr>
            <a:lstStyle/>
            <a:p>
              <a:pPr marL="126218" indent="-126218" defTabSz="685862" fontAlgn="base">
                <a:spcBef>
                  <a:spcPct val="30000"/>
                </a:spcBef>
                <a:spcAft>
                  <a:spcPct val="0"/>
                </a:spcAft>
                <a:buFont typeface="Arial" pitchFamily="34" charset="0"/>
                <a:buChar char="•"/>
              </a:pPr>
              <a:r>
                <a:rPr lang="zh-CN" altLang="en-US" sz="1200" dirty="0" smtClean="0">
                  <a:solidFill>
                    <a:srgbClr val="FFFFFF"/>
                  </a:solidFill>
                  <a:cs typeface="Segoe UI" pitchFamily="34" charset="0"/>
                </a:rPr>
                <a:t>蓝牙连接</a:t>
              </a:r>
              <a:endParaRPr lang="en-US" altLang="zh-CN" sz="1200" dirty="0" smtClean="0">
                <a:solidFill>
                  <a:srgbClr val="FFFFFF"/>
                </a:solidFill>
                <a:cs typeface="Segoe UI" pitchFamily="34" charset="0"/>
              </a:endParaRPr>
            </a:p>
            <a:p>
              <a:pPr marL="126218" indent="-126218" defTabSz="685862" fontAlgn="base">
                <a:spcBef>
                  <a:spcPct val="30000"/>
                </a:spcBef>
                <a:spcAft>
                  <a:spcPct val="0"/>
                </a:spcAft>
                <a:buFont typeface="Arial" pitchFamily="34" charset="0"/>
                <a:buChar char="•"/>
              </a:pPr>
              <a:r>
                <a:rPr lang="zh-CN" altLang="en-US" sz="1200" dirty="0" smtClean="0">
                  <a:solidFill>
                    <a:srgbClr val="FFFFFF"/>
                  </a:solidFill>
                  <a:cs typeface="Segoe UI" pitchFamily="34" charset="0"/>
                </a:rPr>
                <a:t>设备管理</a:t>
              </a:r>
              <a:endParaRPr lang="en-US" altLang="zh-CN" sz="1200" dirty="0" smtClean="0">
                <a:solidFill>
                  <a:srgbClr val="FFFFFF"/>
                </a:solidFill>
                <a:cs typeface="Segoe UI" pitchFamily="34" charset="0"/>
              </a:endParaRPr>
            </a:p>
            <a:p>
              <a:pPr marL="126218" indent="-126218" defTabSz="685862" fontAlgn="base">
                <a:spcBef>
                  <a:spcPct val="30000"/>
                </a:spcBef>
                <a:spcAft>
                  <a:spcPct val="0"/>
                </a:spcAft>
                <a:buFont typeface="Arial" pitchFamily="34" charset="0"/>
                <a:buChar char="•"/>
              </a:pPr>
              <a:r>
                <a:rPr lang="zh-CN" altLang="en-US" sz="1200" dirty="0" smtClean="0">
                  <a:solidFill>
                    <a:srgbClr val="FFFFFF"/>
                  </a:solidFill>
                  <a:cs typeface="Segoe UI" pitchFamily="34" charset="0"/>
                </a:rPr>
                <a:t>打印机兼容</a:t>
              </a:r>
              <a:endParaRPr lang="en-US" sz="1200" dirty="0">
                <a:solidFill>
                  <a:srgbClr val="FFFFFF"/>
                </a:solidFill>
                <a:cs typeface="Segoe UI" pitchFamily="34" charset="0"/>
              </a:endParaRPr>
            </a:p>
          </p:txBody>
        </p:sp>
      </p:grpSp>
      <p:sp>
        <p:nvSpPr>
          <p:cNvPr id="7" name="Rectangle 34"/>
          <p:cNvSpPr>
            <a:spLocks noChangeArrowheads="1"/>
          </p:cNvSpPr>
          <p:nvPr/>
        </p:nvSpPr>
        <p:spPr bwMode="auto">
          <a:xfrm>
            <a:off x="5886793" y="1635647"/>
            <a:ext cx="2515254" cy="1224135"/>
          </a:xfrm>
          <a:prstGeom prst="rect">
            <a:avLst/>
          </a:prstGeom>
          <a:solidFill>
            <a:srgbClr val="00B9EF"/>
          </a:solidFill>
          <a:ln w="9525">
            <a:noFill/>
            <a:miter lim="800000"/>
            <a:headEnd/>
            <a:tailEnd/>
          </a:ln>
        </p:spPr>
        <p:txBody>
          <a:bodyPr wrap="none"/>
          <a:lstStyle/>
          <a:p>
            <a:pPr algn="ctr" defTabSz="685862"/>
            <a:r>
              <a:rPr lang="zh-CN" altLang="en-US" dirty="0">
                <a:solidFill>
                  <a:schemeClr val="tx2">
                    <a:lumMod val="50000"/>
                  </a:schemeClr>
                </a:solidFill>
                <a:cs typeface="Segoe UI" pitchFamily="34" charset="0"/>
              </a:rPr>
              <a:t>打印配置</a:t>
            </a:r>
            <a:endParaRPr lang="en-US" dirty="0">
              <a:solidFill>
                <a:schemeClr val="tx2">
                  <a:lumMod val="50000"/>
                </a:schemeClr>
              </a:solidFill>
              <a:cs typeface="Segoe UI" pitchFamily="34" charset="0"/>
            </a:endParaRPr>
          </a:p>
        </p:txBody>
      </p:sp>
      <p:grpSp>
        <p:nvGrpSpPr>
          <p:cNvPr id="9" name="Group 15"/>
          <p:cNvGrpSpPr>
            <a:grpSpLocks/>
          </p:cNvGrpSpPr>
          <p:nvPr/>
        </p:nvGrpSpPr>
        <p:grpSpPr bwMode="auto">
          <a:xfrm>
            <a:off x="1199271" y="3062114"/>
            <a:ext cx="2343760" cy="1309836"/>
            <a:chOff x="2055812" y="1392677"/>
            <a:chExt cx="1981200" cy="2209800"/>
          </a:xfrm>
        </p:grpSpPr>
        <p:sp>
          <p:nvSpPr>
            <p:cNvPr id="10" name="Rectangle 34"/>
            <p:cNvSpPr>
              <a:spLocks noChangeArrowheads="1"/>
            </p:cNvSpPr>
            <p:nvPr/>
          </p:nvSpPr>
          <p:spPr bwMode="auto">
            <a:xfrm>
              <a:off x="2055812" y="1392677"/>
              <a:ext cx="1981200" cy="2209800"/>
            </a:xfrm>
            <a:prstGeom prst="rect">
              <a:avLst/>
            </a:prstGeom>
            <a:solidFill>
              <a:srgbClr val="00B9EF"/>
            </a:solidFill>
            <a:ln w="9525">
              <a:noFill/>
              <a:miter lim="800000"/>
              <a:headEnd/>
              <a:tailEnd/>
            </a:ln>
          </p:spPr>
          <p:txBody>
            <a:bodyPr wrap="none"/>
            <a:lstStyle/>
            <a:p>
              <a:pPr algn="ctr" defTabSz="685862"/>
              <a:r>
                <a:rPr lang="zh-CN" altLang="en-US" dirty="0" smtClean="0">
                  <a:solidFill>
                    <a:schemeClr val="tx2">
                      <a:lumMod val="50000"/>
                    </a:schemeClr>
                  </a:solidFill>
                  <a:cs typeface="Segoe UI" pitchFamily="34" charset="0"/>
                </a:rPr>
                <a:t>打印模板</a:t>
              </a:r>
              <a:endParaRPr lang="en-US" dirty="0">
                <a:solidFill>
                  <a:schemeClr val="tx2">
                    <a:lumMod val="50000"/>
                  </a:schemeClr>
                </a:solidFill>
                <a:cs typeface="Segoe UI" pitchFamily="34" charset="0"/>
              </a:endParaRPr>
            </a:p>
          </p:txBody>
        </p:sp>
        <p:sp>
          <p:nvSpPr>
            <p:cNvPr id="11" name="Content Placeholder 2"/>
            <p:cNvSpPr txBox="1">
              <a:spLocks/>
            </p:cNvSpPr>
            <p:nvPr/>
          </p:nvSpPr>
          <p:spPr bwMode="auto">
            <a:xfrm>
              <a:off x="2055812" y="2059872"/>
              <a:ext cx="1966913" cy="467320"/>
            </a:xfrm>
            <a:prstGeom prst="rect">
              <a:avLst/>
            </a:prstGeom>
            <a:noFill/>
            <a:ln w="9525">
              <a:noFill/>
              <a:miter lim="800000"/>
              <a:headEnd/>
              <a:tailEnd/>
            </a:ln>
          </p:spPr>
          <p:txBody>
            <a:bodyPr>
              <a:spAutoFit/>
            </a:bodyPr>
            <a:lstStyle/>
            <a:p>
              <a:pPr marL="126218" indent="-126218" defTabSz="685862" fontAlgn="base">
                <a:spcBef>
                  <a:spcPct val="30000"/>
                </a:spcBef>
                <a:spcAft>
                  <a:spcPct val="0"/>
                </a:spcAft>
                <a:buFont typeface="Arial" pitchFamily="34" charset="0"/>
                <a:buChar char="•"/>
              </a:pPr>
              <a:r>
                <a:rPr lang="zh-CN" altLang="en-US" sz="1200" dirty="0">
                  <a:solidFill>
                    <a:srgbClr val="FFFFFF"/>
                  </a:solidFill>
                  <a:cs typeface="Segoe UI" pitchFamily="34" charset="0"/>
                </a:rPr>
                <a:t>蓝</a:t>
              </a:r>
              <a:r>
                <a:rPr lang="zh-CN" altLang="en-US" sz="1200" dirty="0" smtClean="0">
                  <a:solidFill>
                    <a:srgbClr val="FFFFFF"/>
                  </a:solidFill>
                  <a:cs typeface="Segoe UI" pitchFamily="34" charset="0"/>
                </a:rPr>
                <a:t>牙打印模板</a:t>
              </a:r>
              <a:endParaRPr lang="en-US" sz="1200" dirty="0">
                <a:solidFill>
                  <a:srgbClr val="FFFFFF"/>
                </a:solidFill>
                <a:cs typeface="Segoe UI" pitchFamily="34" charset="0"/>
              </a:endParaRPr>
            </a:p>
          </p:txBody>
        </p:sp>
      </p:grpSp>
      <p:sp>
        <p:nvSpPr>
          <p:cNvPr id="13" name="Rectangle 34"/>
          <p:cNvSpPr>
            <a:spLocks noChangeArrowheads="1"/>
          </p:cNvSpPr>
          <p:nvPr/>
        </p:nvSpPr>
        <p:spPr bwMode="auto">
          <a:xfrm>
            <a:off x="5486639" y="3062114"/>
            <a:ext cx="2515255" cy="1309836"/>
          </a:xfrm>
          <a:prstGeom prst="rect">
            <a:avLst/>
          </a:prstGeom>
          <a:solidFill>
            <a:srgbClr val="00B9EF"/>
          </a:solidFill>
          <a:ln w="9525">
            <a:noFill/>
            <a:miter lim="800000"/>
            <a:headEnd/>
            <a:tailEnd/>
          </a:ln>
        </p:spPr>
        <p:txBody>
          <a:bodyPr wrap="none"/>
          <a:lstStyle/>
          <a:p>
            <a:pPr algn="ctr" defTabSz="685862"/>
            <a:r>
              <a:rPr lang="zh-CN" altLang="en-US" dirty="0" smtClean="0">
                <a:solidFill>
                  <a:schemeClr val="tx2">
                    <a:lumMod val="50000"/>
                  </a:schemeClr>
                </a:solidFill>
                <a:cs typeface="Segoe UI" pitchFamily="34" charset="0"/>
              </a:rPr>
              <a:t>打印服务</a:t>
            </a:r>
            <a:endParaRPr lang="en-US" dirty="0">
              <a:solidFill>
                <a:schemeClr val="tx2">
                  <a:lumMod val="50000"/>
                </a:schemeClr>
              </a:solidFill>
              <a:cs typeface="Segoe UI" pitchFamily="34" charset="0"/>
            </a:endParaRPr>
          </a:p>
        </p:txBody>
      </p:sp>
      <p:sp>
        <p:nvSpPr>
          <p:cNvPr id="15" name="椭圆 2048"/>
          <p:cNvSpPr/>
          <p:nvPr/>
        </p:nvSpPr>
        <p:spPr>
          <a:xfrm>
            <a:off x="4067944" y="2087056"/>
            <a:ext cx="864096" cy="1092696"/>
          </a:xfrm>
          <a:custGeom>
            <a:avLst/>
            <a:gdLst/>
            <a:ahLst/>
            <a:cxnLst/>
            <a:rect l="l" t="t" r="r" b="b"/>
            <a:pathLst>
              <a:path w="1171576" h="1571810">
                <a:moveTo>
                  <a:pt x="662070" y="927911"/>
                </a:moveTo>
                <a:lnTo>
                  <a:pt x="795754" y="1040206"/>
                </a:lnTo>
                <a:lnTo>
                  <a:pt x="662070" y="1184585"/>
                </a:lnTo>
                <a:close/>
                <a:moveTo>
                  <a:pt x="662070" y="398563"/>
                </a:moveTo>
                <a:lnTo>
                  <a:pt x="795754" y="510858"/>
                </a:lnTo>
                <a:lnTo>
                  <a:pt x="662070" y="655237"/>
                </a:lnTo>
                <a:close/>
                <a:moveTo>
                  <a:pt x="539081" y="115152"/>
                </a:moveTo>
                <a:cubicBezTo>
                  <a:pt x="540863" y="298745"/>
                  <a:pt x="542646" y="482338"/>
                  <a:pt x="544428" y="665931"/>
                </a:cubicBezTo>
                <a:lnTo>
                  <a:pt x="325186" y="430647"/>
                </a:lnTo>
                <a:lnTo>
                  <a:pt x="250323" y="510858"/>
                </a:lnTo>
                <a:lnTo>
                  <a:pt x="533733" y="788921"/>
                </a:lnTo>
                <a:lnTo>
                  <a:pt x="234281" y="1077679"/>
                </a:lnTo>
                <a:lnTo>
                  <a:pt x="309144" y="1152542"/>
                </a:lnTo>
                <a:lnTo>
                  <a:pt x="549775" y="922605"/>
                </a:lnTo>
                <a:cubicBezTo>
                  <a:pt x="547993" y="1102633"/>
                  <a:pt x="546210" y="1282661"/>
                  <a:pt x="544428" y="1462689"/>
                </a:cubicBezTo>
                <a:lnTo>
                  <a:pt x="950828" y="1066984"/>
                </a:lnTo>
                <a:lnTo>
                  <a:pt x="683460" y="783573"/>
                </a:lnTo>
                <a:lnTo>
                  <a:pt x="945481" y="516205"/>
                </a:lnTo>
                <a:close/>
                <a:moveTo>
                  <a:pt x="585788" y="184"/>
                </a:moveTo>
                <a:cubicBezTo>
                  <a:pt x="1023610" y="9709"/>
                  <a:pt x="1171576" y="352004"/>
                  <a:pt x="1171576" y="785997"/>
                </a:cubicBezTo>
                <a:cubicBezTo>
                  <a:pt x="1171576" y="1219990"/>
                  <a:pt x="1080760" y="1571810"/>
                  <a:pt x="585788" y="1571810"/>
                </a:cubicBezTo>
                <a:cubicBezTo>
                  <a:pt x="90816" y="1571810"/>
                  <a:pt x="0" y="1219990"/>
                  <a:pt x="0" y="785997"/>
                </a:cubicBezTo>
                <a:cubicBezTo>
                  <a:pt x="0" y="352004"/>
                  <a:pt x="147966" y="-9341"/>
                  <a:pt x="585788" y="184"/>
                </a:cubicBezTo>
                <a:close/>
              </a:path>
            </a:pathLst>
          </a:custGeom>
          <a:solidFill>
            <a:srgbClr val="00B9E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923928" y="3179752"/>
            <a:ext cx="1296144" cy="400110"/>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蓝牙打印</a:t>
            </a:r>
            <a:endParaRPr lang="zh-CN" altLang="en-US" b="1" dirty="0">
              <a:latin typeface="微软雅黑" panose="020B0503020204020204" pitchFamily="34" charset="-122"/>
              <a:ea typeface="微软雅黑" panose="020B0503020204020204" pitchFamily="34" charset="-122"/>
            </a:endParaRPr>
          </a:p>
        </p:txBody>
      </p:sp>
      <p:sp>
        <p:nvSpPr>
          <p:cNvPr id="17" name="Content Placeholder 2"/>
          <p:cNvSpPr txBox="1">
            <a:spLocks/>
          </p:cNvSpPr>
          <p:nvPr/>
        </p:nvSpPr>
        <p:spPr bwMode="auto">
          <a:xfrm>
            <a:off x="5868144" y="1980451"/>
            <a:ext cx="2448272" cy="757130"/>
          </a:xfrm>
          <a:prstGeom prst="rect">
            <a:avLst/>
          </a:prstGeom>
          <a:noFill/>
          <a:ln w="9525">
            <a:noFill/>
            <a:miter lim="800000"/>
            <a:headEnd/>
            <a:tailEnd/>
          </a:ln>
        </p:spPr>
        <p:txBody>
          <a:bodyPr wrap="square">
            <a:spAutoFit/>
          </a:bodyPr>
          <a:lstStyle/>
          <a:p>
            <a:pPr marL="126218" indent="-126218" defTabSz="685862" fontAlgn="base">
              <a:spcBef>
                <a:spcPct val="30000"/>
              </a:spcBef>
              <a:spcAft>
                <a:spcPct val="0"/>
              </a:spcAft>
              <a:buFont typeface="Arial" pitchFamily="34" charset="0"/>
              <a:buChar char="•"/>
            </a:pPr>
            <a:r>
              <a:rPr lang="zh-CN" altLang="en-US" sz="1200" dirty="0">
                <a:solidFill>
                  <a:srgbClr val="FFFFFF"/>
                </a:solidFill>
                <a:cs typeface="Segoe UI" pitchFamily="34" charset="0"/>
              </a:rPr>
              <a:t>单</a:t>
            </a:r>
            <a:r>
              <a:rPr lang="zh-CN" altLang="en-US" sz="1200" dirty="0" smtClean="0">
                <a:solidFill>
                  <a:srgbClr val="FFFFFF"/>
                </a:solidFill>
                <a:cs typeface="Segoe UI" pitchFamily="34" charset="0"/>
              </a:rPr>
              <a:t>张打印</a:t>
            </a:r>
            <a:endParaRPr lang="en-US" altLang="zh-CN" sz="1200" dirty="0" smtClean="0">
              <a:solidFill>
                <a:srgbClr val="FFFFFF"/>
              </a:solidFill>
              <a:cs typeface="Segoe UI" pitchFamily="34" charset="0"/>
            </a:endParaRPr>
          </a:p>
          <a:p>
            <a:pPr marL="126218" indent="-126218" defTabSz="685862" fontAlgn="base">
              <a:spcBef>
                <a:spcPct val="30000"/>
              </a:spcBef>
              <a:spcAft>
                <a:spcPct val="0"/>
              </a:spcAft>
              <a:buFont typeface="Arial" pitchFamily="34" charset="0"/>
              <a:buChar char="•"/>
            </a:pPr>
            <a:r>
              <a:rPr lang="zh-CN" altLang="en-US" sz="1200" dirty="0" smtClean="0">
                <a:solidFill>
                  <a:srgbClr val="FFFFFF"/>
                </a:solidFill>
                <a:cs typeface="Segoe UI" pitchFamily="34" charset="0"/>
              </a:rPr>
              <a:t>连续打印</a:t>
            </a:r>
            <a:endParaRPr lang="en-US" altLang="zh-CN" sz="1200" dirty="0" smtClean="0">
              <a:solidFill>
                <a:srgbClr val="FFFFFF"/>
              </a:solidFill>
              <a:cs typeface="Segoe UI" pitchFamily="34" charset="0"/>
            </a:endParaRPr>
          </a:p>
          <a:p>
            <a:pPr marL="126218" indent="-126218" defTabSz="685862" fontAlgn="base">
              <a:spcBef>
                <a:spcPct val="30000"/>
              </a:spcBef>
              <a:spcAft>
                <a:spcPct val="0"/>
              </a:spcAft>
              <a:buFont typeface="Arial" pitchFamily="34" charset="0"/>
              <a:buChar char="•"/>
            </a:pPr>
            <a:endParaRPr lang="en-US" sz="1200" dirty="0">
              <a:solidFill>
                <a:srgbClr val="FFFFFF"/>
              </a:solidFill>
              <a:cs typeface="Segoe UI" pitchFamily="34" charset="0"/>
            </a:endParaRPr>
          </a:p>
        </p:txBody>
      </p:sp>
      <p:sp>
        <p:nvSpPr>
          <p:cNvPr id="18" name="Content Placeholder 2"/>
          <p:cNvSpPr txBox="1">
            <a:spLocks/>
          </p:cNvSpPr>
          <p:nvPr/>
        </p:nvSpPr>
        <p:spPr bwMode="auto">
          <a:xfrm>
            <a:off x="5508104" y="3462225"/>
            <a:ext cx="2448272" cy="517065"/>
          </a:xfrm>
          <a:prstGeom prst="rect">
            <a:avLst/>
          </a:prstGeom>
          <a:noFill/>
          <a:ln w="9525">
            <a:noFill/>
            <a:miter lim="800000"/>
            <a:headEnd/>
            <a:tailEnd/>
          </a:ln>
        </p:spPr>
        <p:txBody>
          <a:bodyPr wrap="square">
            <a:spAutoFit/>
          </a:bodyPr>
          <a:lstStyle/>
          <a:p>
            <a:pPr marL="126218" indent="-126218" defTabSz="685862" fontAlgn="base">
              <a:spcBef>
                <a:spcPct val="30000"/>
              </a:spcBef>
              <a:spcAft>
                <a:spcPct val="0"/>
              </a:spcAft>
              <a:buFont typeface="Arial" pitchFamily="34" charset="0"/>
              <a:buChar char="•"/>
            </a:pPr>
            <a:r>
              <a:rPr lang="zh-CN" altLang="en-US" sz="1200" dirty="0" smtClean="0">
                <a:solidFill>
                  <a:srgbClr val="FFFFFF"/>
                </a:solidFill>
                <a:cs typeface="Segoe UI" pitchFamily="34" charset="0"/>
              </a:rPr>
              <a:t>蓝牙打印服务</a:t>
            </a:r>
            <a:endParaRPr lang="en-US" altLang="zh-CN" sz="1200" dirty="0" smtClean="0">
              <a:solidFill>
                <a:srgbClr val="FFFFFF"/>
              </a:solidFill>
              <a:cs typeface="Segoe UI" pitchFamily="34" charset="0"/>
            </a:endParaRPr>
          </a:p>
          <a:p>
            <a:pPr marL="126218" indent="-126218" defTabSz="685862" fontAlgn="base">
              <a:spcBef>
                <a:spcPct val="30000"/>
              </a:spcBef>
              <a:spcAft>
                <a:spcPct val="0"/>
              </a:spcAft>
              <a:buFont typeface="Arial" pitchFamily="34" charset="0"/>
              <a:buChar char="•"/>
            </a:pPr>
            <a:r>
              <a:rPr lang="zh-CN" altLang="en-US" sz="1200" dirty="0" smtClean="0">
                <a:solidFill>
                  <a:srgbClr val="FFFFFF"/>
                </a:solidFill>
                <a:cs typeface="Segoe UI" pitchFamily="34" charset="0"/>
              </a:rPr>
              <a:t>打印查询服务</a:t>
            </a:r>
            <a:endParaRPr lang="en-US" sz="1200" dirty="0">
              <a:solidFill>
                <a:srgbClr val="FFFFFF"/>
              </a:solidFill>
              <a:cs typeface="Segoe UI" pitchFamily="34" charset="0"/>
            </a:endParaRPr>
          </a:p>
        </p:txBody>
      </p:sp>
      <p:sp>
        <p:nvSpPr>
          <p:cNvPr id="19" name="Right Arrow 74"/>
          <p:cNvSpPr/>
          <p:nvPr/>
        </p:nvSpPr>
        <p:spPr bwMode="auto">
          <a:xfrm>
            <a:off x="2371849" y="1156478"/>
            <a:ext cx="571649" cy="218900"/>
          </a:xfrm>
          <a:prstGeom prst="right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chemeClr val="accent3">
                  <a:lumMod val="60000"/>
                  <a:lumOff val="40000"/>
                </a:schemeClr>
              </a:solidFill>
              <a:latin typeface="+mj-lt"/>
              <a:ea typeface="Segoe UI" pitchFamily="34" charset="0"/>
              <a:cs typeface="Segoe UI" pitchFamily="34" charset="0"/>
            </a:endParaRPr>
          </a:p>
        </p:txBody>
      </p:sp>
      <p:sp>
        <p:nvSpPr>
          <p:cNvPr id="20" name="Right Arrow 74"/>
          <p:cNvSpPr/>
          <p:nvPr/>
        </p:nvSpPr>
        <p:spPr bwMode="auto">
          <a:xfrm>
            <a:off x="648072" y="1156478"/>
            <a:ext cx="571649" cy="218900"/>
          </a:xfrm>
          <a:prstGeom prst="right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chemeClr val="accent3">
                  <a:lumMod val="60000"/>
                  <a:lumOff val="40000"/>
                </a:schemeClr>
              </a:solidFill>
              <a:latin typeface="+mj-lt"/>
              <a:ea typeface="Segoe UI" pitchFamily="34" charset="0"/>
              <a:cs typeface="Segoe UI" pitchFamily="34" charset="0"/>
            </a:endParaRPr>
          </a:p>
        </p:txBody>
      </p:sp>
      <p:sp>
        <p:nvSpPr>
          <p:cNvPr id="21" name="Right Arrow 74"/>
          <p:cNvSpPr/>
          <p:nvPr/>
        </p:nvSpPr>
        <p:spPr bwMode="auto">
          <a:xfrm>
            <a:off x="4036863" y="1156478"/>
            <a:ext cx="571649" cy="218900"/>
          </a:xfrm>
          <a:prstGeom prst="right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alpha val="98824"/>
                </a:srgbClr>
              </a:solidFill>
              <a:latin typeface="+mj-lt"/>
              <a:ea typeface="Segoe UI" pitchFamily="34" charset="0"/>
              <a:cs typeface="Segoe UI" pitchFamily="34" charset="0"/>
            </a:endParaRPr>
          </a:p>
        </p:txBody>
      </p:sp>
      <p:sp>
        <p:nvSpPr>
          <p:cNvPr id="22" name="Right Arrow 74"/>
          <p:cNvSpPr/>
          <p:nvPr/>
        </p:nvSpPr>
        <p:spPr bwMode="auto">
          <a:xfrm>
            <a:off x="5765055" y="1157705"/>
            <a:ext cx="571649" cy="218900"/>
          </a:xfrm>
          <a:prstGeom prst="right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alpha val="98824"/>
                </a:srgbClr>
              </a:solidFill>
              <a:latin typeface="+mj-lt"/>
              <a:ea typeface="Segoe UI" pitchFamily="34" charset="0"/>
              <a:cs typeface="Segoe UI" pitchFamily="34" charset="0"/>
            </a:endParaRPr>
          </a:p>
        </p:txBody>
      </p:sp>
      <p:pic>
        <p:nvPicPr>
          <p:cNvPr id="24" name="Picture 5" descr="\\192.168.10.9\Shared\Design\Microsoft Events Presentation Resource DVD\DVD_ART36\Artwork_Imagery\Icons - Illustrations\People\White silhouettes\man person.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177593" y="913313"/>
            <a:ext cx="254455" cy="650325"/>
          </a:xfrm>
          <a:prstGeom prst="rect">
            <a:avLst/>
          </a:prstGeom>
          <a:noFill/>
          <a:ln w="9525">
            <a:noFill/>
            <a:miter lim="800000"/>
            <a:headEnd/>
            <a:tailEnd/>
          </a:ln>
        </p:spPr>
      </p:pic>
      <p:sp>
        <p:nvSpPr>
          <p:cNvPr id="6" name="TextBox 5"/>
          <p:cNvSpPr txBox="1"/>
          <p:nvPr/>
        </p:nvSpPr>
        <p:spPr>
          <a:xfrm>
            <a:off x="706567" y="986368"/>
            <a:ext cx="441146" cy="246221"/>
          </a:xfrm>
          <a:prstGeom prst="rect">
            <a:avLst/>
          </a:prstGeom>
          <a:noFill/>
        </p:spPr>
        <p:txBody>
          <a:bodyPr wrap="none" rtlCol="0">
            <a:spAutoFit/>
          </a:bodyPr>
          <a:lstStyle/>
          <a:p>
            <a:r>
              <a:rPr lang="zh-CN" altLang="en-US" sz="1000" dirty="0" smtClean="0">
                <a:solidFill>
                  <a:schemeClr val="accent3">
                    <a:lumMod val="75000"/>
                  </a:schemeClr>
                </a:solidFill>
                <a:latin typeface="微软雅黑" panose="020B0503020204020204" pitchFamily="34" charset="-122"/>
                <a:ea typeface="微软雅黑" panose="020B0503020204020204" pitchFamily="34" charset="-122"/>
              </a:rPr>
              <a:t>连接</a:t>
            </a:r>
            <a:endParaRPr lang="zh-CN" altLang="en-US" sz="100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2371849" y="986368"/>
            <a:ext cx="441146" cy="246221"/>
          </a:xfrm>
          <a:prstGeom prst="rect">
            <a:avLst/>
          </a:prstGeom>
          <a:noFill/>
        </p:spPr>
        <p:txBody>
          <a:bodyPr wrap="none" rtlCol="0">
            <a:spAutoFit/>
          </a:bodyPr>
          <a:lstStyle/>
          <a:p>
            <a:r>
              <a:rPr lang="zh-CN" altLang="en-US" sz="1000" dirty="0" smtClean="0">
                <a:solidFill>
                  <a:schemeClr val="accent3">
                    <a:lumMod val="75000"/>
                  </a:schemeClr>
                </a:solidFill>
                <a:latin typeface="微软雅黑" panose="020B0503020204020204" pitchFamily="34" charset="-122"/>
                <a:ea typeface="微软雅黑" panose="020B0503020204020204" pitchFamily="34" charset="-122"/>
              </a:rPr>
              <a:t>配置</a:t>
            </a:r>
            <a:endParaRPr lang="zh-CN" altLang="en-US" sz="100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4036863" y="986367"/>
            <a:ext cx="441146" cy="246221"/>
          </a:xfrm>
          <a:prstGeom prst="rect">
            <a:avLst/>
          </a:prstGeom>
          <a:noFill/>
        </p:spPr>
        <p:txBody>
          <a:bodyPr wrap="none" rtlCol="0">
            <a:spAutoFit/>
          </a:bodyPr>
          <a:lstStyle/>
          <a:p>
            <a:r>
              <a:rPr lang="zh-CN" altLang="en-US" sz="1000" dirty="0" smtClean="0">
                <a:solidFill>
                  <a:schemeClr val="accent3">
                    <a:lumMod val="75000"/>
                  </a:schemeClr>
                </a:solidFill>
                <a:latin typeface="微软雅黑" panose="020B0503020204020204" pitchFamily="34" charset="-122"/>
                <a:ea typeface="微软雅黑" panose="020B0503020204020204" pitchFamily="34" charset="-122"/>
              </a:rPr>
              <a:t>打开</a:t>
            </a:r>
            <a:endParaRPr lang="zh-CN" altLang="en-US" sz="100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5778350" y="986366"/>
            <a:ext cx="441146" cy="246221"/>
          </a:xfrm>
          <a:prstGeom prst="rect">
            <a:avLst/>
          </a:prstGeom>
          <a:noFill/>
        </p:spPr>
        <p:txBody>
          <a:bodyPr wrap="none" rtlCol="0">
            <a:spAutoFit/>
          </a:bodyPr>
          <a:lstStyle/>
          <a:p>
            <a:r>
              <a:rPr lang="zh-CN" altLang="en-US" sz="1000" dirty="0" smtClean="0">
                <a:solidFill>
                  <a:schemeClr val="accent3">
                    <a:lumMod val="75000"/>
                  </a:schemeClr>
                </a:solidFill>
                <a:latin typeface="微软雅黑" panose="020B0503020204020204" pitchFamily="34" charset="-122"/>
                <a:ea typeface="微软雅黑" panose="020B0503020204020204" pitchFamily="34" charset="-122"/>
              </a:rPr>
              <a:t>使用</a:t>
            </a:r>
            <a:endParaRPr lang="zh-CN" altLang="en-US" sz="100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8" name="流程图: 可选过程 7"/>
          <p:cNvSpPr/>
          <p:nvPr/>
        </p:nvSpPr>
        <p:spPr>
          <a:xfrm>
            <a:off x="3019921" y="1044486"/>
            <a:ext cx="940519" cy="404127"/>
          </a:xfrm>
          <a:prstGeom prst="flowChartAlternateProcess">
            <a:avLst/>
          </a:prstGeom>
          <a:solidFill>
            <a:srgbClr val="005BA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latin typeface="微软雅黑" panose="020B0503020204020204" pitchFamily="34" charset="-122"/>
                <a:ea typeface="微软雅黑" panose="020B0503020204020204" pitchFamily="34" charset="-122"/>
              </a:rPr>
              <a:t>打印参数</a:t>
            </a:r>
            <a:endParaRPr lang="zh-CN" altLang="en-US" sz="1100" b="1" dirty="0">
              <a:latin typeface="微软雅黑" panose="020B0503020204020204" pitchFamily="34" charset="-122"/>
              <a:ea typeface="微软雅黑" panose="020B0503020204020204" pitchFamily="34" charset="-122"/>
            </a:endParaRPr>
          </a:p>
        </p:txBody>
      </p:sp>
      <p:sp>
        <p:nvSpPr>
          <p:cNvPr id="30" name="流程图: 可选过程 29"/>
          <p:cNvSpPr/>
          <p:nvPr/>
        </p:nvSpPr>
        <p:spPr>
          <a:xfrm>
            <a:off x="1327398" y="1051557"/>
            <a:ext cx="940519" cy="404127"/>
          </a:xfrm>
          <a:prstGeom prst="flowChartAlternateProcess">
            <a:avLst/>
          </a:prstGeom>
          <a:solidFill>
            <a:srgbClr val="005BA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latin typeface="微软雅黑" panose="020B0503020204020204" pitchFamily="34" charset="-122"/>
                <a:ea typeface="微软雅黑" panose="020B0503020204020204" pitchFamily="34" charset="-122"/>
              </a:rPr>
              <a:t>蓝牙打印机</a:t>
            </a:r>
            <a:endParaRPr lang="zh-CN" altLang="en-US" sz="1100" b="1" dirty="0">
              <a:latin typeface="微软雅黑" panose="020B0503020204020204" pitchFamily="34" charset="-122"/>
              <a:ea typeface="微软雅黑" panose="020B0503020204020204" pitchFamily="34" charset="-122"/>
            </a:endParaRPr>
          </a:p>
        </p:txBody>
      </p:sp>
      <p:sp>
        <p:nvSpPr>
          <p:cNvPr id="31" name="流程图: 可选过程 30"/>
          <p:cNvSpPr/>
          <p:nvPr/>
        </p:nvSpPr>
        <p:spPr>
          <a:xfrm>
            <a:off x="4700116" y="1063864"/>
            <a:ext cx="940519" cy="404127"/>
          </a:xfrm>
          <a:prstGeom prst="flowChartAlternateProcess">
            <a:avLst/>
          </a:prstGeom>
          <a:solidFill>
            <a:srgbClr val="005BA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latin typeface="微软雅黑" panose="020B0503020204020204" pitchFamily="34" charset="-122"/>
                <a:ea typeface="微软雅黑" panose="020B0503020204020204" pitchFamily="34" charset="-122"/>
              </a:rPr>
              <a:t>移动端</a:t>
            </a:r>
            <a:endParaRPr lang="zh-CN" altLang="en-US" sz="1100" b="1" dirty="0">
              <a:latin typeface="微软雅黑" panose="020B0503020204020204" pitchFamily="34" charset="-122"/>
              <a:ea typeface="微软雅黑" panose="020B0503020204020204" pitchFamily="34" charset="-122"/>
            </a:endParaRPr>
          </a:p>
        </p:txBody>
      </p:sp>
      <p:sp>
        <p:nvSpPr>
          <p:cNvPr id="32" name="圆角矩形 203"/>
          <p:cNvSpPr/>
          <p:nvPr/>
        </p:nvSpPr>
        <p:spPr>
          <a:xfrm>
            <a:off x="432048" y="1016568"/>
            <a:ext cx="108012" cy="288029"/>
          </a:xfrm>
          <a:custGeom>
            <a:avLst/>
            <a:gdLst/>
            <a:ahLst/>
            <a:cxnLst/>
            <a:rect l="l" t="t" r="r" b="b"/>
            <a:pathLst>
              <a:path w="957008" h="1306190">
                <a:moveTo>
                  <a:pt x="352544" y="1142571"/>
                </a:moveTo>
                <a:cubicBezTo>
                  <a:pt x="342703" y="1142571"/>
                  <a:pt x="334725" y="1150549"/>
                  <a:pt x="334725" y="1160390"/>
                </a:cubicBezTo>
                <a:lnTo>
                  <a:pt x="334725" y="1231661"/>
                </a:lnTo>
                <a:cubicBezTo>
                  <a:pt x="334725" y="1241502"/>
                  <a:pt x="342703" y="1249480"/>
                  <a:pt x="352544" y="1249480"/>
                </a:cubicBezTo>
                <a:lnTo>
                  <a:pt x="614228" y="1249480"/>
                </a:lnTo>
                <a:cubicBezTo>
                  <a:pt x="624069" y="1249480"/>
                  <a:pt x="632047" y="1241502"/>
                  <a:pt x="632047" y="1231661"/>
                </a:cubicBezTo>
                <a:lnTo>
                  <a:pt x="632047" y="1160390"/>
                </a:lnTo>
                <a:cubicBezTo>
                  <a:pt x="632047" y="1150549"/>
                  <a:pt x="624069" y="1142571"/>
                  <a:pt x="614228" y="1142571"/>
                </a:cubicBezTo>
                <a:close/>
                <a:moveTo>
                  <a:pt x="91130" y="121506"/>
                </a:moveTo>
                <a:lnTo>
                  <a:pt x="91130" y="1089613"/>
                </a:lnTo>
                <a:lnTo>
                  <a:pt x="875643" y="1089613"/>
                </a:lnTo>
                <a:lnTo>
                  <a:pt x="875643" y="121506"/>
                </a:lnTo>
                <a:close/>
                <a:moveTo>
                  <a:pt x="103395" y="0"/>
                </a:moveTo>
                <a:lnTo>
                  <a:pt x="853613" y="0"/>
                </a:lnTo>
                <a:cubicBezTo>
                  <a:pt x="910716" y="0"/>
                  <a:pt x="957008" y="46292"/>
                  <a:pt x="957008" y="103395"/>
                </a:cubicBezTo>
                <a:lnTo>
                  <a:pt x="957008" y="1202795"/>
                </a:lnTo>
                <a:cubicBezTo>
                  <a:pt x="957008" y="1259898"/>
                  <a:pt x="910716" y="1306190"/>
                  <a:pt x="853613" y="1306190"/>
                </a:cubicBezTo>
                <a:lnTo>
                  <a:pt x="103395" y="1306190"/>
                </a:lnTo>
                <a:cubicBezTo>
                  <a:pt x="46292" y="1306190"/>
                  <a:pt x="0" y="1259898"/>
                  <a:pt x="0" y="1202795"/>
                </a:cubicBezTo>
                <a:lnTo>
                  <a:pt x="0" y="103395"/>
                </a:lnTo>
                <a:cubicBezTo>
                  <a:pt x="0" y="46292"/>
                  <a:pt x="46292" y="0"/>
                  <a:pt x="103395" y="0"/>
                </a:cubicBezTo>
                <a:close/>
              </a:path>
            </a:pathLst>
          </a:custGeom>
          <a:solidFill>
            <a:srgbClr val="005BA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可选过程 32"/>
          <p:cNvSpPr/>
          <p:nvPr/>
        </p:nvSpPr>
        <p:spPr>
          <a:xfrm>
            <a:off x="6394226" y="1065091"/>
            <a:ext cx="940519" cy="404127"/>
          </a:xfrm>
          <a:prstGeom prst="flowChartAlternateProcess">
            <a:avLst/>
          </a:prstGeom>
          <a:solidFill>
            <a:srgbClr val="005BA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b="1" dirty="0" smtClean="0">
                <a:latin typeface="微软雅黑" panose="020B0503020204020204" pitchFamily="34" charset="-122"/>
                <a:ea typeface="微软雅黑" panose="020B0503020204020204" pitchFamily="34" charset="-122"/>
              </a:rPr>
              <a:t>开票</a:t>
            </a:r>
            <a:r>
              <a:rPr lang="en-US" altLang="zh-CN" sz="1000" b="1" dirty="0" smtClean="0">
                <a:latin typeface="微软雅黑" panose="020B0503020204020204" pitchFamily="34" charset="-122"/>
                <a:ea typeface="微软雅黑" panose="020B0503020204020204" pitchFamily="34" charset="-122"/>
              </a:rPr>
              <a:t>/</a:t>
            </a:r>
            <a:r>
              <a:rPr lang="zh-CN" altLang="en-US" sz="1000" b="1" dirty="0" smtClean="0">
                <a:latin typeface="微软雅黑" panose="020B0503020204020204" pitchFamily="34" charset="-122"/>
                <a:ea typeface="微软雅黑" panose="020B0503020204020204" pitchFamily="34" charset="-122"/>
              </a:rPr>
              <a:t>打印等</a:t>
            </a:r>
            <a:endParaRPr lang="zh-CN" altLang="en-US" sz="1000" b="1" dirty="0">
              <a:latin typeface="微软雅黑" panose="020B0503020204020204" pitchFamily="34" charset="-122"/>
              <a:ea typeface="微软雅黑" panose="020B0503020204020204" pitchFamily="34" charset="-122"/>
            </a:endParaRPr>
          </a:p>
        </p:txBody>
      </p:sp>
      <p:sp>
        <p:nvSpPr>
          <p:cNvPr id="34" name="Right Arrow 74"/>
          <p:cNvSpPr/>
          <p:nvPr/>
        </p:nvSpPr>
        <p:spPr bwMode="auto">
          <a:xfrm>
            <a:off x="7416824" y="1166488"/>
            <a:ext cx="571649" cy="218900"/>
          </a:xfrm>
          <a:prstGeom prst="right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alpha val="98824"/>
                </a:srgbClr>
              </a:solidFill>
              <a:latin typeface="+mj-lt"/>
              <a:ea typeface="Segoe UI" pitchFamily="34" charset="0"/>
              <a:cs typeface="Segoe UI" pitchFamily="34" charset="0"/>
            </a:endParaRPr>
          </a:p>
        </p:txBody>
      </p:sp>
      <p:sp>
        <p:nvSpPr>
          <p:cNvPr id="35" name="TextBox 34"/>
          <p:cNvSpPr txBox="1"/>
          <p:nvPr/>
        </p:nvSpPr>
        <p:spPr>
          <a:xfrm>
            <a:off x="7430119" y="995149"/>
            <a:ext cx="441146" cy="246221"/>
          </a:xfrm>
          <a:prstGeom prst="rect">
            <a:avLst/>
          </a:prstGeom>
          <a:noFill/>
        </p:spPr>
        <p:txBody>
          <a:bodyPr wrap="none" rtlCol="0">
            <a:spAutoFit/>
          </a:bodyPr>
          <a:lstStyle/>
          <a:p>
            <a:r>
              <a:rPr lang="zh-CN" altLang="en-US" sz="1000" dirty="0" smtClean="0">
                <a:solidFill>
                  <a:schemeClr val="accent3">
                    <a:lumMod val="75000"/>
                  </a:schemeClr>
                </a:solidFill>
                <a:latin typeface="微软雅黑" panose="020B0503020204020204" pitchFamily="34" charset="-122"/>
                <a:ea typeface="微软雅黑" panose="020B0503020204020204" pitchFamily="34" charset="-122"/>
              </a:rPr>
              <a:t>调用</a:t>
            </a:r>
            <a:endParaRPr lang="zh-CN" altLang="en-US" sz="100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36" name="流程图: 可选过程 35"/>
          <p:cNvSpPr/>
          <p:nvPr/>
        </p:nvSpPr>
        <p:spPr>
          <a:xfrm>
            <a:off x="8023969" y="1065091"/>
            <a:ext cx="940519" cy="404127"/>
          </a:xfrm>
          <a:prstGeom prst="flowChartAlternateProcess">
            <a:avLst/>
          </a:prstGeom>
          <a:solidFill>
            <a:srgbClr val="005BA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latin typeface="微软雅黑" panose="020B0503020204020204" pitchFamily="34" charset="-122"/>
                <a:ea typeface="微软雅黑" panose="020B0503020204020204" pitchFamily="34" charset="-122"/>
              </a:rPr>
              <a:t>模板输出</a:t>
            </a:r>
            <a:endParaRPr lang="zh-CN" altLang="en-US" sz="1100" b="1" dirty="0">
              <a:latin typeface="微软雅黑" panose="020B0503020204020204" pitchFamily="34" charset="-122"/>
              <a:ea typeface="微软雅黑" panose="020B0503020204020204" pitchFamily="34" charset="-122"/>
            </a:endParaRPr>
          </a:p>
        </p:txBody>
      </p:sp>
      <p:sp>
        <p:nvSpPr>
          <p:cNvPr id="37"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平台特性</a:t>
            </a:r>
            <a:r>
              <a:rPr lang="en-US" altLang="zh-CN" dirty="0" smtClean="0"/>
              <a:t>-</a:t>
            </a:r>
            <a:r>
              <a:rPr lang="zh-CN" altLang="en-US" dirty="0" smtClean="0"/>
              <a:t>蓝牙打印</a:t>
            </a:r>
            <a:endParaRPr lang="zh-CN" altLang="en-US" dirty="0"/>
          </a:p>
        </p:txBody>
      </p:sp>
    </p:spTree>
    <p:extLst>
      <p:ext uri="{BB962C8B-B14F-4D97-AF65-F5344CB8AC3E}">
        <p14:creationId xmlns:p14="http://schemas.microsoft.com/office/powerpoint/2010/main" val="274165262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699542"/>
            <a:ext cx="2520280" cy="861774"/>
          </a:xfrm>
          <a:prstGeom prst="rect">
            <a:avLst/>
          </a:prstGeom>
          <a:noFill/>
        </p:spPr>
        <p:txBody>
          <a:bodyPr wrap="square" rtlCol="0">
            <a:spAutoFit/>
          </a:bodyPr>
          <a:lstStyle/>
          <a:p>
            <a:r>
              <a:rPr lang="zh-CN" altLang="en-US" sz="3600" b="1" dirty="0" smtClean="0">
                <a:solidFill>
                  <a:schemeClr val="tx1">
                    <a:lumMod val="65000"/>
                    <a:lumOff val="35000"/>
                  </a:schemeClr>
                </a:solidFill>
                <a:latin typeface="微软雅黑" pitchFamily="34" charset="-122"/>
                <a:ea typeface="微软雅黑" pitchFamily="34" charset="-122"/>
              </a:rPr>
              <a:t>目录</a:t>
            </a:r>
            <a:endParaRPr lang="en-US" altLang="zh-CN" sz="3600" b="1" dirty="0" smtClean="0">
              <a:solidFill>
                <a:schemeClr val="tx1">
                  <a:lumMod val="65000"/>
                  <a:lumOff val="35000"/>
                </a:schemeClr>
              </a:solidFill>
              <a:latin typeface="微软雅黑" pitchFamily="34" charset="-122"/>
              <a:ea typeface="微软雅黑" pitchFamily="34" charset="-122"/>
            </a:endParaRPr>
          </a:p>
          <a:p>
            <a:r>
              <a:rPr lang="en-US" altLang="zh-CN" sz="1400" b="1" dirty="0" smtClean="0">
                <a:solidFill>
                  <a:schemeClr val="tx1">
                    <a:lumMod val="65000"/>
                    <a:lumOff val="35000"/>
                  </a:schemeClr>
                </a:solidFill>
                <a:latin typeface="微软雅黑" pitchFamily="34" charset="-122"/>
                <a:ea typeface="微软雅黑" pitchFamily="34" charset="-122"/>
              </a:rPr>
              <a:t>CONTENT</a:t>
            </a:r>
            <a:endParaRPr lang="zh-CN" altLang="en-US" sz="1400" b="1" dirty="0">
              <a:solidFill>
                <a:schemeClr val="tx1">
                  <a:lumMod val="65000"/>
                  <a:lumOff val="35000"/>
                </a:schemeClr>
              </a:solidFill>
              <a:latin typeface="微软雅黑" pitchFamily="34" charset="-122"/>
              <a:ea typeface="微软雅黑" pitchFamily="34" charset="-122"/>
            </a:endParaRPr>
          </a:p>
        </p:txBody>
      </p:sp>
      <p:grpSp>
        <p:nvGrpSpPr>
          <p:cNvPr id="13" name="组合 12"/>
          <p:cNvGrpSpPr/>
          <p:nvPr/>
        </p:nvGrpSpPr>
        <p:grpSpPr>
          <a:xfrm>
            <a:off x="755576" y="1760448"/>
            <a:ext cx="2448272" cy="2372072"/>
            <a:chOff x="755576" y="1711846"/>
            <a:chExt cx="2448272" cy="2372072"/>
          </a:xfrm>
        </p:grpSpPr>
        <p:sp>
          <p:nvSpPr>
            <p:cNvPr id="4" name="矩形 3"/>
            <p:cNvSpPr/>
            <p:nvPr/>
          </p:nvSpPr>
          <p:spPr>
            <a:xfrm>
              <a:off x="755576" y="1711846"/>
              <a:ext cx="2448272" cy="2372072"/>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1043608" y="2571750"/>
              <a:ext cx="187220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7604" y="2995087"/>
              <a:ext cx="1944216" cy="584775"/>
            </a:xfrm>
            <a:prstGeom prst="rect">
              <a:avLst/>
            </a:prstGeom>
            <a:noFill/>
          </p:spPr>
          <p:txBody>
            <a:bodyPr wrap="square" rtlCol="0">
              <a:spAutoFit/>
            </a:bodyPr>
            <a:lstStyle/>
            <a:p>
              <a:pPr algn="ctr"/>
              <a:r>
                <a:rPr lang="zh-CN" altLang="en-US" sz="3200" dirty="0" smtClean="0">
                  <a:solidFill>
                    <a:schemeClr val="bg1"/>
                  </a:solidFill>
                  <a:latin typeface="微软雅黑" pitchFamily="34" charset="-122"/>
                  <a:ea typeface="微软雅黑" pitchFamily="34" charset="-122"/>
                </a:rPr>
                <a:t>移动互联</a:t>
              </a:r>
            </a:p>
          </p:txBody>
        </p:sp>
        <p:sp>
          <p:nvSpPr>
            <p:cNvPr id="12" name="TextBox 11"/>
            <p:cNvSpPr txBox="1"/>
            <p:nvPr/>
          </p:nvSpPr>
          <p:spPr>
            <a:xfrm>
              <a:off x="1300454" y="2058402"/>
              <a:ext cx="1358517" cy="400110"/>
            </a:xfrm>
            <a:prstGeom prst="rect">
              <a:avLst/>
            </a:prstGeom>
            <a:noFill/>
          </p:spPr>
          <p:txBody>
            <a:bodyPr wrap="square" rtlCol="0">
              <a:spAutoFit/>
            </a:bodyPr>
            <a:lstStyle/>
            <a:p>
              <a:pPr algn="ctr"/>
              <a:r>
                <a:rPr lang="en-US" altLang="zh-CN" dirty="0" smtClean="0">
                  <a:solidFill>
                    <a:schemeClr val="bg1"/>
                  </a:solidFill>
                  <a:latin typeface="微软雅黑" pitchFamily="34" charset="-122"/>
                  <a:ea typeface="微软雅黑" pitchFamily="34" charset="-122"/>
                </a:rPr>
                <a:t>First</a:t>
              </a:r>
              <a:endParaRPr lang="zh-CN" altLang="en-US" dirty="0" smtClean="0">
                <a:solidFill>
                  <a:schemeClr val="bg1"/>
                </a:solidFill>
                <a:latin typeface="微软雅黑" pitchFamily="34" charset="-122"/>
                <a:ea typeface="微软雅黑" pitchFamily="34" charset="-122"/>
              </a:endParaRPr>
            </a:p>
          </p:txBody>
        </p:sp>
      </p:grpSp>
      <p:grpSp>
        <p:nvGrpSpPr>
          <p:cNvPr id="14" name="组合 13"/>
          <p:cNvGrpSpPr/>
          <p:nvPr/>
        </p:nvGrpSpPr>
        <p:grpSpPr>
          <a:xfrm>
            <a:off x="3347864" y="1760448"/>
            <a:ext cx="2448272" cy="2372072"/>
            <a:chOff x="755576" y="1711846"/>
            <a:chExt cx="2448272" cy="2372072"/>
          </a:xfrm>
        </p:grpSpPr>
        <p:sp>
          <p:nvSpPr>
            <p:cNvPr id="15" name="矩形 14"/>
            <p:cNvSpPr/>
            <p:nvPr/>
          </p:nvSpPr>
          <p:spPr>
            <a:xfrm>
              <a:off x="755576" y="1711846"/>
              <a:ext cx="2448272" cy="2372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043608" y="2571750"/>
              <a:ext cx="187220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07604" y="2995087"/>
              <a:ext cx="1944216" cy="584775"/>
            </a:xfrm>
            <a:prstGeom prst="rect">
              <a:avLst/>
            </a:prstGeom>
            <a:noFill/>
          </p:spPr>
          <p:txBody>
            <a:bodyPr wrap="square" rtlCol="0">
              <a:spAutoFit/>
            </a:bodyPr>
            <a:lstStyle/>
            <a:p>
              <a:pPr algn="ctr"/>
              <a:r>
                <a:rPr lang="zh-CN" altLang="en-US" sz="3200" dirty="0" smtClean="0">
                  <a:solidFill>
                    <a:schemeClr val="bg1"/>
                  </a:solidFill>
                  <a:latin typeface="微软雅黑" pitchFamily="34" charset="-122"/>
                  <a:ea typeface="微软雅黑" pitchFamily="34" charset="-122"/>
                </a:rPr>
                <a:t>移动</a:t>
              </a:r>
              <a:r>
                <a:rPr lang="en-US" altLang="zh-CN" sz="3200" dirty="0" smtClean="0">
                  <a:solidFill>
                    <a:schemeClr val="bg1"/>
                  </a:solidFill>
                  <a:latin typeface="微软雅黑" pitchFamily="34" charset="-122"/>
                  <a:ea typeface="微软雅黑" pitchFamily="34" charset="-122"/>
                </a:rPr>
                <a:t>BOS</a:t>
              </a:r>
              <a:endParaRPr lang="zh-CN" altLang="en-US" sz="3200" dirty="0" smtClean="0">
                <a:solidFill>
                  <a:schemeClr val="bg1"/>
                </a:solidFill>
                <a:latin typeface="微软雅黑" pitchFamily="34" charset="-122"/>
                <a:ea typeface="微软雅黑" pitchFamily="34" charset="-122"/>
              </a:endParaRPr>
            </a:p>
          </p:txBody>
        </p:sp>
        <p:sp>
          <p:nvSpPr>
            <p:cNvPr id="18" name="TextBox 17"/>
            <p:cNvSpPr txBox="1"/>
            <p:nvPr/>
          </p:nvSpPr>
          <p:spPr>
            <a:xfrm>
              <a:off x="1300454" y="2058402"/>
              <a:ext cx="1358517" cy="400110"/>
            </a:xfrm>
            <a:prstGeom prst="rect">
              <a:avLst/>
            </a:prstGeom>
            <a:noFill/>
          </p:spPr>
          <p:txBody>
            <a:bodyPr wrap="square" rtlCol="0">
              <a:spAutoFit/>
            </a:bodyPr>
            <a:lstStyle/>
            <a:p>
              <a:pPr algn="ctr"/>
              <a:r>
                <a:rPr lang="en-US" altLang="zh-CN" dirty="0" smtClean="0">
                  <a:solidFill>
                    <a:schemeClr val="bg1"/>
                  </a:solidFill>
                  <a:latin typeface="微软雅黑" pitchFamily="34" charset="-122"/>
                  <a:ea typeface="微软雅黑" pitchFamily="34" charset="-122"/>
                </a:rPr>
                <a:t>Second</a:t>
              </a:r>
              <a:endParaRPr lang="zh-CN" altLang="en-US" dirty="0" smtClean="0">
                <a:solidFill>
                  <a:schemeClr val="bg1"/>
                </a:solidFill>
                <a:latin typeface="微软雅黑" pitchFamily="34" charset="-122"/>
                <a:ea typeface="微软雅黑" pitchFamily="34" charset="-122"/>
              </a:endParaRPr>
            </a:p>
          </p:txBody>
        </p:sp>
      </p:grpSp>
      <p:grpSp>
        <p:nvGrpSpPr>
          <p:cNvPr id="19" name="组合 18"/>
          <p:cNvGrpSpPr/>
          <p:nvPr/>
        </p:nvGrpSpPr>
        <p:grpSpPr>
          <a:xfrm>
            <a:off x="5940152" y="1760448"/>
            <a:ext cx="2448272" cy="2372072"/>
            <a:chOff x="755576" y="1711846"/>
            <a:chExt cx="2448272" cy="2372072"/>
          </a:xfrm>
        </p:grpSpPr>
        <p:sp>
          <p:nvSpPr>
            <p:cNvPr id="20" name="矩形 19"/>
            <p:cNvSpPr/>
            <p:nvPr/>
          </p:nvSpPr>
          <p:spPr>
            <a:xfrm>
              <a:off x="755576" y="1711846"/>
              <a:ext cx="2448272" cy="2372072"/>
            </a:xfrm>
            <a:prstGeom prst="rect">
              <a:avLst/>
            </a:prstGeom>
            <a:solidFill>
              <a:srgbClr val="6AB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1043608" y="2571750"/>
              <a:ext cx="187220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07604" y="2995087"/>
              <a:ext cx="1944216" cy="584775"/>
            </a:xfrm>
            <a:prstGeom prst="rect">
              <a:avLst/>
            </a:prstGeom>
            <a:noFill/>
          </p:spPr>
          <p:txBody>
            <a:bodyPr wrap="square" rtlCol="0">
              <a:spAutoFit/>
            </a:bodyPr>
            <a:lstStyle/>
            <a:p>
              <a:pPr algn="ctr"/>
              <a:r>
                <a:rPr lang="zh-CN" altLang="en-US" sz="3200" dirty="0" smtClean="0">
                  <a:solidFill>
                    <a:schemeClr val="bg1"/>
                  </a:solidFill>
                  <a:latin typeface="微软雅黑" pitchFamily="34" charset="-122"/>
                  <a:ea typeface="微软雅黑" pitchFamily="34" charset="-122"/>
                </a:rPr>
                <a:t>案例分享</a:t>
              </a:r>
              <a:endParaRPr lang="en-US" altLang="zh-CN" sz="3200" dirty="0" smtClean="0">
                <a:solidFill>
                  <a:schemeClr val="bg1"/>
                </a:solidFill>
                <a:latin typeface="微软雅黑" pitchFamily="34" charset="-122"/>
                <a:ea typeface="微软雅黑" pitchFamily="34" charset="-122"/>
              </a:endParaRPr>
            </a:p>
          </p:txBody>
        </p:sp>
        <p:sp>
          <p:nvSpPr>
            <p:cNvPr id="23" name="TextBox 22"/>
            <p:cNvSpPr txBox="1"/>
            <p:nvPr/>
          </p:nvSpPr>
          <p:spPr>
            <a:xfrm>
              <a:off x="1300454" y="2058402"/>
              <a:ext cx="1358517" cy="400110"/>
            </a:xfrm>
            <a:prstGeom prst="rect">
              <a:avLst/>
            </a:prstGeom>
            <a:noFill/>
          </p:spPr>
          <p:txBody>
            <a:bodyPr wrap="square" rtlCol="0">
              <a:spAutoFit/>
            </a:bodyPr>
            <a:lstStyle/>
            <a:p>
              <a:pPr algn="ctr"/>
              <a:r>
                <a:rPr lang="en-US" altLang="zh-CN" dirty="0" smtClean="0">
                  <a:solidFill>
                    <a:schemeClr val="bg1"/>
                  </a:solidFill>
                  <a:latin typeface="微软雅黑" pitchFamily="34" charset="-122"/>
                  <a:ea typeface="微软雅黑" pitchFamily="34" charset="-122"/>
                </a:rPr>
                <a:t>Third</a:t>
              </a:r>
              <a:endParaRPr lang="zh-CN" altLang="en-US" dirty="0" smtClean="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977424433"/>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平台特性</a:t>
            </a:r>
            <a:r>
              <a:rPr lang="en-US" altLang="zh-CN" dirty="0"/>
              <a:t>-</a:t>
            </a:r>
            <a:r>
              <a:rPr lang="zh-CN" altLang="en-US" dirty="0"/>
              <a:t>蓝牙</a:t>
            </a:r>
            <a:r>
              <a:rPr lang="zh-CN" altLang="en-US" dirty="0" smtClean="0"/>
              <a:t>打印</a:t>
            </a: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555526"/>
            <a:ext cx="7585276" cy="4587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475656" y="4443958"/>
            <a:ext cx="2448272" cy="596928"/>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矩形 5"/>
          <p:cNvSpPr/>
          <p:nvPr/>
        </p:nvSpPr>
        <p:spPr>
          <a:xfrm>
            <a:off x="1475656" y="1995686"/>
            <a:ext cx="2448272" cy="596928"/>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矩形 6"/>
          <p:cNvSpPr/>
          <p:nvPr/>
        </p:nvSpPr>
        <p:spPr>
          <a:xfrm>
            <a:off x="1475656" y="3219822"/>
            <a:ext cx="2448272" cy="596928"/>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flipV="1">
            <a:off x="3995936" y="1923678"/>
            <a:ext cx="2232248" cy="370472"/>
          </a:xfrm>
          <a:prstGeom prst="straightConnector1">
            <a:avLst/>
          </a:prstGeom>
          <a:ln w="19050">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3995936" y="3291830"/>
            <a:ext cx="2304256" cy="249874"/>
          </a:xfrm>
          <a:prstGeom prst="straightConnector1">
            <a:avLst/>
          </a:prstGeom>
          <a:ln w="19050">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直接箭头连接符 13"/>
          <p:cNvCxnSpPr/>
          <p:nvPr/>
        </p:nvCxnSpPr>
        <p:spPr>
          <a:xfrm flipV="1">
            <a:off x="3923928" y="4515966"/>
            <a:ext cx="2376264" cy="264996"/>
          </a:xfrm>
          <a:prstGeom prst="straightConnector1">
            <a:avLst/>
          </a:prstGeom>
          <a:ln w="19050">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985768"/>
            <a:ext cx="2402513" cy="4034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16"/>
          <p:cNvSpPr/>
          <p:nvPr/>
        </p:nvSpPr>
        <p:spPr>
          <a:xfrm>
            <a:off x="6382394" y="987574"/>
            <a:ext cx="2222054" cy="1440160"/>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矩形 17"/>
          <p:cNvSpPr/>
          <p:nvPr/>
        </p:nvSpPr>
        <p:spPr>
          <a:xfrm>
            <a:off x="6384664" y="2499742"/>
            <a:ext cx="2219784" cy="1306576"/>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矩形 18"/>
          <p:cNvSpPr/>
          <p:nvPr/>
        </p:nvSpPr>
        <p:spPr>
          <a:xfrm>
            <a:off x="6372200" y="3872604"/>
            <a:ext cx="2232248" cy="1075410"/>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199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7"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9376" y="733643"/>
            <a:ext cx="1998663" cy="2430066"/>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sz="1800">
              <a:solidFill>
                <a:srgbClr val="FFFFFF"/>
              </a:solidFill>
            </a:endParaRPr>
          </a:p>
        </p:txBody>
      </p:sp>
      <p:sp>
        <p:nvSpPr>
          <p:cNvPr id="29699" name="标题 2"/>
          <p:cNvSpPr>
            <a:spLocks noGrp="1"/>
          </p:cNvSpPr>
          <p:nvPr>
            <p:ph type="title"/>
          </p:nvPr>
        </p:nvSpPr>
        <p:spPr>
          <a:xfrm>
            <a:off x="395288" y="0"/>
            <a:ext cx="6697662" cy="465535"/>
          </a:xfrm>
        </p:spPr>
        <p:txBody>
          <a:bodyPr>
            <a:normAutofit/>
          </a:bodyPr>
          <a:lstStyle/>
          <a:p>
            <a:r>
              <a:rPr lang="en-US" altLang="zh-CN" sz="2400" b="1" smtClean="0">
                <a:latin typeface="微软雅黑" pitchFamily="34" charset="-122"/>
                <a:ea typeface="微软雅黑" pitchFamily="34" charset="-122"/>
              </a:rPr>
              <a:t>Cloud</a:t>
            </a:r>
            <a:r>
              <a:rPr lang="zh-CN" altLang="en-US" sz="2400" b="1" smtClean="0">
                <a:latin typeface="微软雅黑" pitchFamily="34" charset="-122"/>
                <a:ea typeface="微软雅黑" pitchFamily="34" charset="-122"/>
              </a:rPr>
              <a:t>移动主控台</a:t>
            </a:r>
            <a:r>
              <a:rPr lang="en-US" altLang="zh-CN" sz="2400" b="1" smtClean="0">
                <a:latin typeface="微软雅黑" pitchFamily="34" charset="-122"/>
                <a:ea typeface="微软雅黑" pitchFamily="34" charset="-122"/>
              </a:rPr>
              <a:t>——</a:t>
            </a:r>
            <a:r>
              <a:rPr sz="2400" b="1" smtClean="0">
                <a:latin typeface="微软雅黑" pitchFamily="34" charset="-122"/>
                <a:ea typeface="微软雅黑" pitchFamily="34" charset="-122"/>
              </a:rPr>
              <a:t>移动</a:t>
            </a:r>
            <a:r>
              <a:rPr lang="en-US" sz="2400" b="1" smtClean="0">
                <a:latin typeface="微软雅黑" pitchFamily="34" charset="-122"/>
                <a:ea typeface="微软雅黑" pitchFamily="34" charset="-122"/>
              </a:rPr>
              <a:t>BOS</a:t>
            </a:r>
            <a:endParaRPr sz="2400" b="1" smtClean="0">
              <a:latin typeface="微软雅黑" pitchFamily="34" charset="-122"/>
              <a:ea typeface="微软雅黑" pitchFamily="34" charset="-122"/>
            </a:endParaRPr>
          </a:p>
        </p:txBody>
      </p:sp>
      <p:sp>
        <p:nvSpPr>
          <p:cNvPr id="5" name="AutoShape 29"/>
          <p:cNvSpPr>
            <a:spLocks noChangeArrowheads="1"/>
          </p:cNvSpPr>
          <p:nvPr/>
        </p:nvSpPr>
        <p:spPr bwMode="auto">
          <a:xfrm>
            <a:off x="1906589" y="2435047"/>
            <a:ext cx="1152525" cy="404813"/>
          </a:xfrm>
          <a:prstGeom prst="roundRect">
            <a:avLst>
              <a:gd name="adj" fmla="val 16667"/>
            </a:avLst>
          </a:prstGeom>
          <a:solidFill>
            <a:schemeClr val="accent2"/>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1400" b="1" dirty="0">
                <a:solidFill>
                  <a:srgbClr val="FFFFFF"/>
                </a:solidFill>
                <a:latin typeface="微软雅黑" pitchFamily="34" charset="-122"/>
                <a:ea typeface="微软雅黑" pitchFamily="34" charset="-122"/>
              </a:rPr>
              <a:t>设计</a:t>
            </a:r>
            <a:endParaRPr lang="en-US" altLang="zh-CN" sz="1400" b="1" dirty="0">
              <a:solidFill>
                <a:srgbClr val="FFFFFF"/>
              </a:solidFill>
              <a:latin typeface="微软雅黑" pitchFamily="34" charset="-122"/>
              <a:ea typeface="微软雅黑" pitchFamily="34" charset="-122"/>
            </a:endParaRPr>
          </a:p>
          <a:p>
            <a:pPr algn="ctr">
              <a:defRPr/>
            </a:pPr>
            <a:r>
              <a:rPr lang="zh-CN" altLang="en-US" sz="1400" b="1" dirty="0">
                <a:solidFill>
                  <a:srgbClr val="FFFFFF"/>
                </a:solidFill>
                <a:latin typeface="微软雅黑" pitchFamily="34" charset="-122"/>
                <a:ea typeface="微软雅黑" pitchFamily="34" charset="-122"/>
              </a:rPr>
              <a:t>移动表单</a:t>
            </a:r>
          </a:p>
        </p:txBody>
      </p:sp>
      <p:sp>
        <p:nvSpPr>
          <p:cNvPr id="6" name="AutoShape 29"/>
          <p:cNvSpPr>
            <a:spLocks noChangeArrowheads="1"/>
          </p:cNvSpPr>
          <p:nvPr/>
        </p:nvSpPr>
        <p:spPr bwMode="auto">
          <a:xfrm>
            <a:off x="3635376" y="1111072"/>
            <a:ext cx="1152525" cy="434578"/>
          </a:xfrm>
          <a:prstGeom prst="roundRect">
            <a:avLst>
              <a:gd name="adj" fmla="val 16667"/>
            </a:avLst>
          </a:prstGeom>
          <a:solidFill>
            <a:schemeClr val="accent2"/>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1400" b="1" dirty="0">
                <a:solidFill>
                  <a:srgbClr val="FFFFFF"/>
                </a:solidFill>
                <a:latin typeface="微软雅黑" pitchFamily="34" charset="-122"/>
                <a:ea typeface="微软雅黑" pitchFamily="34" charset="-122"/>
              </a:rPr>
              <a:t>移动</a:t>
            </a:r>
            <a:endParaRPr lang="en-US" altLang="zh-CN" sz="1400" b="1" dirty="0">
              <a:solidFill>
                <a:srgbClr val="FFFFFF"/>
              </a:solidFill>
              <a:latin typeface="微软雅黑" pitchFamily="34" charset="-122"/>
              <a:ea typeface="微软雅黑" pitchFamily="34" charset="-122"/>
            </a:endParaRPr>
          </a:p>
          <a:p>
            <a:pPr algn="ctr">
              <a:defRPr/>
            </a:pPr>
            <a:r>
              <a:rPr lang="zh-CN" altLang="en-US" sz="1400" b="1" dirty="0">
                <a:solidFill>
                  <a:srgbClr val="FFFFFF"/>
                </a:solidFill>
                <a:latin typeface="微软雅黑" pitchFamily="34" charset="-122"/>
                <a:ea typeface="微软雅黑" pitchFamily="34" charset="-122"/>
              </a:rPr>
              <a:t>主控台</a:t>
            </a:r>
          </a:p>
        </p:txBody>
      </p:sp>
      <p:sp>
        <p:nvSpPr>
          <p:cNvPr id="29702" name="Line 36"/>
          <p:cNvSpPr>
            <a:spLocks noChangeShapeType="1"/>
          </p:cNvSpPr>
          <p:nvPr/>
        </p:nvSpPr>
        <p:spPr bwMode="auto">
          <a:xfrm flipH="1">
            <a:off x="2700339" y="1571844"/>
            <a:ext cx="936625" cy="835819"/>
          </a:xfrm>
          <a:prstGeom prst="line">
            <a:avLst/>
          </a:prstGeom>
          <a:noFill/>
          <a:ln w="952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1800">
              <a:solidFill>
                <a:srgbClr val="000000"/>
              </a:solidFill>
              <a:latin typeface="Arial" pitchFamily="34" charset="0"/>
              <a:ea typeface="宋体" pitchFamily="2" charset="-122"/>
            </a:endParaRPr>
          </a:p>
        </p:txBody>
      </p:sp>
      <p:sp>
        <p:nvSpPr>
          <p:cNvPr id="29703" name="Line 36"/>
          <p:cNvSpPr>
            <a:spLocks noChangeShapeType="1"/>
          </p:cNvSpPr>
          <p:nvPr/>
        </p:nvSpPr>
        <p:spPr bwMode="auto">
          <a:xfrm>
            <a:off x="4714875" y="1599228"/>
            <a:ext cx="1081088" cy="756047"/>
          </a:xfrm>
          <a:prstGeom prst="line">
            <a:avLst/>
          </a:prstGeom>
          <a:noFill/>
          <a:ln w="952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1800">
              <a:solidFill>
                <a:srgbClr val="000000"/>
              </a:solidFill>
              <a:latin typeface="Arial" pitchFamily="34" charset="0"/>
              <a:ea typeface="宋体" pitchFamily="2" charset="-122"/>
            </a:endParaRPr>
          </a:p>
        </p:txBody>
      </p:sp>
      <p:sp>
        <p:nvSpPr>
          <p:cNvPr id="29704" name="Line 36"/>
          <p:cNvSpPr>
            <a:spLocks noChangeShapeType="1"/>
          </p:cNvSpPr>
          <p:nvPr/>
        </p:nvSpPr>
        <p:spPr bwMode="auto">
          <a:xfrm flipH="1" flipV="1">
            <a:off x="4787900" y="1545650"/>
            <a:ext cx="1079500" cy="756047"/>
          </a:xfrm>
          <a:prstGeom prst="line">
            <a:avLst/>
          </a:prstGeom>
          <a:noFill/>
          <a:ln w="952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1800">
              <a:solidFill>
                <a:srgbClr val="000000"/>
              </a:solidFill>
              <a:latin typeface="Arial" pitchFamily="34" charset="0"/>
              <a:ea typeface="宋体" pitchFamily="2" charset="-122"/>
            </a:endParaRPr>
          </a:p>
        </p:txBody>
      </p:sp>
      <p:sp>
        <p:nvSpPr>
          <p:cNvPr id="29705" name="TextBox 9"/>
          <p:cNvSpPr txBox="1">
            <a:spLocks noChangeArrowheads="1"/>
          </p:cNvSpPr>
          <p:nvPr/>
        </p:nvSpPr>
        <p:spPr bwMode="auto">
          <a:xfrm>
            <a:off x="2698751" y="1831400"/>
            <a:ext cx="7921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600" b="1">
                <a:solidFill>
                  <a:srgbClr val="000000"/>
                </a:solidFill>
              </a:rPr>
              <a:t>发布</a:t>
            </a:r>
          </a:p>
        </p:txBody>
      </p:sp>
      <p:sp>
        <p:nvSpPr>
          <p:cNvPr id="29706" name="TextBox 10"/>
          <p:cNvSpPr txBox="1">
            <a:spLocks noChangeArrowheads="1"/>
          </p:cNvSpPr>
          <p:nvPr/>
        </p:nvSpPr>
        <p:spPr bwMode="auto">
          <a:xfrm>
            <a:off x="5364163" y="1831400"/>
            <a:ext cx="7921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600" b="1">
                <a:solidFill>
                  <a:srgbClr val="000000"/>
                </a:solidFill>
              </a:rPr>
              <a:t>交互</a:t>
            </a:r>
          </a:p>
        </p:txBody>
      </p:sp>
      <p:sp>
        <p:nvSpPr>
          <p:cNvPr id="15371" name="AutoShape 22"/>
          <p:cNvSpPr>
            <a:spLocks noChangeArrowheads="1"/>
          </p:cNvSpPr>
          <p:nvPr/>
        </p:nvSpPr>
        <p:spPr bwMode="auto">
          <a:xfrm>
            <a:off x="5795963" y="2407663"/>
            <a:ext cx="1187450" cy="432197"/>
          </a:xfrm>
          <a:prstGeom prst="roundRect">
            <a:avLst>
              <a:gd name="adj" fmla="val 16667"/>
            </a:avLst>
          </a:prstGeom>
          <a:solidFill>
            <a:srgbClr val="EE9F10"/>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1400" b="1">
                <a:solidFill>
                  <a:srgbClr val="FFFFFF"/>
                </a:solidFill>
                <a:latin typeface="微软雅黑" pitchFamily="34" charset="-122"/>
                <a:ea typeface="微软雅黑" pitchFamily="34" charset="-122"/>
              </a:rPr>
              <a:t>Cloud</a:t>
            </a:r>
          </a:p>
          <a:p>
            <a:pPr algn="ctr">
              <a:defRPr/>
            </a:pPr>
            <a:r>
              <a:rPr lang="zh-CN" altLang="en-US" sz="1400" b="1" smtClean="0">
                <a:solidFill>
                  <a:srgbClr val="FFFFFF"/>
                </a:solidFill>
                <a:latin typeface="微软雅黑" pitchFamily="34" charset="-122"/>
                <a:ea typeface="微软雅黑" pitchFamily="34" charset="-122"/>
              </a:rPr>
              <a:t>移动</a:t>
            </a:r>
            <a:r>
              <a:rPr lang="en-US" altLang="zh-CN" sz="1400" b="1" smtClean="0">
                <a:solidFill>
                  <a:srgbClr val="FFFFFF"/>
                </a:solidFill>
                <a:latin typeface="微软雅黑" pitchFamily="34" charset="-122"/>
                <a:ea typeface="微软雅黑" pitchFamily="34" charset="-122"/>
              </a:rPr>
              <a:t>BOS</a:t>
            </a:r>
            <a:endParaRPr lang="zh-CN" altLang="en-US" sz="1400" b="1">
              <a:solidFill>
                <a:srgbClr val="FFFFFF"/>
              </a:solidFill>
              <a:latin typeface="微软雅黑" pitchFamily="34" charset="-122"/>
              <a:ea typeface="微软雅黑" pitchFamily="34" charset="-122"/>
            </a:endParaRPr>
          </a:p>
        </p:txBody>
      </p:sp>
      <p:sp>
        <p:nvSpPr>
          <p:cNvPr id="29708" name="TextBox 19"/>
          <p:cNvSpPr txBox="1">
            <a:spLocks noChangeArrowheads="1"/>
          </p:cNvSpPr>
          <p:nvPr/>
        </p:nvSpPr>
        <p:spPr bwMode="auto">
          <a:xfrm>
            <a:off x="1547813" y="2139702"/>
            <a:ext cx="431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600" b="1">
                <a:solidFill>
                  <a:srgbClr val="000000"/>
                </a:solidFill>
              </a:rPr>
              <a:t>开发平台</a:t>
            </a:r>
          </a:p>
        </p:txBody>
      </p:sp>
      <p:sp>
        <p:nvSpPr>
          <p:cNvPr id="29709" name="TextBox 20"/>
          <p:cNvSpPr txBox="1">
            <a:spLocks noChangeArrowheads="1"/>
          </p:cNvSpPr>
          <p:nvPr/>
        </p:nvSpPr>
        <p:spPr bwMode="auto">
          <a:xfrm>
            <a:off x="6948488" y="2190969"/>
            <a:ext cx="431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600" b="1">
                <a:solidFill>
                  <a:srgbClr val="000000"/>
                </a:solidFill>
              </a:rPr>
              <a:t>移动设备</a:t>
            </a:r>
          </a:p>
        </p:txBody>
      </p:sp>
      <p:sp>
        <p:nvSpPr>
          <p:cNvPr id="29710" name="TextBox 21"/>
          <p:cNvSpPr txBox="1">
            <a:spLocks noChangeArrowheads="1"/>
          </p:cNvSpPr>
          <p:nvPr/>
        </p:nvSpPr>
        <p:spPr bwMode="auto">
          <a:xfrm>
            <a:off x="3779838" y="840799"/>
            <a:ext cx="863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600" b="1">
                <a:solidFill>
                  <a:srgbClr val="000000"/>
                </a:solidFill>
              </a:rPr>
              <a:t>服务端</a:t>
            </a:r>
          </a:p>
        </p:txBody>
      </p:sp>
      <p:sp>
        <p:nvSpPr>
          <p:cNvPr id="19" name="AutoShape 29"/>
          <p:cNvSpPr>
            <a:spLocks noChangeArrowheads="1"/>
          </p:cNvSpPr>
          <p:nvPr/>
        </p:nvSpPr>
        <p:spPr bwMode="auto">
          <a:xfrm>
            <a:off x="5830889" y="1113454"/>
            <a:ext cx="1152525" cy="429815"/>
          </a:xfrm>
          <a:prstGeom prst="roundRect">
            <a:avLst>
              <a:gd name="adj" fmla="val 16667"/>
            </a:avLst>
          </a:prstGeom>
          <a:solidFill>
            <a:schemeClr val="accent2"/>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1800" dirty="0">
                <a:solidFill>
                  <a:srgbClr val="FFFFFF"/>
                </a:solidFill>
                <a:latin typeface="微软雅黑" pitchFamily="34" charset="-122"/>
                <a:ea typeface="微软雅黑" pitchFamily="34" charset="-122"/>
              </a:rPr>
              <a:t>mCloud</a:t>
            </a:r>
            <a:endParaRPr lang="zh-CN" altLang="en-US" sz="1800" dirty="0">
              <a:solidFill>
                <a:srgbClr val="FFFFFF"/>
              </a:solidFill>
              <a:latin typeface="微软雅黑" pitchFamily="34" charset="-122"/>
              <a:ea typeface="微软雅黑" pitchFamily="34" charset="-122"/>
            </a:endParaRPr>
          </a:p>
        </p:txBody>
      </p:sp>
      <p:sp>
        <p:nvSpPr>
          <p:cNvPr id="29712" name="Line 36"/>
          <p:cNvSpPr>
            <a:spLocks noChangeShapeType="1"/>
          </p:cNvSpPr>
          <p:nvPr/>
        </p:nvSpPr>
        <p:spPr bwMode="auto">
          <a:xfrm flipV="1">
            <a:off x="6407150" y="1599228"/>
            <a:ext cx="0" cy="756047"/>
          </a:xfrm>
          <a:prstGeom prst="line">
            <a:avLst/>
          </a:prstGeom>
          <a:noFill/>
          <a:ln w="9525">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1800">
              <a:solidFill>
                <a:srgbClr val="000000"/>
              </a:solidFill>
              <a:latin typeface="Arial" pitchFamily="34" charset="0"/>
              <a:ea typeface="宋体" pitchFamily="2" charset="-122"/>
            </a:endParaRPr>
          </a:p>
        </p:txBody>
      </p:sp>
      <p:sp>
        <p:nvSpPr>
          <p:cNvPr id="29713" name="TextBox 10"/>
          <p:cNvSpPr txBox="1">
            <a:spLocks noChangeArrowheads="1"/>
          </p:cNvSpPr>
          <p:nvPr/>
        </p:nvSpPr>
        <p:spPr bwMode="auto">
          <a:xfrm>
            <a:off x="6415088" y="1831400"/>
            <a:ext cx="7921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600" b="1">
                <a:solidFill>
                  <a:srgbClr val="000000"/>
                </a:solidFill>
              </a:rPr>
              <a:t>管理</a:t>
            </a:r>
          </a:p>
        </p:txBody>
      </p:sp>
      <p:sp>
        <p:nvSpPr>
          <p:cNvPr id="29" name="矩形 28"/>
          <p:cNvSpPr/>
          <p:nvPr/>
        </p:nvSpPr>
        <p:spPr>
          <a:xfrm>
            <a:off x="323851" y="3308966"/>
            <a:ext cx="2016125" cy="438150"/>
          </a:xfrm>
          <a:prstGeom prst="rect">
            <a:avLst/>
          </a:prstGeom>
          <a:solidFill>
            <a:srgbClr val="D1F9F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250000"/>
              </a:lnSpc>
              <a:defRPr/>
            </a:pPr>
            <a:r>
              <a:rPr lang="zh-CN" altLang="en-US" sz="2800" b="1" dirty="0">
                <a:solidFill>
                  <a:srgbClr val="00B0F0"/>
                </a:solidFill>
                <a:latin typeface="Arial" pitchFamily="34" charset="0"/>
                <a:ea typeface="微软雅黑" pitchFamily="34" charset="-122"/>
              </a:rPr>
              <a:t>定制</a:t>
            </a:r>
          </a:p>
          <a:p>
            <a:pPr algn="ctr">
              <a:defRPr/>
            </a:pPr>
            <a:endParaRPr lang="zh-CN" altLang="en-US" sz="1800" dirty="0">
              <a:solidFill>
                <a:srgbClr val="FFFFFF"/>
              </a:solidFill>
            </a:endParaRPr>
          </a:p>
        </p:txBody>
      </p:sp>
      <p:sp>
        <p:nvSpPr>
          <p:cNvPr id="30" name="矩形 29"/>
          <p:cNvSpPr/>
          <p:nvPr/>
        </p:nvSpPr>
        <p:spPr>
          <a:xfrm>
            <a:off x="2474914" y="3308966"/>
            <a:ext cx="6200775" cy="438150"/>
          </a:xfrm>
          <a:prstGeom prst="rect">
            <a:avLst/>
          </a:prstGeom>
          <a:solidFill>
            <a:srgbClr val="00B9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defRPr/>
            </a:pPr>
            <a:endParaRPr lang="zh-CN" altLang="en-US" sz="1800" dirty="0">
              <a:solidFill>
                <a:srgbClr val="FFFFFF"/>
              </a:solidFill>
            </a:endParaRPr>
          </a:p>
        </p:txBody>
      </p:sp>
      <p:sp>
        <p:nvSpPr>
          <p:cNvPr id="31" name="矩形 30"/>
          <p:cNvSpPr/>
          <p:nvPr/>
        </p:nvSpPr>
        <p:spPr>
          <a:xfrm>
            <a:off x="323851" y="3794741"/>
            <a:ext cx="2016125" cy="440531"/>
          </a:xfrm>
          <a:prstGeom prst="rect">
            <a:avLst/>
          </a:prstGeom>
          <a:solidFill>
            <a:srgbClr val="D1F9F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250000"/>
              </a:lnSpc>
              <a:defRPr/>
            </a:pPr>
            <a:r>
              <a:rPr lang="zh-CN" altLang="en-US" sz="2800" b="1" dirty="0">
                <a:solidFill>
                  <a:srgbClr val="00B0F0"/>
                </a:solidFill>
                <a:latin typeface="Arial" pitchFamily="34" charset="0"/>
                <a:ea typeface="微软雅黑" pitchFamily="34" charset="-122"/>
              </a:rPr>
              <a:t>集成</a:t>
            </a:r>
          </a:p>
          <a:p>
            <a:pPr algn="ctr">
              <a:defRPr/>
            </a:pPr>
            <a:endParaRPr lang="zh-CN" altLang="en-US" sz="1800" dirty="0">
              <a:solidFill>
                <a:srgbClr val="FFFFFF"/>
              </a:solidFill>
            </a:endParaRPr>
          </a:p>
        </p:txBody>
      </p:sp>
      <p:sp>
        <p:nvSpPr>
          <p:cNvPr id="32" name="矩形 31"/>
          <p:cNvSpPr/>
          <p:nvPr/>
        </p:nvSpPr>
        <p:spPr>
          <a:xfrm>
            <a:off x="2474914" y="3803075"/>
            <a:ext cx="6200775" cy="432197"/>
          </a:xfrm>
          <a:prstGeom prst="rect">
            <a:avLst/>
          </a:prstGeom>
          <a:solidFill>
            <a:srgbClr val="00B9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sz="1800">
              <a:solidFill>
                <a:srgbClr val="FFFFFF"/>
              </a:solidFill>
            </a:endParaRPr>
          </a:p>
        </p:txBody>
      </p:sp>
      <p:sp>
        <p:nvSpPr>
          <p:cNvPr id="33" name="矩形 32"/>
          <p:cNvSpPr/>
          <p:nvPr/>
        </p:nvSpPr>
        <p:spPr>
          <a:xfrm>
            <a:off x="323851" y="4280516"/>
            <a:ext cx="2016125" cy="448865"/>
          </a:xfrm>
          <a:prstGeom prst="rect">
            <a:avLst/>
          </a:prstGeom>
          <a:solidFill>
            <a:srgbClr val="D1F9F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250000"/>
              </a:lnSpc>
              <a:defRPr/>
            </a:pPr>
            <a:r>
              <a:rPr lang="zh-CN" altLang="en-US" sz="2800" b="1" dirty="0">
                <a:solidFill>
                  <a:srgbClr val="00B0F0"/>
                </a:solidFill>
                <a:latin typeface="Arial" pitchFamily="34" charset="0"/>
                <a:ea typeface="微软雅黑" pitchFamily="34" charset="-122"/>
              </a:rPr>
              <a:t>高效</a:t>
            </a:r>
          </a:p>
          <a:p>
            <a:pPr algn="ctr">
              <a:defRPr/>
            </a:pPr>
            <a:endParaRPr lang="zh-CN" altLang="en-US" sz="1800" dirty="0">
              <a:solidFill>
                <a:srgbClr val="FFFFFF"/>
              </a:solidFill>
            </a:endParaRPr>
          </a:p>
        </p:txBody>
      </p:sp>
      <p:sp>
        <p:nvSpPr>
          <p:cNvPr id="34" name="矩形 33"/>
          <p:cNvSpPr/>
          <p:nvPr/>
        </p:nvSpPr>
        <p:spPr>
          <a:xfrm>
            <a:off x="2474914" y="4280516"/>
            <a:ext cx="6200775" cy="448865"/>
          </a:xfrm>
          <a:prstGeom prst="rect">
            <a:avLst/>
          </a:prstGeom>
          <a:solidFill>
            <a:srgbClr val="00B9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sz="1800">
              <a:solidFill>
                <a:srgbClr val="FFFFFF"/>
              </a:solidFill>
            </a:endParaRPr>
          </a:p>
        </p:txBody>
      </p:sp>
      <p:sp>
        <p:nvSpPr>
          <p:cNvPr id="29720" name="TextBox 31"/>
          <p:cNvSpPr txBox="1">
            <a:spLocks noChangeArrowheads="1"/>
          </p:cNvSpPr>
          <p:nvPr/>
        </p:nvSpPr>
        <p:spPr bwMode="auto">
          <a:xfrm>
            <a:off x="2555876" y="3308966"/>
            <a:ext cx="60483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Arial" pitchFamily="34" charset="0"/>
              <a:buChar char="•"/>
            </a:pPr>
            <a:r>
              <a:rPr lang="zh-CN" altLang="en-US" sz="1400" smtClean="0">
                <a:solidFill>
                  <a:srgbClr val="FFFFFF"/>
                </a:solidFill>
                <a:latin typeface="微软雅黑" pitchFamily="34" charset="-122"/>
                <a:ea typeface="微软雅黑" pitchFamily="34" charset="-122"/>
              </a:rPr>
              <a:t>可视化的移动设计界面，拖拽方式快速定制移动功能，直接发布即可</a:t>
            </a:r>
            <a:endParaRPr lang="en-US" altLang="zh-CN" sz="1400" dirty="0">
              <a:solidFill>
                <a:srgbClr val="FFFFFF"/>
              </a:solidFill>
              <a:latin typeface="微软雅黑" pitchFamily="34" charset="-122"/>
              <a:ea typeface="微软雅黑" pitchFamily="34" charset="-122"/>
            </a:endParaRPr>
          </a:p>
        </p:txBody>
      </p:sp>
      <p:sp>
        <p:nvSpPr>
          <p:cNvPr id="29721" name="TextBox 33"/>
          <p:cNvSpPr txBox="1">
            <a:spLocks noChangeArrowheads="1"/>
          </p:cNvSpPr>
          <p:nvPr/>
        </p:nvSpPr>
        <p:spPr bwMode="auto">
          <a:xfrm>
            <a:off x="2555876" y="3803075"/>
            <a:ext cx="60483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Arial" pitchFamily="34" charset="0"/>
              <a:buChar char="•"/>
            </a:pPr>
            <a:r>
              <a:rPr lang="zh-CN" altLang="en-US" sz="1400" smtClean="0">
                <a:solidFill>
                  <a:srgbClr val="FFFFFF"/>
                </a:solidFill>
                <a:latin typeface="微软雅黑" pitchFamily="34" charset="-122"/>
                <a:ea typeface="微软雅黑" pitchFamily="34" charset="-122"/>
              </a:rPr>
              <a:t>提供移动主控台</a:t>
            </a:r>
            <a:r>
              <a:rPr lang="en-US" altLang="zh-CN" sz="1400" smtClean="0">
                <a:solidFill>
                  <a:srgbClr val="FFFFFF"/>
                </a:solidFill>
                <a:latin typeface="微软雅黑" pitchFamily="34" charset="-122"/>
                <a:ea typeface="微软雅黑" pitchFamily="34" charset="-122"/>
              </a:rPr>
              <a:t>-</a:t>
            </a:r>
            <a:r>
              <a:rPr lang="zh-CN" altLang="en-US" sz="1400" smtClean="0">
                <a:solidFill>
                  <a:srgbClr val="FFFFFF"/>
                </a:solidFill>
                <a:latin typeface="微软雅黑" pitchFamily="34" charset="-122"/>
                <a:ea typeface="微软雅黑" pitchFamily="34" charset="-122"/>
              </a:rPr>
              <a:t>移动</a:t>
            </a:r>
            <a:r>
              <a:rPr lang="en-US" altLang="zh-CN" sz="1400" smtClean="0">
                <a:solidFill>
                  <a:srgbClr val="FFFFFF"/>
                </a:solidFill>
                <a:latin typeface="微软雅黑" pitchFamily="34" charset="-122"/>
                <a:ea typeface="微软雅黑" pitchFamily="34" charset="-122"/>
              </a:rPr>
              <a:t>BOS</a:t>
            </a:r>
            <a:r>
              <a:rPr lang="zh-CN" altLang="en-US" sz="1400" smtClean="0">
                <a:solidFill>
                  <a:srgbClr val="FFFFFF"/>
                </a:solidFill>
                <a:latin typeface="微软雅黑" pitchFamily="34" charset="-122"/>
                <a:ea typeface="微软雅黑" pitchFamily="34" charset="-122"/>
              </a:rPr>
              <a:t>，集成各类移动功能</a:t>
            </a:r>
            <a:endParaRPr lang="en-US" altLang="zh-CN" sz="1400">
              <a:solidFill>
                <a:srgbClr val="FFFFFF"/>
              </a:solidFill>
              <a:latin typeface="微软雅黑" pitchFamily="34" charset="-122"/>
              <a:ea typeface="微软雅黑" pitchFamily="34" charset="-122"/>
            </a:endParaRPr>
          </a:p>
        </p:txBody>
      </p:sp>
      <p:sp>
        <p:nvSpPr>
          <p:cNvPr id="29722" name="TextBox 34"/>
          <p:cNvSpPr txBox="1">
            <a:spLocks noChangeArrowheads="1"/>
          </p:cNvSpPr>
          <p:nvPr/>
        </p:nvSpPr>
        <p:spPr bwMode="auto">
          <a:xfrm>
            <a:off x="2555876" y="4262656"/>
            <a:ext cx="61198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buFont typeface="Arial" pitchFamily="34" charset="0"/>
              <a:buChar char="•"/>
            </a:pPr>
            <a:r>
              <a:rPr lang="zh-CN" altLang="en-US" sz="1400">
                <a:solidFill>
                  <a:srgbClr val="FFFFFF"/>
                </a:solidFill>
                <a:latin typeface="微软雅黑" pitchFamily="34" charset="-122"/>
                <a:ea typeface="微软雅黑" pitchFamily="34" charset="-122"/>
              </a:rPr>
              <a:t>完全基于</a:t>
            </a:r>
            <a:r>
              <a:rPr lang="en-US" altLang="zh-CN" sz="1400">
                <a:solidFill>
                  <a:srgbClr val="FFFFFF"/>
                </a:solidFill>
                <a:latin typeface="微软雅黑" pitchFamily="34" charset="-122"/>
                <a:ea typeface="微软雅黑" pitchFamily="34" charset="-122"/>
              </a:rPr>
              <a:t>K/3 Cloud BOS </a:t>
            </a:r>
            <a:r>
              <a:rPr lang="zh-CN" altLang="en-US" sz="1400">
                <a:solidFill>
                  <a:srgbClr val="FFFFFF"/>
                </a:solidFill>
                <a:latin typeface="微软雅黑" pitchFamily="34" charset="-122"/>
                <a:ea typeface="微软雅黑" pitchFamily="34" charset="-122"/>
              </a:rPr>
              <a:t>平台，与任何移动应用开发平台无关 </a:t>
            </a:r>
            <a:r>
              <a:rPr lang="en-US" altLang="zh-CN" sz="1400">
                <a:solidFill>
                  <a:srgbClr val="FFFFFF"/>
                </a:solidFill>
                <a:latin typeface="微软雅黑" pitchFamily="34" charset="-122"/>
                <a:ea typeface="微软雅黑" pitchFamily="34" charset="-122"/>
              </a:rPr>
              <a:t>(Android/IOS)</a:t>
            </a:r>
            <a:r>
              <a:rPr lang="zh-CN" altLang="en-US" sz="1400">
                <a:solidFill>
                  <a:srgbClr val="FFFFFF"/>
                </a:solidFill>
                <a:latin typeface="微软雅黑" pitchFamily="34" charset="-122"/>
                <a:ea typeface="微软雅黑" pitchFamily="34" charset="-122"/>
              </a:rPr>
              <a:t>，大大降低开发资源需求和开发工作量</a:t>
            </a:r>
            <a:endParaRPr lang="en-US" altLang="zh-CN" sz="1400">
              <a:solidFill>
                <a:srgbClr val="FFFFFF"/>
              </a:solidFill>
              <a:latin typeface="微软雅黑" pitchFamily="34" charset="-122"/>
              <a:ea typeface="微软雅黑" pitchFamily="34" charset="-122"/>
            </a:endParaRPr>
          </a:p>
        </p:txBody>
      </p:sp>
      <p:sp>
        <p:nvSpPr>
          <p:cNvPr id="3" name="矩形 2"/>
          <p:cNvSpPr/>
          <p:nvPr/>
        </p:nvSpPr>
        <p:spPr>
          <a:xfrm>
            <a:off x="1258889" y="678875"/>
            <a:ext cx="1728787" cy="381000"/>
          </a:xfrm>
          <a:prstGeom prst="rect">
            <a:avLst/>
          </a:prstGeom>
          <a:solidFill>
            <a:srgbClr val="C2E49C"/>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800" b="1" dirty="0">
                <a:solidFill>
                  <a:srgbClr val="000000"/>
                </a:solidFill>
                <a:latin typeface="微软雅黑" pitchFamily="34" charset="-122"/>
                <a:ea typeface="微软雅黑" pitchFamily="34" charset="-122"/>
              </a:rPr>
              <a:t>企业开发聚焦</a:t>
            </a:r>
          </a:p>
        </p:txBody>
      </p:sp>
      <p:cxnSp>
        <p:nvCxnSpPr>
          <p:cNvPr id="28" name="直接连接符 27"/>
          <p:cNvCxnSpPr/>
          <p:nvPr/>
        </p:nvCxnSpPr>
        <p:spPr bwMode="auto">
          <a:xfrm>
            <a:off x="0" y="541338"/>
            <a:ext cx="9144000" cy="0"/>
          </a:xfrm>
          <a:prstGeom prst="line">
            <a:avLst/>
          </a:prstGeom>
          <a:ln w="9525">
            <a:solidFill>
              <a:schemeClr val="bg1">
                <a:lumMod val="65000"/>
              </a:schemeClr>
            </a:solidFill>
          </a:ln>
          <a:effectLs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3163205"/>
      </p:ext>
    </p:extLst>
  </p:cSld>
  <p:clrMapOvr>
    <a:masterClrMapping/>
  </p:clrMapOvr>
  <p:transition>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2"/>
          <p:cNvSpPr>
            <a:spLocks noGrp="1"/>
          </p:cNvSpPr>
          <p:nvPr>
            <p:ph type="title"/>
          </p:nvPr>
        </p:nvSpPr>
        <p:spPr>
          <a:xfrm>
            <a:off x="395288" y="0"/>
            <a:ext cx="6697662" cy="465535"/>
          </a:xfrm>
        </p:spPr>
        <p:txBody>
          <a:bodyPr>
            <a:normAutofit fontScale="90000"/>
          </a:bodyPr>
          <a:lstStyle/>
          <a:p>
            <a:r>
              <a:rPr lang="zh-CN" altLang="en-US" smtClean="0">
                <a:latin typeface="微软雅黑" pitchFamily="34" charset="-122"/>
                <a:ea typeface="微软雅黑" pitchFamily="34" charset="-122"/>
              </a:rPr>
              <a:t>移动端的主控台</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移动工作台</a:t>
            </a:r>
            <a:endParaRPr smtClean="0">
              <a:latin typeface="微软雅黑" pitchFamily="34" charset="-122"/>
              <a:ea typeface="微软雅黑" pitchFamily="34" charset="-122"/>
            </a:endParaRPr>
          </a:p>
        </p:txBody>
      </p:sp>
      <p:pic>
        <p:nvPicPr>
          <p:cNvPr id="31751" name="Picture 2" descr="D:\项目\K3Cloud3.0\界面截图\移动客户端\常用功能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64406"/>
            <a:ext cx="2232247"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3" descr="D:\项目\K3Cloud3.0\界面截图\移动客户端\添加应用.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0232" y="973559"/>
            <a:ext cx="2303535"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p:nvPr/>
        </p:nvCxnSpPr>
        <p:spPr bwMode="auto">
          <a:xfrm>
            <a:off x="0" y="541338"/>
            <a:ext cx="9144000" cy="0"/>
          </a:xfrm>
          <a:prstGeom prst="line">
            <a:avLst/>
          </a:prstGeom>
          <a:ln w="9525">
            <a:solidFill>
              <a:schemeClr val="bg1">
                <a:lumMod val="65000"/>
              </a:schemeClr>
            </a:solidFill>
          </a:ln>
          <a:effectLst/>
          <a:extLst/>
        </p:spPr>
        <p:style>
          <a:lnRef idx="2">
            <a:schemeClr val="accent1"/>
          </a:lnRef>
          <a:fillRef idx="0">
            <a:schemeClr val="accent1"/>
          </a:fillRef>
          <a:effectRef idx="1">
            <a:schemeClr val="accent1"/>
          </a:effectRef>
          <a:fontRef idx="minor">
            <a:schemeClr val="tx1"/>
          </a:fontRef>
        </p:style>
      </p:cxnSp>
      <p:pic>
        <p:nvPicPr>
          <p:cNvPr id="12" name="Picture 2" descr="D:\项目\K3Cloud3.0\界面截图\移动客户端\常用功能.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992609"/>
            <a:ext cx="2447974"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628600" y="4248472"/>
            <a:ext cx="7543800" cy="699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defRPr/>
            </a:pPr>
            <a:r>
              <a:rPr lang="en-US" altLang="zh-CN" sz="1800" dirty="0" smtClean="0">
                <a:solidFill>
                  <a:srgbClr val="FFFFFF"/>
                </a:solidFill>
                <a:latin typeface="微软雅黑" pitchFamily="34" charset="-122"/>
                <a:ea typeface="微软雅黑" pitchFamily="34" charset="-122"/>
              </a:rPr>
              <a:t>K/3 </a:t>
            </a:r>
            <a:r>
              <a:rPr lang="en-US" altLang="zh-CN" sz="1800" dirty="0">
                <a:solidFill>
                  <a:srgbClr val="FFFFFF"/>
                </a:solidFill>
                <a:latin typeface="微软雅黑" pitchFamily="34" charset="-122"/>
                <a:ea typeface="微软雅黑" pitchFamily="34" charset="-122"/>
              </a:rPr>
              <a:t>Cloud BOS</a:t>
            </a:r>
            <a:r>
              <a:rPr lang="zh-CN" altLang="en-US" sz="1800" dirty="0" smtClean="0">
                <a:solidFill>
                  <a:srgbClr val="FFFFFF"/>
                </a:solidFill>
                <a:latin typeface="微软雅黑" pitchFamily="34" charset="-122"/>
                <a:ea typeface="微软雅黑" pitchFamily="34" charset="-122"/>
              </a:rPr>
              <a:t>平台</a:t>
            </a:r>
            <a:r>
              <a:rPr lang="zh-CN" altLang="en-US" sz="1800" dirty="0">
                <a:solidFill>
                  <a:srgbClr val="FFFFFF"/>
                </a:solidFill>
                <a:latin typeface="微软雅黑" pitchFamily="34" charset="-122"/>
                <a:ea typeface="微软雅黑" pitchFamily="34" charset="-122"/>
              </a:rPr>
              <a:t>设计</a:t>
            </a:r>
            <a:r>
              <a:rPr lang="zh-CN" altLang="en-US" sz="1800" dirty="0" smtClean="0">
                <a:solidFill>
                  <a:srgbClr val="FFFFFF"/>
                </a:solidFill>
                <a:latin typeface="微软雅黑" pitchFamily="34" charset="-122"/>
                <a:ea typeface="微软雅黑" pitchFamily="34" charset="-122"/>
              </a:rPr>
              <a:t>发布的成果可实时</a:t>
            </a:r>
            <a:r>
              <a:rPr lang="zh-CN" altLang="en-US" sz="1800" dirty="0">
                <a:solidFill>
                  <a:srgbClr val="FFFFFF"/>
                </a:solidFill>
                <a:latin typeface="微软雅黑" pitchFamily="34" charset="-122"/>
                <a:ea typeface="微软雅黑" pitchFamily="34" charset="-122"/>
              </a:rPr>
              <a:t>展现</a:t>
            </a:r>
            <a:r>
              <a:rPr lang="zh-CN" altLang="en-US" sz="1800" dirty="0" smtClean="0">
                <a:solidFill>
                  <a:srgbClr val="FFFFFF"/>
                </a:solidFill>
                <a:latin typeface="微软雅黑" pitchFamily="34" charset="-122"/>
                <a:ea typeface="微软雅黑" pitchFamily="34" charset="-122"/>
              </a:rPr>
              <a:t>在</a:t>
            </a:r>
            <a:r>
              <a:rPr lang="en-US" altLang="zh-CN" sz="1800" smtClean="0">
                <a:solidFill>
                  <a:srgbClr val="FFFFFF"/>
                </a:solidFill>
                <a:latin typeface="微软雅黑" pitchFamily="34" charset="-122"/>
                <a:ea typeface="微软雅黑" pitchFamily="34" charset="-122"/>
              </a:rPr>
              <a:t>Cloud </a:t>
            </a:r>
            <a:r>
              <a:rPr lang="zh-CN" altLang="en-US" sz="1800" smtClean="0">
                <a:solidFill>
                  <a:srgbClr val="FFFFFF"/>
                </a:solidFill>
                <a:latin typeface="微软雅黑" pitchFamily="34" charset="-122"/>
                <a:ea typeface="微软雅黑" pitchFamily="34" charset="-122"/>
              </a:rPr>
              <a:t>移动工作台上</a:t>
            </a:r>
            <a:endParaRPr lang="zh-CN" altLang="en-US" sz="1800" b="1"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136237118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000" b="1" smtClean="0"/>
              <a:t>移动</a:t>
            </a:r>
            <a:r>
              <a:rPr lang="zh-CN" altLang="en-US" sz="2000" b="1"/>
              <a:t>平台</a:t>
            </a:r>
            <a:r>
              <a:rPr lang="zh-CN" altLang="en-US" sz="2000" b="1" smtClean="0"/>
              <a:t>国际化</a:t>
            </a:r>
            <a:r>
              <a:rPr lang="zh-CN" altLang="en-US" sz="2000" b="1" smtClean="0"/>
              <a:t>框架</a:t>
            </a:r>
            <a:r>
              <a:rPr lang="en-US" altLang="zh-CN" sz="2000" b="1" smtClean="0"/>
              <a:t>(6.1</a:t>
            </a:r>
            <a:r>
              <a:rPr lang="zh-CN" altLang="en-US" sz="2000" b="1" smtClean="0"/>
              <a:t>新增功能</a:t>
            </a:r>
            <a:r>
              <a:rPr lang="en-US" altLang="zh-CN" sz="2000" b="1" smtClean="0"/>
              <a:t>)</a:t>
            </a:r>
            <a:endParaRPr lang="zh-CN" altLang="en-US" sz="1800" b="1" dirty="0"/>
          </a:p>
        </p:txBody>
      </p:sp>
      <p:sp>
        <p:nvSpPr>
          <p:cNvPr id="6" name="Rectangle 8"/>
          <p:cNvSpPr/>
          <p:nvPr/>
        </p:nvSpPr>
        <p:spPr>
          <a:xfrm>
            <a:off x="107505" y="771550"/>
            <a:ext cx="2445250" cy="128150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kumimoji="1" lang="en-US" sz="1100" dirty="0">
              <a:gradFill>
                <a:gsLst>
                  <a:gs pos="0">
                    <a:srgbClr val="FFFFFF"/>
                  </a:gs>
                  <a:gs pos="100000">
                    <a:srgbClr val="FFFFFF"/>
                  </a:gs>
                </a:gsLst>
                <a:lin ang="5400000" scaled="0"/>
              </a:gradFill>
            </a:endParaRPr>
          </a:p>
        </p:txBody>
      </p:sp>
      <p:sp>
        <p:nvSpPr>
          <p:cNvPr id="7" name="Rectangle 9"/>
          <p:cNvSpPr/>
          <p:nvPr/>
        </p:nvSpPr>
        <p:spPr>
          <a:xfrm flipH="1">
            <a:off x="118104" y="1095469"/>
            <a:ext cx="2437672" cy="3941698"/>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50" indent="-171450" defTabSz="685862">
              <a:buFont typeface="Wingdings" pitchFamily="2" charset="2"/>
              <a:buChar char="l"/>
              <a:defRPr/>
            </a:pPr>
            <a:endParaRPr kumimoji="1" lang="en-US" altLang="zh-CN" sz="1200" kern="0" smtClean="0">
              <a:solidFill>
                <a:srgbClr val="FFFFFF"/>
              </a:solidFill>
              <a:latin typeface="宋体" pitchFamily="2" charset="-122"/>
              <a:ea typeface="Segoe UI" pitchFamily="34" charset="0"/>
              <a:cs typeface="Segoe UI" pitchFamily="34" charset="0"/>
            </a:endParaRPr>
          </a:p>
          <a:p>
            <a:pPr marL="171450" indent="-171450" defTabSz="685862">
              <a:lnSpc>
                <a:spcPct val="150000"/>
              </a:lnSpc>
              <a:buFont typeface="Wingdings" pitchFamily="2" charset="2"/>
              <a:buChar char="l"/>
              <a:defRPr/>
            </a:pPr>
            <a:r>
              <a:rPr kumimoji="1" lang="zh-CN" altLang="en-US" sz="1600" kern="0">
                <a:solidFill>
                  <a:srgbClr val="FFFFFF"/>
                </a:solidFill>
                <a:latin typeface="微软雅黑" pitchFamily="34" charset="-122"/>
                <a:ea typeface="微软雅黑" pitchFamily="34" charset="-122"/>
                <a:cs typeface="Segoe UI" pitchFamily="34" charset="0"/>
              </a:rPr>
              <a:t>基于</a:t>
            </a:r>
            <a:r>
              <a:rPr kumimoji="1" lang="zh-CN" altLang="en-US" sz="1600" kern="0" smtClean="0">
                <a:solidFill>
                  <a:srgbClr val="FFFFFF"/>
                </a:solidFill>
                <a:latin typeface="微软雅黑" pitchFamily="34" charset="-122"/>
                <a:ea typeface="微软雅黑" pitchFamily="34" charset="-122"/>
                <a:cs typeface="Segoe UI" pitchFamily="34" charset="0"/>
              </a:rPr>
              <a:t>步科智能云制造解决方案，提供移动应用国际化支持</a:t>
            </a:r>
            <a:endParaRPr kumimoji="1" lang="en-US" altLang="zh-CN" sz="1600" kern="0" smtClean="0">
              <a:solidFill>
                <a:srgbClr val="FFFFFF"/>
              </a:solidFill>
              <a:latin typeface="微软雅黑" pitchFamily="34" charset="-122"/>
              <a:ea typeface="微软雅黑" pitchFamily="34" charset="-122"/>
              <a:cs typeface="Segoe UI" pitchFamily="34" charset="0"/>
            </a:endParaRPr>
          </a:p>
          <a:p>
            <a:pPr marL="171450" indent="-171450" defTabSz="685862">
              <a:lnSpc>
                <a:spcPct val="150000"/>
              </a:lnSpc>
              <a:buFont typeface="Wingdings" pitchFamily="2" charset="2"/>
              <a:buChar char="l"/>
              <a:defRPr/>
            </a:pPr>
            <a:r>
              <a:rPr kumimoji="1" lang="zh-CN" altLang="en-US" sz="1600" kern="0" smtClean="0">
                <a:solidFill>
                  <a:srgbClr val="FFFFFF"/>
                </a:solidFill>
                <a:latin typeface="微软雅黑" pitchFamily="34" charset="-122"/>
                <a:ea typeface="微软雅黑" pitchFamily="34" charset="-122"/>
                <a:cs typeface="Segoe UI" pitchFamily="34" charset="0"/>
              </a:rPr>
              <a:t>无缝与云之家、微信集成，提供多语言应用方案。</a:t>
            </a:r>
            <a:endParaRPr kumimoji="1" lang="en-US" altLang="zh-CN" sz="1600" kern="0" smtClean="0">
              <a:solidFill>
                <a:srgbClr val="FFFFFF"/>
              </a:solidFill>
              <a:latin typeface="微软雅黑" pitchFamily="34" charset="-122"/>
              <a:ea typeface="微软雅黑" pitchFamily="34" charset="-122"/>
              <a:cs typeface="Segoe UI" pitchFamily="34" charset="0"/>
            </a:endParaRPr>
          </a:p>
          <a:p>
            <a:pPr marL="171450" indent="-171450" defTabSz="685862">
              <a:lnSpc>
                <a:spcPct val="150000"/>
              </a:lnSpc>
              <a:buFont typeface="Wingdings" pitchFamily="2" charset="2"/>
              <a:buChar char="l"/>
              <a:defRPr/>
            </a:pPr>
            <a:endParaRPr kumimoji="1" lang="en-US" sz="1600" kern="0" dirty="0">
              <a:solidFill>
                <a:srgbClr val="FFFFFF"/>
              </a:solidFill>
              <a:latin typeface="微软雅黑" pitchFamily="34" charset="-122"/>
              <a:ea typeface="微软雅黑" pitchFamily="34" charset="-122"/>
              <a:cs typeface="Segoe UI"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059582"/>
            <a:ext cx="614095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0678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698380"/>
            <a:ext cx="6198065" cy="439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p:cNvSpPr>
            <a:spLocks noGrp="1"/>
          </p:cNvSpPr>
          <p:nvPr>
            <p:ph type="title"/>
          </p:nvPr>
        </p:nvSpPr>
        <p:spPr/>
        <p:txBody>
          <a:bodyPr>
            <a:normAutofit/>
          </a:bodyPr>
          <a:lstStyle/>
          <a:p>
            <a:r>
              <a:rPr lang="zh-CN" altLang="en-US" sz="2000" b="1" smtClean="0"/>
              <a:t>移动应用统计分析</a:t>
            </a:r>
            <a:r>
              <a:rPr lang="zh-CN" altLang="en-US" sz="2000" b="1" smtClean="0"/>
              <a:t>平台</a:t>
            </a:r>
            <a:r>
              <a:rPr lang="en-US" altLang="zh-CN" sz="1800" b="1"/>
              <a:t>(6.1</a:t>
            </a:r>
            <a:r>
              <a:rPr lang="zh-CN" altLang="en-US" sz="1800" b="1"/>
              <a:t>新增功能</a:t>
            </a:r>
            <a:r>
              <a:rPr lang="en-US" altLang="zh-CN" sz="1800" b="1"/>
              <a:t>)</a:t>
            </a:r>
            <a:endParaRPr lang="zh-CN" altLang="en-US" sz="1800" b="1" dirty="0"/>
          </a:p>
        </p:txBody>
      </p:sp>
      <p:sp>
        <p:nvSpPr>
          <p:cNvPr id="6" name="Rectangle 8"/>
          <p:cNvSpPr/>
          <p:nvPr/>
        </p:nvSpPr>
        <p:spPr>
          <a:xfrm>
            <a:off x="107505" y="771550"/>
            <a:ext cx="2445250" cy="128150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kumimoji="1" lang="en-US" sz="1100" dirty="0">
              <a:gradFill>
                <a:gsLst>
                  <a:gs pos="0">
                    <a:srgbClr val="FFFFFF"/>
                  </a:gs>
                  <a:gs pos="100000">
                    <a:srgbClr val="FFFFFF"/>
                  </a:gs>
                </a:gsLst>
                <a:lin ang="5400000" scaled="0"/>
              </a:gradFill>
            </a:endParaRPr>
          </a:p>
        </p:txBody>
      </p:sp>
      <p:sp>
        <p:nvSpPr>
          <p:cNvPr id="7" name="Rectangle 9"/>
          <p:cNvSpPr/>
          <p:nvPr/>
        </p:nvSpPr>
        <p:spPr>
          <a:xfrm flipH="1">
            <a:off x="118104" y="1095469"/>
            <a:ext cx="2437672" cy="3941698"/>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marL="171450" indent="-171450" defTabSz="685862">
              <a:buFont typeface="Wingdings" pitchFamily="2" charset="2"/>
              <a:buChar char="l"/>
              <a:defRPr/>
            </a:pPr>
            <a:endParaRPr kumimoji="1" lang="en-US" altLang="zh-CN" sz="1200" kern="0" smtClean="0">
              <a:solidFill>
                <a:srgbClr val="FFFFFF"/>
              </a:solidFill>
              <a:latin typeface="宋体" pitchFamily="2" charset="-122"/>
              <a:ea typeface="Segoe UI" pitchFamily="34" charset="0"/>
              <a:cs typeface="Segoe UI" pitchFamily="34" charset="0"/>
            </a:endParaRPr>
          </a:p>
          <a:p>
            <a:pPr marL="171450" indent="-171450" defTabSz="685862">
              <a:lnSpc>
                <a:spcPct val="150000"/>
              </a:lnSpc>
              <a:buFont typeface="Wingdings" pitchFamily="2" charset="2"/>
              <a:buChar char="l"/>
              <a:defRPr/>
            </a:pPr>
            <a:r>
              <a:rPr kumimoji="1" lang="zh-CN" altLang="en-US" sz="1600" kern="0" smtClean="0">
                <a:solidFill>
                  <a:srgbClr val="FFFFFF"/>
                </a:solidFill>
                <a:latin typeface="微软雅黑" pitchFamily="34" charset="-122"/>
                <a:ea typeface="微软雅黑" pitchFamily="34" charset="-122"/>
                <a:cs typeface="Segoe UI" pitchFamily="34" charset="0"/>
              </a:rPr>
              <a:t> 当前客户数</a:t>
            </a:r>
            <a:endParaRPr kumimoji="1" lang="en-US" altLang="zh-CN" sz="1600" kern="0" smtClean="0">
              <a:solidFill>
                <a:srgbClr val="FFFFFF"/>
              </a:solidFill>
              <a:latin typeface="微软雅黑" pitchFamily="34" charset="-122"/>
              <a:ea typeface="微软雅黑" pitchFamily="34" charset="-122"/>
              <a:cs typeface="Segoe UI" pitchFamily="34" charset="0"/>
            </a:endParaRPr>
          </a:p>
          <a:p>
            <a:pPr marL="171450" indent="-171450" defTabSz="685862">
              <a:lnSpc>
                <a:spcPct val="150000"/>
              </a:lnSpc>
              <a:buFont typeface="Wingdings" pitchFamily="2" charset="2"/>
              <a:buChar char="l"/>
              <a:defRPr/>
            </a:pPr>
            <a:r>
              <a:rPr kumimoji="1" lang="zh-CN" altLang="en-US" sz="1600" kern="0" smtClean="0">
                <a:solidFill>
                  <a:srgbClr val="FFFFFF"/>
                </a:solidFill>
                <a:latin typeface="微软雅黑" pitchFamily="34" charset="-122"/>
                <a:ea typeface="微软雅黑" pitchFamily="34" charset="-122"/>
                <a:cs typeface="Segoe UI" pitchFamily="34" charset="0"/>
              </a:rPr>
              <a:t> 活跃用户数</a:t>
            </a:r>
            <a:endParaRPr kumimoji="1" lang="en-US" altLang="zh-CN" sz="1600" kern="0" smtClean="0">
              <a:solidFill>
                <a:srgbClr val="FFFFFF"/>
              </a:solidFill>
              <a:latin typeface="微软雅黑" pitchFamily="34" charset="-122"/>
              <a:ea typeface="微软雅黑" pitchFamily="34" charset="-122"/>
              <a:cs typeface="Segoe UI" pitchFamily="34" charset="0"/>
            </a:endParaRPr>
          </a:p>
          <a:p>
            <a:pPr marL="171450" indent="-171450" defTabSz="685862">
              <a:lnSpc>
                <a:spcPct val="150000"/>
              </a:lnSpc>
              <a:buFont typeface="Wingdings" pitchFamily="2" charset="2"/>
              <a:buChar char="l"/>
              <a:defRPr/>
            </a:pPr>
            <a:r>
              <a:rPr kumimoji="1" lang="en-US" altLang="zh-CN" sz="1600" kern="0">
                <a:solidFill>
                  <a:srgbClr val="FFFFFF"/>
                </a:solidFill>
                <a:latin typeface="微软雅黑" pitchFamily="34" charset="-122"/>
                <a:ea typeface="微软雅黑" pitchFamily="34" charset="-122"/>
                <a:cs typeface="Segoe UI" pitchFamily="34" charset="0"/>
              </a:rPr>
              <a:t> </a:t>
            </a:r>
            <a:r>
              <a:rPr kumimoji="1" lang="zh-CN" altLang="en-US" sz="1600" kern="0" smtClean="0">
                <a:solidFill>
                  <a:srgbClr val="FFFFFF"/>
                </a:solidFill>
                <a:latin typeface="微软雅黑" pitchFamily="34" charset="-122"/>
                <a:ea typeface="微软雅黑" pitchFamily="34" charset="-122"/>
                <a:cs typeface="Segoe UI" pitchFamily="34" charset="0"/>
              </a:rPr>
              <a:t>区域分布统计</a:t>
            </a:r>
            <a:endParaRPr kumimoji="1" lang="en-US" altLang="zh-CN" sz="1600" kern="0" smtClean="0">
              <a:solidFill>
                <a:srgbClr val="FFFFFF"/>
              </a:solidFill>
              <a:latin typeface="微软雅黑" pitchFamily="34" charset="-122"/>
              <a:ea typeface="微软雅黑" pitchFamily="34" charset="-122"/>
              <a:cs typeface="Segoe UI" pitchFamily="34" charset="0"/>
            </a:endParaRPr>
          </a:p>
          <a:p>
            <a:pPr marL="171450" indent="-171450" defTabSz="685862">
              <a:lnSpc>
                <a:spcPct val="150000"/>
              </a:lnSpc>
              <a:buFont typeface="Wingdings" pitchFamily="2" charset="2"/>
              <a:buChar char="l"/>
              <a:defRPr/>
            </a:pPr>
            <a:r>
              <a:rPr kumimoji="1" lang="en-US" altLang="zh-CN" sz="1600" kern="0">
                <a:solidFill>
                  <a:srgbClr val="FFFFFF"/>
                </a:solidFill>
                <a:latin typeface="微软雅黑" pitchFamily="34" charset="-122"/>
                <a:ea typeface="微软雅黑" pitchFamily="34" charset="-122"/>
                <a:cs typeface="Segoe UI" pitchFamily="34" charset="0"/>
              </a:rPr>
              <a:t> </a:t>
            </a:r>
            <a:r>
              <a:rPr kumimoji="1" lang="zh-CN" altLang="en-US" sz="1600" kern="0" smtClean="0">
                <a:solidFill>
                  <a:srgbClr val="FFFFFF"/>
                </a:solidFill>
                <a:latin typeface="微软雅黑" pitchFamily="34" charset="-122"/>
                <a:ea typeface="微软雅黑" pitchFamily="34" charset="-122"/>
                <a:cs typeface="Segoe UI" pitchFamily="34" charset="0"/>
              </a:rPr>
              <a:t>终端分析统计</a:t>
            </a:r>
            <a:endParaRPr kumimoji="1" lang="en-US" altLang="zh-CN" sz="1600" kern="0" smtClean="0">
              <a:solidFill>
                <a:srgbClr val="FFFFFF"/>
              </a:solidFill>
              <a:latin typeface="微软雅黑" pitchFamily="34" charset="-122"/>
              <a:ea typeface="微软雅黑" pitchFamily="34" charset="-122"/>
              <a:cs typeface="Segoe UI" pitchFamily="34" charset="0"/>
            </a:endParaRPr>
          </a:p>
          <a:p>
            <a:pPr marL="171450" indent="-171450" defTabSz="685862">
              <a:lnSpc>
                <a:spcPct val="150000"/>
              </a:lnSpc>
              <a:buFont typeface="Wingdings" pitchFamily="2" charset="2"/>
              <a:buChar char="l"/>
              <a:defRPr/>
            </a:pPr>
            <a:r>
              <a:rPr kumimoji="1" lang="zh-CN" altLang="en-US" sz="1600" kern="0" smtClean="0">
                <a:solidFill>
                  <a:srgbClr val="FFFFFF"/>
                </a:solidFill>
                <a:latin typeface="微软雅黑" pitchFamily="34" charset="-122"/>
                <a:ea typeface="微软雅黑" pitchFamily="34" charset="-122"/>
                <a:cs typeface="Segoe UI" pitchFamily="34" charset="0"/>
              </a:rPr>
              <a:t> 用户访问统计</a:t>
            </a:r>
            <a:endParaRPr kumimoji="1" lang="en-US" altLang="zh-CN" sz="1600" kern="0" smtClean="0">
              <a:solidFill>
                <a:srgbClr val="FFFFFF"/>
              </a:solidFill>
              <a:latin typeface="微软雅黑" pitchFamily="34" charset="-122"/>
              <a:ea typeface="微软雅黑" pitchFamily="34" charset="-122"/>
              <a:cs typeface="Segoe UI" pitchFamily="34" charset="0"/>
            </a:endParaRPr>
          </a:p>
          <a:p>
            <a:pPr marL="171450" indent="-171450" defTabSz="685862">
              <a:lnSpc>
                <a:spcPct val="150000"/>
              </a:lnSpc>
              <a:buFont typeface="Wingdings" pitchFamily="2" charset="2"/>
              <a:buChar char="l"/>
              <a:defRPr/>
            </a:pPr>
            <a:r>
              <a:rPr kumimoji="1" lang="zh-CN" altLang="en-US" sz="1600" kern="0" smtClean="0">
                <a:solidFill>
                  <a:srgbClr val="FFFFFF"/>
                </a:solidFill>
                <a:latin typeface="微软雅黑" pitchFamily="34" charset="-122"/>
                <a:ea typeface="微软雅黑" pitchFamily="34" charset="-122"/>
                <a:cs typeface="Segoe UI" pitchFamily="34" charset="0"/>
              </a:rPr>
              <a:t> 应用分类统计</a:t>
            </a:r>
            <a:endParaRPr kumimoji="1" lang="en-US" sz="1600" kern="0" dirty="0">
              <a:solidFill>
                <a:srgbClr val="FFFFFF"/>
              </a:solidFill>
              <a:latin typeface="微软雅黑" pitchFamily="34" charset="-122"/>
              <a:ea typeface="微软雅黑" pitchFamily="34" charset="-122"/>
              <a:cs typeface="Segoe UI"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699542"/>
            <a:ext cx="6351240" cy="3016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699542"/>
            <a:ext cx="5616624" cy="4375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2167" y="711823"/>
            <a:ext cx="6326857" cy="3732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170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1000"/>
                                        <p:tgtEl>
                                          <p:spTgt spid="1029"/>
                                        </p:tgtEl>
                                      </p:cBhvr>
                                    </p:animEffect>
                                    <p:anim calcmode="lin" valueType="num">
                                      <p:cBhvr>
                                        <p:cTn id="8" dur="1000" fill="hold"/>
                                        <p:tgtEl>
                                          <p:spTgt spid="1029"/>
                                        </p:tgtEl>
                                        <p:attrNameLst>
                                          <p:attrName>ppt_x</p:attrName>
                                        </p:attrNameLst>
                                      </p:cBhvr>
                                      <p:tavLst>
                                        <p:tav tm="0">
                                          <p:val>
                                            <p:strVal val="#ppt_x"/>
                                          </p:val>
                                        </p:tav>
                                        <p:tav tm="100000">
                                          <p:val>
                                            <p:strVal val="#ppt_x"/>
                                          </p:val>
                                        </p:tav>
                                      </p:tavLst>
                                    </p:anim>
                                    <p:anim calcmode="lin" valueType="num">
                                      <p:cBhvr>
                                        <p:cTn id="9"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Effect transition="in" filter="fade">
                                      <p:cBhvr>
                                        <p:cTn id="21" dur="1000"/>
                                        <p:tgtEl>
                                          <p:spTgt spid="1027"/>
                                        </p:tgtEl>
                                      </p:cBhvr>
                                    </p:animEffect>
                                    <p:anim calcmode="lin" valueType="num">
                                      <p:cBhvr>
                                        <p:cTn id="22" dur="1000" fill="hold"/>
                                        <p:tgtEl>
                                          <p:spTgt spid="1027"/>
                                        </p:tgtEl>
                                        <p:attrNameLst>
                                          <p:attrName>ppt_x</p:attrName>
                                        </p:attrNameLst>
                                      </p:cBhvr>
                                      <p:tavLst>
                                        <p:tav tm="0">
                                          <p:val>
                                            <p:strVal val="#ppt_x"/>
                                          </p:val>
                                        </p:tav>
                                        <p:tav tm="100000">
                                          <p:val>
                                            <p:strVal val="#ppt_x"/>
                                          </p:val>
                                        </p:tav>
                                      </p:tavLst>
                                    </p:anim>
                                    <p:anim calcmode="lin" valueType="num">
                                      <p:cBhvr>
                                        <p:cTn id="23"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1000"/>
                                        <p:tgtEl>
                                          <p:spTgt spid="1028"/>
                                        </p:tgtEl>
                                      </p:cBhvr>
                                    </p:animEffect>
                                    <p:anim calcmode="lin" valueType="num">
                                      <p:cBhvr>
                                        <p:cTn id="29" dur="1000" fill="hold"/>
                                        <p:tgtEl>
                                          <p:spTgt spid="1028"/>
                                        </p:tgtEl>
                                        <p:attrNameLst>
                                          <p:attrName>ppt_x</p:attrName>
                                        </p:attrNameLst>
                                      </p:cBhvr>
                                      <p:tavLst>
                                        <p:tav tm="0">
                                          <p:val>
                                            <p:strVal val="#ppt_x"/>
                                          </p:val>
                                        </p:tav>
                                        <p:tav tm="100000">
                                          <p:val>
                                            <p:strVal val="#ppt_x"/>
                                          </p:val>
                                        </p:tav>
                                      </p:tavLst>
                                    </p:anim>
                                    <p:anim calcmode="lin" valueType="num">
                                      <p:cBhvr>
                                        <p:cTn id="30"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1800" b="1"/>
              <a:t>无缝对接云之家的一站式任务</a:t>
            </a:r>
            <a:r>
              <a:rPr lang="zh-CN" altLang="en-US" sz="1800" b="1" smtClean="0"/>
              <a:t>处理</a:t>
            </a:r>
            <a:r>
              <a:rPr lang="en-US" altLang="zh-CN" sz="1800" b="1"/>
              <a:t>(6.1</a:t>
            </a:r>
            <a:r>
              <a:rPr lang="zh-CN" altLang="en-US" sz="1800" b="1"/>
              <a:t>新增功能</a:t>
            </a:r>
            <a:r>
              <a:rPr lang="en-US" altLang="zh-CN" sz="1800" b="1"/>
              <a:t>)</a:t>
            </a:r>
            <a:endParaRPr lang="zh-CN" altLang="en-US" sz="1800" b="1" dirty="0"/>
          </a:p>
        </p:txBody>
      </p:sp>
      <p:sp>
        <p:nvSpPr>
          <p:cNvPr id="6" name="Rectangle 8"/>
          <p:cNvSpPr/>
          <p:nvPr/>
        </p:nvSpPr>
        <p:spPr>
          <a:xfrm>
            <a:off x="107505" y="771550"/>
            <a:ext cx="2445250" cy="1281509"/>
          </a:xfrm>
          <a:prstGeom prst="rect">
            <a:avLst/>
          </a:prstGeom>
          <a:solidFill>
            <a:schemeClr val="accent2"/>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kumimoji="1" lang="en-US" sz="1100" dirty="0">
              <a:gradFill>
                <a:gsLst>
                  <a:gs pos="0">
                    <a:srgbClr val="FFFFFF"/>
                  </a:gs>
                  <a:gs pos="100000">
                    <a:srgbClr val="FFFFFF"/>
                  </a:gs>
                </a:gsLst>
                <a:lin ang="5400000" scaled="0"/>
              </a:gradFill>
            </a:endParaRPr>
          </a:p>
        </p:txBody>
      </p:sp>
      <p:sp>
        <p:nvSpPr>
          <p:cNvPr id="7" name="Rectangle 9"/>
          <p:cNvSpPr/>
          <p:nvPr/>
        </p:nvSpPr>
        <p:spPr>
          <a:xfrm flipH="1">
            <a:off x="118104" y="1095469"/>
            <a:ext cx="2437672" cy="3941698"/>
          </a:xfrm>
          <a:prstGeom prst="rect">
            <a:avLst/>
          </a:prstGeom>
          <a:solidFill>
            <a:schemeClr val="accent1">
              <a:lumMod val="60000"/>
              <a:lumOff val="40000"/>
            </a:schemeClr>
          </a:solidFill>
          <a:ln w="12700" cap="flat" cmpd="sng" algn="ctr">
            <a:noFill/>
            <a:prstDash val="sysDot"/>
          </a:ln>
          <a:effectLst/>
        </p:spPr>
        <p:txBody>
          <a:bodyPr lIns="0" tIns="0" rIns="0" bIns="0" rtlCol="0" anchor="t" anchorCtr="0"/>
          <a:lstStyle/>
          <a:p>
            <a:pPr defTabSz="685862">
              <a:lnSpc>
                <a:spcPct val="150000"/>
              </a:lnSpc>
              <a:defRPr/>
            </a:pPr>
            <a:endParaRPr kumimoji="1" lang="en-US" altLang="zh-CN" sz="1600" kern="0" smtClean="0">
              <a:solidFill>
                <a:srgbClr val="FFFFFF"/>
              </a:solidFill>
              <a:latin typeface="微软雅黑" pitchFamily="34" charset="-122"/>
              <a:ea typeface="微软雅黑" pitchFamily="34" charset="-122"/>
              <a:cs typeface="Segoe UI" pitchFamily="34" charset="0"/>
            </a:endParaRPr>
          </a:p>
          <a:p>
            <a:pPr marL="171450" indent="-171450" defTabSz="685862">
              <a:lnSpc>
                <a:spcPct val="150000"/>
              </a:lnSpc>
              <a:buFont typeface="Wingdings" pitchFamily="2" charset="2"/>
              <a:buChar char="l"/>
              <a:defRPr/>
            </a:pPr>
            <a:r>
              <a:rPr kumimoji="1" lang="zh-CN" altLang="en-US" sz="1400" kern="0">
                <a:solidFill>
                  <a:srgbClr val="FFFFFF"/>
                </a:solidFill>
                <a:latin typeface="微软雅黑" pitchFamily="34" charset="-122"/>
                <a:ea typeface="微软雅黑" pitchFamily="34" charset="-122"/>
                <a:cs typeface="Segoe UI" pitchFamily="34" charset="0"/>
              </a:rPr>
              <a:t>待办通知消息区分待处理、已处理</a:t>
            </a:r>
          </a:p>
          <a:p>
            <a:pPr marL="171450" indent="-171450" defTabSz="685862">
              <a:lnSpc>
                <a:spcPct val="150000"/>
              </a:lnSpc>
              <a:buFont typeface="Wingdings" pitchFamily="2" charset="2"/>
              <a:buChar char="l"/>
              <a:defRPr/>
            </a:pPr>
            <a:r>
              <a:rPr kumimoji="1" lang="zh-CN" altLang="en-US" sz="1400" kern="0">
                <a:solidFill>
                  <a:srgbClr val="FFFFFF"/>
                </a:solidFill>
                <a:latin typeface="微软雅黑" pitchFamily="34" charset="-122"/>
                <a:ea typeface="微软雅黑" pitchFamily="34" charset="-122"/>
                <a:cs typeface="Segoe UI" pitchFamily="34" charset="0"/>
              </a:rPr>
              <a:t>智能更新消息的待办状态</a:t>
            </a:r>
          </a:p>
          <a:p>
            <a:pPr marL="171450" indent="-171450" defTabSz="685862">
              <a:lnSpc>
                <a:spcPct val="150000"/>
              </a:lnSpc>
              <a:buFont typeface="Wingdings" pitchFamily="2" charset="2"/>
              <a:buChar char="l"/>
              <a:defRPr/>
            </a:pPr>
            <a:r>
              <a:rPr kumimoji="1" lang="zh-CN" altLang="en-US" sz="1400" kern="0">
                <a:solidFill>
                  <a:srgbClr val="FFFFFF"/>
                </a:solidFill>
                <a:latin typeface="微软雅黑" pitchFamily="34" charset="-122"/>
                <a:ea typeface="微软雅黑" pitchFamily="34" charset="-122"/>
                <a:cs typeface="Segoe UI" pitchFamily="34" charset="0"/>
              </a:rPr>
              <a:t>公有云、私有云智能识别，私有云客户不再需要后台修改配置</a:t>
            </a:r>
          </a:p>
          <a:p>
            <a:pPr marL="171450" indent="-171450" defTabSz="685862">
              <a:lnSpc>
                <a:spcPct val="150000"/>
              </a:lnSpc>
              <a:buFont typeface="Wingdings" pitchFamily="2" charset="2"/>
              <a:buChar char="l"/>
              <a:defRPr/>
            </a:pPr>
            <a:endParaRPr kumimoji="1" lang="en-US" altLang="zh-CN" sz="1600" kern="0" smtClean="0">
              <a:solidFill>
                <a:srgbClr val="FFFFFF"/>
              </a:solidFill>
              <a:latin typeface="微软雅黑" pitchFamily="34" charset="-122"/>
              <a:ea typeface="微软雅黑" pitchFamily="34" charset="-122"/>
              <a:cs typeface="Segoe UI" pitchFamily="34" charset="0"/>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771550"/>
            <a:ext cx="2376264" cy="421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771550"/>
            <a:ext cx="2357261" cy="421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31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3"/>
          <p:cNvSpPr>
            <a:spLocks noChangeArrowheads="1"/>
          </p:cNvSpPr>
          <p:nvPr/>
        </p:nvSpPr>
        <p:spPr bwMode="auto">
          <a:xfrm>
            <a:off x="227470" y="857250"/>
            <a:ext cx="2743915" cy="3714750"/>
          </a:xfrm>
          <a:prstGeom prst="rect">
            <a:avLst/>
          </a:prstGeom>
          <a:solidFill>
            <a:srgbClr val="00B9EF"/>
          </a:solidFill>
          <a:ln w="9525">
            <a:noFill/>
            <a:miter lim="800000"/>
            <a:headEnd/>
            <a:tailEnd/>
          </a:ln>
        </p:spPr>
        <p:txBody>
          <a:bodyPr wrap="none" lIns="68586" tIns="34294" rIns="68586" bIns="34294" anchor="ctr"/>
          <a:lstStyle/>
          <a:p>
            <a:pPr defTabSz="685862"/>
            <a:endParaRPr lang="en-US" dirty="0">
              <a:solidFill>
                <a:srgbClr val="00264A"/>
              </a:solidFill>
              <a:cs typeface="Segoe UI" pitchFamily="34" charset="0"/>
            </a:endParaRPr>
          </a:p>
        </p:txBody>
      </p:sp>
      <p:sp>
        <p:nvSpPr>
          <p:cNvPr id="4" name="Rectangle 37"/>
          <p:cNvSpPr>
            <a:spLocks noChangeArrowheads="1"/>
          </p:cNvSpPr>
          <p:nvPr/>
        </p:nvSpPr>
        <p:spPr bwMode="auto">
          <a:xfrm>
            <a:off x="227470" y="843558"/>
            <a:ext cx="2743915" cy="457200"/>
          </a:xfrm>
          <a:prstGeom prst="rect">
            <a:avLst/>
          </a:prstGeom>
          <a:solidFill>
            <a:srgbClr val="005BAC"/>
          </a:solidFill>
          <a:ln w="9525">
            <a:noFill/>
            <a:miter lim="800000"/>
            <a:headEnd/>
            <a:tailEnd/>
          </a:ln>
        </p:spPr>
        <p:txBody>
          <a:bodyPr lIns="68586" tIns="34294" rIns="68586" bIns="34294" anchor="ctr"/>
          <a:lstStyle/>
          <a:p>
            <a:pPr algn="ctr" defTabSz="685862"/>
            <a:r>
              <a:rPr lang="zh-CN" altLang="en-US" dirty="0" smtClean="0">
                <a:solidFill>
                  <a:srgbClr val="FFFFFF"/>
                </a:solidFill>
                <a:latin typeface="微软雅黑" panose="020B0503020204020204" pitchFamily="34" charset="-122"/>
                <a:ea typeface="微软雅黑" panose="020B0503020204020204" pitchFamily="34" charset="-122"/>
                <a:cs typeface="Segoe UI" pitchFamily="34" charset="0"/>
              </a:rPr>
              <a:t>用户管理</a:t>
            </a:r>
            <a:endParaRPr lang="en-US" dirty="0" smtClean="0">
              <a:solidFill>
                <a:srgbClr val="FFFFFF"/>
              </a:solidFill>
              <a:latin typeface="微软雅黑" panose="020B0503020204020204" pitchFamily="34" charset="-122"/>
              <a:ea typeface="微软雅黑" panose="020B0503020204020204" pitchFamily="34" charset="-122"/>
              <a:cs typeface="Segoe UI" pitchFamily="34" charset="0"/>
            </a:endParaRPr>
          </a:p>
        </p:txBody>
      </p:sp>
      <p:sp>
        <p:nvSpPr>
          <p:cNvPr id="6" name="Rectangle 23"/>
          <p:cNvSpPr>
            <a:spLocks noChangeArrowheads="1"/>
          </p:cNvSpPr>
          <p:nvPr/>
        </p:nvSpPr>
        <p:spPr bwMode="auto">
          <a:xfrm>
            <a:off x="899592" y="3359116"/>
            <a:ext cx="1656184" cy="602220"/>
          </a:xfrm>
          <a:prstGeom prst="rect">
            <a:avLst/>
          </a:prstGeom>
          <a:noFill/>
          <a:ln w="9525">
            <a:noFill/>
            <a:miter lim="800000"/>
            <a:headEnd/>
            <a:tailEnd/>
          </a:ln>
        </p:spPr>
        <p:txBody>
          <a:bodyPr wrap="square" lIns="68583" tIns="34292" rIns="68583" bIns="34292">
            <a:spAutoFit/>
          </a:bodyPr>
          <a:lstStyle/>
          <a:p>
            <a:pPr defTabSz="913294">
              <a:lnSpc>
                <a:spcPct val="90000"/>
              </a:lnSpc>
              <a:spcAft>
                <a:spcPts val="675"/>
              </a:spcAft>
            </a:pPr>
            <a:r>
              <a:rPr lang="zh-CN" altLang="en-US" sz="1600" dirty="0" smtClean="0">
                <a:solidFill>
                  <a:srgbClr val="FFFFFF"/>
                </a:solidFill>
                <a:latin typeface="微软雅黑" panose="020B0503020204020204" pitchFamily="34" charset="-122"/>
                <a:ea typeface="微软雅黑" panose="020B0503020204020204" pitchFamily="34" charset="-122"/>
                <a:cs typeface="Segoe UI" pitchFamily="34" charset="0"/>
              </a:rPr>
              <a:t>身份验证</a:t>
            </a:r>
            <a:endParaRPr lang="en-US" altLang="zh-CN" sz="1600" dirty="0" smtClean="0">
              <a:solidFill>
                <a:srgbClr val="FFFFFF"/>
              </a:solidFill>
              <a:latin typeface="微软雅黑" panose="020B0503020204020204" pitchFamily="34" charset="-122"/>
              <a:ea typeface="微软雅黑" panose="020B0503020204020204" pitchFamily="34" charset="-122"/>
              <a:cs typeface="Segoe UI" pitchFamily="34" charset="0"/>
            </a:endParaRPr>
          </a:p>
          <a:p>
            <a:pPr defTabSz="913294">
              <a:lnSpc>
                <a:spcPct val="90000"/>
              </a:lnSpc>
              <a:spcAft>
                <a:spcPts val="675"/>
              </a:spcAft>
            </a:pPr>
            <a:r>
              <a:rPr lang="zh-CN" altLang="en-US" sz="1600" dirty="0" smtClean="0">
                <a:solidFill>
                  <a:srgbClr val="FFFFFF"/>
                </a:solidFill>
                <a:latin typeface="微软雅黑" panose="020B0503020204020204" pitchFamily="34" charset="-122"/>
                <a:ea typeface="微软雅黑" panose="020B0503020204020204" pitchFamily="34" charset="-122"/>
                <a:cs typeface="Segoe UI" pitchFamily="34" charset="0"/>
              </a:rPr>
              <a:t>组织与用户管理</a:t>
            </a:r>
            <a:endParaRPr lang="en-US" altLang="zh-CN" sz="1600" dirty="0" smtClean="0">
              <a:solidFill>
                <a:srgbClr val="FFFFFF"/>
              </a:solidFill>
              <a:latin typeface="微软雅黑" panose="020B0503020204020204" pitchFamily="34" charset="-122"/>
              <a:ea typeface="微软雅黑" panose="020B0503020204020204" pitchFamily="34" charset="-122"/>
              <a:cs typeface="Segoe UI" pitchFamily="34" charset="0"/>
            </a:endParaRPr>
          </a:p>
        </p:txBody>
      </p:sp>
      <p:sp>
        <p:nvSpPr>
          <p:cNvPr id="7" name="Rectangle 33"/>
          <p:cNvSpPr>
            <a:spLocks noChangeArrowheads="1"/>
          </p:cNvSpPr>
          <p:nvPr/>
        </p:nvSpPr>
        <p:spPr bwMode="auto">
          <a:xfrm>
            <a:off x="3268245" y="857250"/>
            <a:ext cx="2743915" cy="3714750"/>
          </a:xfrm>
          <a:prstGeom prst="rect">
            <a:avLst/>
          </a:prstGeom>
          <a:solidFill>
            <a:srgbClr val="00B9EF"/>
          </a:solidFill>
          <a:ln w="9525">
            <a:noFill/>
            <a:miter lim="800000"/>
            <a:headEnd/>
            <a:tailEnd/>
          </a:ln>
        </p:spPr>
        <p:txBody>
          <a:bodyPr wrap="none" lIns="68586" tIns="34294" rIns="68586" bIns="34294" anchor="ctr"/>
          <a:lstStyle/>
          <a:p>
            <a:pPr defTabSz="685862"/>
            <a:endParaRPr lang="en-US" dirty="0">
              <a:solidFill>
                <a:srgbClr val="00264A"/>
              </a:solidFill>
              <a:cs typeface="Segoe UI" pitchFamily="34" charset="0"/>
            </a:endParaRPr>
          </a:p>
        </p:txBody>
      </p:sp>
      <p:sp>
        <p:nvSpPr>
          <p:cNvPr id="8" name="Rectangle 37"/>
          <p:cNvSpPr>
            <a:spLocks noChangeArrowheads="1"/>
          </p:cNvSpPr>
          <p:nvPr/>
        </p:nvSpPr>
        <p:spPr bwMode="auto">
          <a:xfrm>
            <a:off x="3268245" y="843558"/>
            <a:ext cx="2743915" cy="457200"/>
          </a:xfrm>
          <a:prstGeom prst="rect">
            <a:avLst/>
          </a:prstGeom>
          <a:solidFill>
            <a:srgbClr val="005BAC"/>
          </a:solidFill>
          <a:ln w="9525">
            <a:noFill/>
            <a:miter lim="800000"/>
            <a:headEnd/>
            <a:tailEnd/>
          </a:ln>
        </p:spPr>
        <p:txBody>
          <a:bodyPr lIns="68586" tIns="34294" rIns="68586" bIns="34294" anchor="ctr"/>
          <a:lstStyle/>
          <a:p>
            <a:pPr algn="ctr" defTabSz="685862"/>
            <a:r>
              <a:rPr lang="zh-CN" altLang="en-US" dirty="0">
                <a:solidFill>
                  <a:srgbClr val="FFFFFF"/>
                </a:solidFill>
                <a:latin typeface="微软雅黑" panose="020B0503020204020204" pitchFamily="34" charset="-122"/>
                <a:ea typeface="微软雅黑" panose="020B0503020204020204" pitchFamily="34" charset="-122"/>
                <a:cs typeface="Segoe UI" pitchFamily="34" charset="0"/>
              </a:rPr>
              <a:t>内容定制</a:t>
            </a:r>
            <a:endParaRPr lang="en-US" dirty="0">
              <a:solidFill>
                <a:srgbClr val="FFFFFF"/>
              </a:solidFill>
              <a:latin typeface="微软雅黑" panose="020B0503020204020204" pitchFamily="34" charset="-122"/>
              <a:ea typeface="微软雅黑" panose="020B0503020204020204" pitchFamily="34" charset="-122"/>
              <a:cs typeface="Segoe UI" pitchFamily="34" charset="0"/>
            </a:endParaRPr>
          </a:p>
        </p:txBody>
      </p:sp>
      <p:sp>
        <p:nvSpPr>
          <p:cNvPr id="10" name="Rectangle 23"/>
          <p:cNvSpPr>
            <a:spLocks noChangeArrowheads="1"/>
          </p:cNvSpPr>
          <p:nvPr/>
        </p:nvSpPr>
        <p:spPr bwMode="auto">
          <a:xfrm>
            <a:off x="3995936" y="3359116"/>
            <a:ext cx="1800200" cy="913587"/>
          </a:xfrm>
          <a:prstGeom prst="rect">
            <a:avLst/>
          </a:prstGeom>
          <a:noFill/>
          <a:ln w="9525">
            <a:noFill/>
            <a:miter lim="800000"/>
            <a:headEnd/>
            <a:tailEnd/>
          </a:ln>
        </p:spPr>
        <p:txBody>
          <a:bodyPr wrap="square" lIns="68583" tIns="34292" rIns="68583" bIns="34292">
            <a:spAutoFit/>
          </a:bodyPr>
          <a:lstStyle/>
          <a:p>
            <a:pPr defTabSz="913294">
              <a:lnSpc>
                <a:spcPct val="90000"/>
              </a:lnSpc>
              <a:spcAft>
                <a:spcPts val="675"/>
              </a:spcAft>
            </a:pPr>
            <a:r>
              <a:rPr lang="zh-CN" altLang="en-US" sz="1600" dirty="0" smtClean="0">
                <a:solidFill>
                  <a:srgbClr val="FFFFFF"/>
                </a:solidFill>
                <a:latin typeface="微软雅黑" panose="020B0503020204020204" pitchFamily="34" charset="-122"/>
                <a:ea typeface="微软雅黑" panose="020B0503020204020204" pitchFamily="34" charset="-122"/>
                <a:cs typeface="Segoe UI" pitchFamily="34" charset="0"/>
              </a:rPr>
              <a:t>服务器配置</a:t>
            </a:r>
            <a:endParaRPr lang="en-US" sz="1600" dirty="0">
              <a:solidFill>
                <a:srgbClr val="FFFFFF"/>
              </a:solidFill>
              <a:latin typeface="微软雅黑" panose="020B0503020204020204" pitchFamily="34" charset="-122"/>
              <a:ea typeface="微软雅黑" panose="020B0503020204020204" pitchFamily="34" charset="-122"/>
              <a:cs typeface="Segoe UI" pitchFamily="34" charset="0"/>
            </a:endParaRPr>
          </a:p>
          <a:p>
            <a:pPr defTabSz="913294">
              <a:lnSpc>
                <a:spcPct val="90000"/>
              </a:lnSpc>
              <a:spcAft>
                <a:spcPts val="675"/>
              </a:spcAft>
            </a:pPr>
            <a:r>
              <a:rPr lang="zh-CN" altLang="en-US" sz="1600" dirty="0">
                <a:solidFill>
                  <a:srgbClr val="FFFFFF"/>
                </a:solidFill>
                <a:latin typeface="微软雅黑" panose="020B0503020204020204" pitchFamily="34" charset="-122"/>
                <a:ea typeface="微软雅黑" panose="020B0503020204020204" pitchFamily="34" charset="-122"/>
                <a:cs typeface="Segoe UI" pitchFamily="34" charset="0"/>
              </a:rPr>
              <a:t>公共号管理</a:t>
            </a:r>
            <a:endParaRPr lang="en-US" altLang="zh-CN" sz="1600" dirty="0">
              <a:solidFill>
                <a:srgbClr val="FFFFFF"/>
              </a:solidFill>
              <a:latin typeface="微软雅黑" panose="020B0503020204020204" pitchFamily="34" charset="-122"/>
              <a:ea typeface="微软雅黑" panose="020B0503020204020204" pitchFamily="34" charset="-122"/>
              <a:cs typeface="Segoe UI" pitchFamily="34" charset="0"/>
            </a:endParaRPr>
          </a:p>
          <a:p>
            <a:pPr defTabSz="913294">
              <a:lnSpc>
                <a:spcPct val="90000"/>
              </a:lnSpc>
              <a:spcAft>
                <a:spcPts val="675"/>
              </a:spcAft>
            </a:pPr>
            <a:r>
              <a:rPr lang="zh-CN" altLang="en-US" sz="1600" dirty="0" smtClean="0">
                <a:solidFill>
                  <a:srgbClr val="FFFFFF"/>
                </a:solidFill>
                <a:latin typeface="微软雅黑" panose="020B0503020204020204" pitchFamily="34" charset="-122"/>
                <a:ea typeface="微软雅黑" panose="020B0503020204020204" pitchFamily="34" charset="-122"/>
                <a:cs typeface="Segoe UI" pitchFamily="34" charset="0"/>
              </a:rPr>
              <a:t>消息</a:t>
            </a:r>
            <a:endParaRPr lang="en-US" sz="1600" dirty="0">
              <a:solidFill>
                <a:srgbClr val="FFFFFF"/>
              </a:solidFill>
              <a:latin typeface="微软雅黑" panose="020B0503020204020204" pitchFamily="34" charset="-122"/>
              <a:ea typeface="微软雅黑" panose="020B0503020204020204" pitchFamily="34" charset="-122"/>
              <a:cs typeface="Segoe UI" pitchFamily="34" charset="0"/>
            </a:endParaRPr>
          </a:p>
        </p:txBody>
      </p:sp>
      <p:sp>
        <p:nvSpPr>
          <p:cNvPr id="11" name="Rectangle 33"/>
          <p:cNvSpPr>
            <a:spLocks noChangeArrowheads="1"/>
          </p:cNvSpPr>
          <p:nvPr/>
        </p:nvSpPr>
        <p:spPr bwMode="auto">
          <a:xfrm>
            <a:off x="6220573" y="857250"/>
            <a:ext cx="2743915" cy="3714750"/>
          </a:xfrm>
          <a:prstGeom prst="rect">
            <a:avLst/>
          </a:prstGeom>
          <a:solidFill>
            <a:srgbClr val="00B9EF"/>
          </a:solidFill>
          <a:ln w="9525">
            <a:noFill/>
            <a:miter lim="800000"/>
            <a:headEnd/>
            <a:tailEnd/>
          </a:ln>
        </p:spPr>
        <p:txBody>
          <a:bodyPr wrap="none" lIns="68586" tIns="34294" rIns="68586" bIns="34294" anchor="ctr"/>
          <a:lstStyle/>
          <a:p>
            <a:pPr defTabSz="685862"/>
            <a:endParaRPr lang="en-US" dirty="0">
              <a:solidFill>
                <a:srgbClr val="00264A"/>
              </a:solidFill>
              <a:cs typeface="Segoe UI" pitchFamily="34" charset="0"/>
            </a:endParaRPr>
          </a:p>
        </p:txBody>
      </p:sp>
      <p:sp>
        <p:nvSpPr>
          <p:cNvPr id="12" name="Rectangle 37"/>
          <p:cNvSpPr>
            <a:spLocks noChangeArrowheads="1"/>
          </p:cNvSpPr>
          <p:nvPr/>
        </p:nvSpPr>
        <p:spPr bwMode="auto">
          <a:xfrm>
            <a:off x="6220573" y="843558"/>
            <a:ext cx="2743915" cy="457200"/>
          </a:xfrm>
          <a:prstGeom prst="rect">
            <a:avLst/>
          </a:prstGeom>
          <a:solidFill>
            <a:srgbClr val="005BAC"/>
          </a:solidFill>
          <a:ln w="9525">
            <a:noFill/>
            <a:miter lim="800000"/>
            <a:headEnd/>
            <a:tailEnd/>
          </a:ln>
        </p:spPr>
        <p:txBody>
          <a:bodyPr lIns="68586" tIns="34294" rIns="68586" bIns="34294" anchor="ctr"/>
          <a:lstStyle/>
          <a:p>
            <a:pPr algn="ctr" defTabSz="685862"/>
            <a:r>
              <a:rPr lang="zh-CN" altLang="en-US" dirty="0">
                <a:solidFill>
                  <a:srgbClr val="FFFFFF"/>
                </a:solidFill>
                <a:latin typeface="微软雅黑" panose="020B0503020204020204" pitchFamily="34" charset="-122"/>
                <a:ea typeface="微软雅黑" panose="020B0503020204020204" pitchFamily="34" charset="-122"/>
                <a:cs typeface="Segoe UI" pitchFamily="34" charset="0"/>
              </a:rPr>
              <a:t>菜单定制</a:t>
            </a:r>
            <a:endParaRPr lang="en-US" dirty="0">
              <a:solidFill>
                <a:srgbClr val="FFFFFF"/>
              </a:solidFill>
              <a:latin typeface="微软雅黑" panose="020B0503020204020204" pitchFamily="34" charset="-122"/>
              <a:ea typeface="微软雅黑" panose="020B0503020204020204" pitchFamily="34" charset="-122"/>
              <a:cs typeface="Segoe UI" pitchFamily="34" charset="0"/>
            </a:endParaRPr>
          </a:p>
        </p:txBody>
      </p:sp>
      <p:sp>
        <p:nvSpPr>
          <p:cNvPr id="14" name="Rectangle 23"/>
          <p:cNvSpPr>
            <a:spLocks noChangeArrowheads="1"/>
          </p:cNvSpPr>
          <p:nvPr/>
        </p:nvSpPr>
        <p:spPr bwMode="auto">
          <a:xfrm>
            <a:off x="7020272" y="3359116"/>
            <a:ext cx="1263641" cy="602220"/>
          </a:xfrm>
          <a:prstGeom prst="rect">
            <a:avLst/>
          </a:prstGeom>
          <a:noFill/>
          <a:ln w="9525">
            <a:noFill/>
            <a:miter lim="800000"/>
            <a:headEnd/>
            <a:tailEnd/>
          </a:ln>
        </p:spPr>
        <p:txBody>
          <a:bodyPr wrap="square" lIns="68583" tIns="34292" rIns="68583" bIns="34292">
            <a:spAutoFit/>
          </a:bodyPr>
          <a:lstStyle/>
          <a:p>
            <a:pPr defTabSz="913294">
              <a:lnSpc>
                <a:spcPct val="90000"/>
              </a:lnSpc>
              <a:spcAft>
                <a:spcPts val="675"/>
              </a:spcAft>
            </a:pPr>
            <a:r>
              <a:rPr lang="zh-CN" altLang="en-US" sz="1600" dirty="0">
                <a:solidFill>
                  <a:srgbClr val="FFFFFF"/>
                </a:solidFill>
                <a:latin typeface="微软雅黑" panose="020B0503020204020204" pitchFamily="34" charset="-122"/>
                <a:ea typeface="微软雅黑" panose="020B0503020204020204" pitchFamily="34" charset="-122"/>
                <a:cs typeface="Segoe UI" pitchFamily="34" charset="0"/>
              </a:rPr>
              <a:t>菜单添加</a:t>
            </a:r>
            <a:endParaRPr lang="en-US" altLang="zh-CN" sz="1600" dirty="0">
              <a:solidFill>
                <a:srgbClr val="FFFFFF"/>
              </a:solidFill>
              <a:latin typeface="微软雅黑" panose="020B0503020204020204" pitchFamily="34" charset="-122"/>
              <a:ea typeface="微软雅黑" panose="020B0503020204020204" pitchFamily="34" charset="-122"/>
              <a:cs typeface="Segoe UI" pitchFamily="34" charset="0"/>
            </a:endParaRPr>
          </a:p>
          <a:p>
            <a:pPr defTabSz="913294">
              <a:lnSpc>
                <a:spcPct val="90000"/>
              </a:lnSpc>
              <a:spcAft>
                <a:spcPts val="675"/>
              </a:spcAft>
            </a:pPr>
            <a:r>
              <a:rPr lang="zh-CN" altLang="en-US" sz="1600" dirty="0" smtClean="0">
                <a:solidFill>
                  <a:srgbClr val="FFFFFF"/>
                </a:solidFill>
                <a:latin typeface="微软雅黑" panose="020B0503020204020204" pitchFamily="34" charset="-122"/>
                <a:ea typeface="微软雅黑" panose="020B0503020204020204" pitchFamily="34" charset="-122"/>
                <a:cs typeface="Segoe UI" pitchFamily="34" charset="0"/>
              </a:rPr>
              <a:t>菜单类型</a:t>
            </a:r>
            <a:endParaRPr lang="en-US" altLang="zh-CN" sz="1600" dirty="0" smtClean="0">
              <a:solidFill>
                <a:srgbClr val="FFFFFF"/>
              </a:solidFill>
              <a:latin typeface="微软雅黑" panose="020B0503020204020204" pitchFamily="34" charset="-122"/>
              <a:ea typeface="微软雅黑" panose="020B0503020204020204" pitchFamily="34" charset="-122"/>
              <a:cs typeface="Segoe UI" pitchFamily="34" charset="0"/>
            </a:endParaRPr>
          </a:p>
        </p:txBody>
      </p:sp>
      <p:pic>
        <p:nvPicPr>
          <p:cNvPr id="15" name="Picture 7" descr="\\MAGNUM\Projects\Microsoft\Cloud Power FY12\Design\ICONS_PNG\Application.png"/>
          <p:cNvPicPr>
            <a:picLocks noChangeAspect="1" noChangeArrowheads="1"/>
          </p:cNvPicPr>
          <p:nvPr/>
        </p:nvPicPr>
        <p:blipFill>
          <a:blip r:embed="rId2" cstate="email">
            <a:lum bright="100000"/>
            <a:extLst>
              <a:ext uri="{28A0092B-C50C-407E-A947-70E740481C1C}">
                <a14:useLocalDpi xmlns:a14="http://schemas.microsoft.com/office/drawing/2010/main"/>
              </a:ext>
            </a:extLst>
          </a:blip>
          <a:srcRect/>
          <a:stretch>
            <a:fillRect/>
          </a:stretch>
        </p:blipFill>
        <p:spPr bwMode="auto">
          <a:xfrm>
            <a:off x="3903941" y="1635646"/>
            <a:ext cx="1472521" cy="1471753"/>
          </a:xfrm>
          <a:prstGeom prst="rect">
            <a:avLst/>
          </a:prstGeom>
          <a:noFill/>
        </p:spPr>
      </p:pic>
      <p:grpSp>
        <p:nvGrpSpPr>
          <p:cNvPr id="16" name="Group 167"/>
          <p:cNvGrpSpPr>
            <a:grpSpLocks/>
          </p:cNvGrpSpPr>
          <p:nvPr/>
        </p:nvGrpSpPr>
        <p:grpSpPr bwMode="auto">
          <a:xfrm>
            <a:off x="7108053" y="1923678"/>
            <a:ext cx="1136355" cy="864096"/>
            <a:chOff x="2830513" y="1652588"/>
            <a:chExt cx="419100" cy="346075"/>
          </a:xfrm>
        </p:grpSpPr>
        <p:sp>
          <p:nvSpPr>
            <p:cNvPr id="17" name="AutoShape 3"/>
            <p:cNvSpPr>
              <a:spLocks noChangeAspect="1" noChangeArrowheads="1" noTextEdit="1"/>
            </p:cNvSpPr>
            <p:nvPr/>
          </p:nvSpPr>
          <p:spPr bwMode="auto">
            <a:xfrm>
              <a:off x="2830513" y="1652588"/>
              <a:ext cx="419100" cy="346075"/>
            </a:xfrm>
            <a:prstGeom prst="rect">
              <a:avLst/>
            </a:prstGeom>
            <a:noFill/>
            <a:ln w="9525">
              <a:noFill/>
              <a:miter lim="800000"/>
              <a:headEnd/>
              <a:tailEnd/>
            </a:ln>
          </p:spPr>
          <p:txBody>
            <a:bodyPr/>
            <a:lstStyle/>
            <a:p>
              <a:pPr defTabSz="684673">
                <a:defRPr/>
              </a:pPr>
              <a:endParaRPr lang="en-US" sz="1100" kern="0">
                <a:solidFill>
                  <a:srgbClr val="FFFFFF"/>
                </a:solidFill>
                <a:latin typeface="Segoe Light" charset="0"/>
                <a:cs typeface="Arial" charset="0"/>
              </a:endParaRPr>
            </a:p>
          </p:txBody>
        </p:sp>
        <p:sp>
          <p:nvSpPr>
            <p:cNvPr id="18" name="Freeform 5"/>
            <p:cNvSpPr>
              <a:spLocks/>
            </p:cNvSpPr>
            <p:nvPr/>
          </p:nvSpPr>
          <p:spPr bwMode="auto">
            <a:xfrm>
              <a:off x="2856068" y="1684423"/>
              <a:ext cx="161507" cy="224897"/>
            </a:xfrm>
            <a:custGeom>
              <a:avLst/>
              <a:gdLst>
                <a:gd name="T0" fmla="*/ 2147483647 w 102"/>
                <a:gd name="T1" fmla="*/ 2147483647 h 142"/>
                <a:gd name="T2" fmla="*/ 2147483647 w 102"/>
                <a:gd name="T3" fmla="*/ 2147483647 h 142"/>
                <a:gd name="T4" fmla="*/ 2147483647 w 102"/>
                <a:gd name="T5" fmla="*/ 2147483647 h 142"/>
                <a:gd name="T6" fmla="*/ 0 w 102"/>
                <a:gd name="T7" fmla="*/ 2147483647 h 142"/>
                <a:gd name="T8" fmla="*/ 0 w 102"/>
                <a:gd name="T9" fmla="*/ 2147483647 h 142"/>
                <a:gd name="T10" fmla="*/ 2147483647 w 102"/>
                <a:gd name="T11" fmla="*/ 2147483647 h 142"/>
                <a:gd name="T12" fmla="*/ 2147483647 w 102"/>
                <a:gd name="T13" fmla="*/ 0 h 142"/>
                <a:gd name="T14" fmla="*/ 2147483647 w 102"/>
                <a:gd name="T15" fmla="*/ 0 h 142"/>
                <a:gd name="T16" fmla="*/ 2147483647 w 102"/>
                <a:gd name="T17" fmla="*/ 2147483647 h 142"/>
                <a:gd name="T18" fmla="*/ 2147483647 w 102"/>
                <a:gd name="T19" fmla="*/ 2147483647 h 142"/>
                <a:gd name="T20" fmla="*/ 2147483647 w 102"/>
                <a:gd name="T21" fmla="*/ 2147483647 h 142"/>
                <a:gd name="T22" fmla="*/ 2147483647 w 102"/>
                <a:gd name="T23" fmla="*/ 2147483647 h 142"/>
                <a:gd name="T24" fmla="*/ 2147483647 w 102"/>
                <a:gd name="T25" fmla="*/ 2147483647 h 142"/>
                <a:gd name="T26" fmla="*/ 2147483647 w 102"/>
                <a:gd name="T27" fmla="*/ 2147483647 h 142"/>
                <a:gd name="T28" fmla="*/ 2147483647 w 102"/>
                <a:gd name="T29" fmla="*/ 2147483647 h 142"/>
                <a:gd name="T30" fmla="*/ 2147483647 w 102"/>
                <a:gd name="T31" fmla="*/ 2147483647 h 142"/>
                <a:gd name="T32" fmla="*/ 2147483647 w 102"/>
                <a:gd name="T33" fmla="*/ 2147483647 h 142"/>
                <a:gd name="T34" fmla="*/ 2147483647 w 102"/>
                <a:gd name="T35" fmla="*/ 2147483647 h 142"/>
                <a:gd name="T36" fmla="*/ 2147483647 w 102"/>
                <a:gd name="T37" fmla="*/ 2147483647 h 142"/>
                <a:gd name="T38" fmla="*/ 2147483647 w 102"/>
                <a:gd name="T39" fmla="*/ 2147483647 h 142"/>
                <a:gd name="T40" fmla="*/ 2147483647 w 102"/>
                <a:gd name="T41" fmla="*/ 2147483647 h 142"/>
                <a:gd name="T42" fmla="*/ 2147483647 w 102"/>
                <a:gd name="T43" fmla="*/ 2147483647 h 142"/>
                <a:gd name="T44" fmla="*/ 2147483647 w 102"/>
                <a:gd name="T45" fmla="*/ 2147483647 h 142"/>
                <a:gd name="T46" fmla="*/ 2147483647 w 102"/>
                <a:gd name="T47" fmla="*/ 2147483647 h 142"/>
                <a:gd name="T48" fmla="*/ 2147483647 w 102"/>
                <a:gd name="T49" fmla="*/ 2147483647 h 142"/>
                <a:gd name="T50" fmla="*/ 2147483647 w 102"/>
                <a:gd name="T51" fmla="*/ 2147483647 h 142"/>
                <a:gd name="T52" fmla="*/ 2147483647 w 102"/>
                <a:gd name="T53" fmla="*/ 2147483647 h 142"/>
                <a:gd name="T54" fmla="*/ 2147483647 w 102"/>
                <a:gd name="T55" fmla="*/ 2147483647 h 142"/>
                <a:gd name="T56" fmla="*/ 2147483647 w 102"/>
                <a:gd name="T57" fmla="*/ 2147483647 h 142"/>
                <a:gd name="T58" fmla="*/ 2147483647 w 102"/>
                <a:gd name="T59" fmla="*/ 2147483647 h 142"/>
                <a:gd name="T60" fmla="*/ 2147483647 w 102"/>
                <a:gd name="T61" fmla="*/ 2147483647 h 142"/>
                <a:gd name="T62" fmla="*/ 2147483647 w 102"/>
                <a:gd name="T63" fmla="*/ 2147483647 h 142"/>
                <a:gd name="T64" fmla="*/ 2147483647 w 102"/>
                <a:gd name="T65" fmla="*/ 2147483647 h 142"/>
                <a:gd name="T66" fmla="*/ 2147483647 w 102"/>
                <a:gd name="T67" fmla="*/ 2147483647 h 142"/>
                <a:gd name="T68" fmla="*/ 2147483647 w 102"/>
                <a:gd name="T69" fmla="*/ 2147483647 h 142"/>
                <a:gd name="T70" fmla="*/ 2147483647 w 102"/>
                <a:gd name="T71" fmla="*/ 2147483647 h 142"/>
                <a:gd name="T72" fmla="*/ 2147483647 w 102"/>
                <a:gd name="T73" fmla="*/ 2147483647 h 142"/>
                <a:gd name="T74" fmla="*/ 2147483647 w 102"/>
                <a:gd name="T75" fmla="*/ 2147483647 h 142"/>
                <a:gd name="T76" fmla="*/ 2147483647 w 102"/>
                <a:gd name="T77" fmla="*/ 2147483647 h 142"/>
                <a:gd name="T78" fmla="*/ 2147483647 w 102"/>
                <a:gd name="T79" fmla="*/ 2147483647 h 142"/>
                <a:gd name="T80" fmla="*/ 2147483647 w 102"/>
                <a:gd name="T81" fmla="*/ 2147483647 h 142"/>
                <a:gd name="T82" fmla="*/ 2147483647 w 102"/>
                <a:gd name="T83" fmla="*/ 2147483647 h 142"/>
                <a:gd name="T84" fmla="*/ 2147483647 w 102"/>
                <a:gd name="T85" fmla="*/ 2147483647 h 142"/>
                <a:gd name="T86" fmla="*/ 2147483647 w 102"/>
                <a:gd name="T87" fmla="*/ 2147483647 h 142"/>
                <a:gd name="T88" fmla="*/ 2147483647 w 102"/>
                <a:gd name="T89" fmla="*/ 2147483647 h 142"/>
                <a:gd name="T90" fmla="*/ 2147483647 w 102"/>
                <a:gd name="T91" fmla="*/ 2147483647 h 142"/>
                <a:gd name="T92" fmla="*/ 2147483647 w 102"/>
                <a:gd name="T93" fmla="*/ 2147483647 h 142"/>
                <a:gd name="T94" fmla="*/ 2147483647 w 102"/>
                <a:gd name="T95" fmla="*/ 2147483647 h 142"/>
                <a:gd name="T96" fmla="*/ 2147483647 w 102"/>
                <a:gd name="T97" fmla="*/ 2147483647 h 142"/>
                <a:gd name="T98" fmla="*/ 2147483647 w 102"/>
                <a:gd name="T99" fmla="*/ 2147483647 h 142"/>
                <a:gd name="T100" fmla="*/ 2147483647 w 102"/>
                <a:gd name="T101" fmla="*/ 2147483647 h 142"/>
                <a:gd name="T102" fmla="*/ 2147483647 w 102"/>
                <a:gd name="T103" fmla="*/ 2147483647 h 142"/>
                <a:gd name="T104" fmla="*/ 2147483647 w 102"/>
                <a:gd name="T105" fmla="*/ 2147483647 h 142"/>
                <a:gd name="T106" fmla="*/ 2147483647 w 102"/>
                <a:gd name="T107" fmla="*/ 2147483647 h 142"/>
                <a:gd name="T108" fmla="*/ 2147483647 w 102"/>
                <a:gd name="T109" fmla="*/ 2147483647 h 142"/>
                <a:gd name="T110" fmla="*/ 2147483647 w 102"/>
                <a:gd name="T111" fmla="*/ 2147483647 h 142"/>
                <a:gd name="T112" fmla="*/ 2147483647 w 102"/>
                <a:gd name="T113" fmla="*/ 2147483647 h 142"/>
                <a:gd name="T114" fmla="*/ 2147483647 w 102"/>
                <a:gd name="T115" fmla="*/ 2147483647 h 142"/>
                <a:gd name="T116" fmla="*/ 2147483647 w 102"/>
                <a:gd name="T117" fmla="*/ 2147483647 h 142"/>
                <a:gd name="T118" fmla="*/ 2147483647 w 102"/>
                <a:gd name="T119" fmla="*/ 2147483647 h 142"/>
                <a:gd name="T120" fmla="*/ 2147483647 w 102"/>
                <a:gd name="T121" fmla="*/ 2147483647 h 1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2"/>
                <a:gd name="T184" fmla="*/ 0 h 142"/>
                <a:gd name="T185" fmla="*/ 102 w 102"/>
                <a:gd name="T186" fmla="*/ 142 h 1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2" h="142">
                  <a:moveTo>
                    <a:pt x="94" y="142"/>
                  </a:moveTo>
                  <a:lnTo>
                    <a:pt x="6" y="142"/>
                  </a:lnTo>
                  <a:lnTo>
                    <a:pt x="2" y="140"/>
                  </a:lnTo>
                  <a:lnTo>
                    <a:pt x="0" y="134"/>
                  </a:lnTo>
                  <a:lnTo>
                    <a:pt x="0" y="8"/>
                  </a:lnTo>
                  <a:lnTo>
                    <a:pt x="2" y="2"/>
                  </a:lnTo>
                  <a:lnTo>
                    <a:pt x="6" y="0"/>
                  </a:lnTo>
                  <a:lnTo>
                    <a:pt x="94" y="0"/>
                  </a:lnTo>
                  <a:lnTo>
                    <a:pt x="100" y="2"/>
                  </a:lnTo>
                  <a:lnTo>
                    <a:pt x="102" y="8"/>
                  </a:lnTo>
                  <a:lnTo>
                    <a:pt x="102" y="134"/>
                  </a:lnTo>
                  <a:lnTo>
                    <a:pt x="100" y="140"/>
                  </a:lnTo>
                  <a:lnTo>
                    <a:pt x="94" y="142"/>
                  </a:lnTo>
                  <a:lnTo>
                    <a:pt x="86" y="74"/>
                  </a:lnTo>
                  <a:lnTo>
                    <a:pt x="88" y="72"/>
                  </a:lnTo>
                  <a:lnTo>
                    <a:pt x="90" y="70"/>
                  </a:lnTo>
                  <a:lnTo>
                    <a:pt x="88" y="66"/>
                  </a:lnTo>
                  <a:lnTo>
                    <a:pt x="86" y="66"/>
                  </a:lnTo>
                  <a:lnTo>
                    <a:pt x="18" y="66"/>
                  </a:lnTo>
                  <a:lnTo>
                    <a:pt x="14" y="66"/>
                  </a:lnTo>
                  <a:lnTo>
                    <a:pt x="14" y="70"/>
                  </a:lnTo>
                  <a:lnTo>
                    <a:pt x="14" y="72"/>
                  </a:lnTo>
                  <a:lnTo>
                    <a:pt x="18" y="74"/>
                  </a:lnTo>
                  <a:lnTo>
                    <a:pt x="86" y="74"/>
                  </a:lnTo>
                  <a:lnTo>
                    <a:pt x="94" y="142"/>
                  </a:lnTo>
                  <a:lnTo>
                    <a:pt x="86" y="48"/>
                  </a:lnTo>
                  <a:lnTo>
                    <a:pt x="88" y="46"/>
                  </a:lnTo>
                  <a:lnTo>
                    <a:pt x="90" y="44"/>
                  </a:lnTo>
                  <a:lnTo>
                    <a:pt x="88" y="40"/>
                  </a:lnTo>
                  <a:lnTo>
                    <a:pt x="86" y="40"/>
                  </a:lnTo>
                  <a:lnTo>
                    <a:pt x="18" y="40"/>
                  </a:lnTo>
                  <a:lnTo>
                    <a:pt x="14" y="40"/>
                  </a:lnTo>
                  <a:lnTo>
                    <a:pt x="14" y="44"/>
                  </a:lnTo>
                  <a:lnTo>
                    <a:pt x="14" y="46"/>
                  </a:lnTo>
                  <a:lnTo>
                    <a:pt x="18" y="48"/>
                  </a:lnTo>
                  <a:lnTo>
                    <a:pt x="86" y="48"/>
                  </a:lnTo>
                  <a:lnTo>
                    <a:pt x="94" y="142"/>
                  </a:lnTo>
                  <a:lnTo>
                    <a:pt x="86" y="100"/>
                  </a:lnTo>
                  <a:lnTo>
                    <a:pt x="18" y="100"/>
                  </a:lnTo>
                  <a:lnTo>
                    <a:pt x="14" y="100"/>
                  </a:lnTo>
                  <a:lnTo>
                    <a:pt x="14" y="96"/>
                  </a:lnTo>
                  <a:lnTo>
                    <a:pt x="14" y="94"/>
                  </a:lnTo>
                  <a:lnTo>
                    <a:pt x="18" y="92"/>
                  </a:lnTo>
                  <a:lnTo>
                    <a:pt x="86" y="92"/>
                  </a:lnTo>
                  <a:lnTo>
                    <a:pt x="88" y="94"/>
                  </a:lnTo>
                  <a:lnTo>
                    <a:pt x="90" y="96"/>
                  </a:lnTo>
                  <a:lnTo>
                    <a:pt x="88" y="100"/>
                  </a:lnTo>
                  <a:lnTo>
                    <a:pt x="86" y="100"/>
                  </a:lnTo>
                  <a:lnTo>
                    <a:pt x="94" y="142"/>
                  </a:lnTo>
                  <a:lnTo>
                    <a:pt x="86" y="128"/>
                  </a:lnTo>
                  <a:lnTo>
                    <a:pt x="18" y="128"/>
                  </a:lnTo>
                  <a:lnTo>
                    <a:pt x="14" y="126"/>
                  </a:lnTo>
                  <a:lnTo>
                    <a:pt x="14" y="124"/>
                  </a:lnTo>
                  <a:lnTo>
                    <a:pt x="14" y="120"/>
                  </a:lnTo>
                  <a:lnTo>
                    <a:pt x="18" y="120"/>
                  </a:lnTo>
                  <a:lnTo>
                    <a:pt x="86" y="120"/>
                  </a:lnTo>
                  <a:lnTo>
                    <a:pt x="88" y="120"/>
                  </a:lnTo>
                  <a:lnTo>
                    <a:pt x="90" y="124"/>
                  </a:lnTo>
                  <a:lnTo>
                    <a:pt x="88" y="126"/>
                  </a:lnTo>
                  <a:lnTo>
                    <a:pt x="86" y="128"/>
                  </a:lnTo>
                  <a:lnTo>
                    <a:pt x="94" y="142"/>
                  </a:lnTo>
                  <a:close/>
                </a:path>
              </a:pathLst>
            </a:custGeom>
            <a:solidFill>
              <a:srgbClr val="FFFFFF"/>
            </a:solidFill>
            <a:ln w="9525">
              <a:noFill/>
              <a:round/>
              <a:headEnd/>
              <a:tailEnd/>
            </a:ln>
          </p:spPr>
          <p:txBody>
            <a:bodyPr/>
            <a:lstStyle/>
            <a:p>
              <a:pPr defTabSz="684673"/>
              <a:endParaRPr lang="en-US" sz="1100">
                <a:solidFill>
                  <a:srgbClr val="FFFFFF"/>
                </a:solidFill>
                <a:cs typeface="Arial" charset="0"/>
              </a:endParaRPr>
            </a:p>
          </p:txBody>
        </p:sp>
        <p:sp>
          <p:nvSpPr>
            <p:cNvPr id="19" name="Freeform 6"/>
            <p:cNvSpPr>
              <a:spLocks/>
            </p:cNvSpPr>
            <p:nvPr/>
          </p:nvSpPr>
          <p:spPr bwMode="auto">
            <a:xfrm>
              <a:off x="2830513" y="1652588"/>
              <a:ext cx="419100" cy="346075"/>
            </a:xfrm>
            <a:custGeom>
              <a:avLst/>
              <a:gdLst>
                <a:gd name="T0" fmla="*/ 2147483647 w 264"/>
                <a:gd name="T1" fmla="*/ 2147483647 h 218"/>
                <a:gd name="T2" fmla="*/ 2147483647 w 264"/>
                <a:gd name="T3" fmla="*/ 2147483647 h 218"/>
                <a:gd name="T4" fmla="*/ 2147483647 w 264"/>
                <a:gd name="T5" fmla="*/ 2147483647 h 218"/>
                <a:gd name="T6" fmla="*/ 2147483647 w 264"/>
                <a:gd name="T7" fmla="*/ 2147483647 h 218"/>
                <a:gd name="T8" fmla="*/ 2147483647 w 264"/>
                <a:gd name="T9" fmla="*/ 2147483647 h 218"/>
                <a:gd name="T10" fmla="*/ 2147483647 w 264"/>
                <a:gd name="T11" fmla="*/ 2147483647 h 218"/>
                <a:gd name="T12" fmla="*/ 2147483647 w 264"/>
                <a:gd name="T13" fmla="*/ 2147483647 h 218"/>
                <a:gd name="T14" fmla="*/ 2147483647 w 264"/>
                <a:gd name="T15" fmla="*/ 2147483647 h 218"/>
                <a:gd name="T16" fmla="*/ 2147483647 w 264"/>
                <a:gd name="T17" fmla="*/ 2147483647 h 218"/>
                <a:gd name="T18" fmla="*/ 2147483647 w 264"/>
                <a:gd name="T19" fmla="*/ 2147483647 h 218"/>
                <a:gd name="T20" fmla="*/ 2147483647 w 264"/>
                <a:gd name="T21" fmla="*/ 2147483647 h 218"/>
                <a:gd name="T22" fmla="*/ 2147483647 w 264"/>
                <a:gd name="T23" fmla="*/ 2147483647 h 218"/>
                <a:gd name="T24" fmla="*/ 2147483647 w 264"/>
                <a:gd name="T25" fmla="*/ 2147483647 h 218"/>
                <a:gd name="T26" fmla="*/ 2147483647 w 264"/>
                <a:gd name="T27" fmla="*/ 2147483647 h 218"/>
                <a:gd name="T28" fmla="*/ 2147483647 w 264"/>
                <a:gd name="T29" fmla="*/ 2147483647 h 218"/>
                <a:gd name="T30" fmla="*/ 2147483647 w 264"/>
                <a:gd name="T31" fmla="*/ 2147483647 h 218"/>
                <a:gd name="T32" fmla="*/ 2147483647 w 264"/>
                <a:gd name="T33" fmla="*/ 2147483647 h 218"/>
                <a:gd name="T34" fmla="*/ 2147483647 w 264"/>
                <a:gd name="T35" fmla="*/ 2147483647 h 218"/>
                <a:gd name="T36" fmla="*/ 2147483647 w 264"/>
                <a:gd name="T37" fmla="*/ 2147483647 h 218"/>
                <a:gd name="T38" fmla="*/ 2147483647 w 264"/>
                <a:gd name="T39" fmla="*/ 2147483647 h 218"/>
                <a:gd name="T40" fmla="*/ 2147483647 w 264"/>
                <a:gd name="T41" fmla="*/ 2147483647 h 218"/>
                <a:gd name="T42" fmla="*/ 2147483647 w 264"/>
                <a:gd name="T43" fmla="*/ 2147483647 h 218"/>
                <a:gd name="T44" fmla="*/ 2147483647 w 264"/>
                <a:gd name="T45" fmla="*/ 2147483647 h 218"/>
                <a:gd name="T46" fmla="*/ 2147483647 w 264"/>
                <a:gd name="T47" fmla="*/ 2147483647 h 218"/>
                <a:gd name="T48" fmla="*/ 2147483647 w 264"/>
                <a:gd name="T49" fmla="*/ 2147483647 h 218"/>
                <a:gd name="T50" fmla="*/ 2147483647 w 264"/>
                <a:gd name="T51" fmla="*/ 2147483647 h 218"/>
                <a:gd name="T52" fmla="*/ 2147483647 w 264"/>
                <a:gd name="T53" fmla="*/ 2147483647 h 218"/>
                <a:gd name="T54" fmla="*/ 2147483647 w 264"/>
                <a:gd name="T55" fmla="*/ 2147483647 h 218"/>
                <a:gd name="T56" fmla="*/ 2147483647 w 264"/>
                <a:gd name="T57" fmla="*/ 2147483647 h 218"/>
                <a:gd name="T58" fmla="*/ 2147483647 w 264"/>
                <a:gd name="T59" fmla="*/ 2147483647 h 218"/>
                <a:gd name="T60" fmla="*/ 2147483647 w 264"/>
                <a:gd name="T61" fmla="*/ 2147483647 h 218"/>
                <a:gd name="T62" fmla="*/ 2147483647 w 264"/>
                <a:gd name="T63" fmla="*/ 2147483647 h 218"/>
                <a:gd name="T64" fmla="*/ 2147483647 w 264"/>
                <a:gd name="T65" fmla="*/ 2147483647 h 218"/>
                <a:gd name="T66" fmla="*/ 2147483647 w 264"/>
                <a:gd name="T67" fmla="*/ 2147483647 h 218"/>
                <a:gd name="T68" fmla="*/ 0 w 264"/>
                <a:gd name="T69" fmla="*/ 2147483647 h 218"/>
                <a:gd name="T70" fmla="*/ 2147483647 w 264"/>
                <a:gd name="T71" fmla="*/ 2147483647 h 218"/>
                <a:gd name="T72" fmla="*/ 2147483647 w 264"/>
                <a:gd name="T73" fmla="*/ 0 h 218"/>
                <a:gd name="T74" fmla="*/ 2147483647 w 264"/>
                <a:gd name="T75" fmla="*/ 2147483647 h 218"/>
                <a:gd name="T76" fmla="*/ 2147483647 w 264"/>
                <a:gd name="T77" fmla="*/ 2147483647 h 218"/>
                <a:gd name="T78" fmla="*/ 2147483647 w 264"/>
                <a:gd name="T79" fmla="*/ 2147483647 h 218"/>
                <a:gd name="T80" fmla="*/ 2147483647 w 264"/>
                <a:gd name="T81" fmla="*/ 2147483647 h 2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4"/>
                <a:gd name="T124" fmla="*/ 0 h 218"/>
                <a:gd name="T125" fmla="*/ 264 w 264"/>
                <a:gd name="T126" fmla="*/ 218 h 2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4" h="218">
                  <a:moveTo>
                    <a:pt x="238" y="116"/>
                  </a:moveTo>
                  <a:lnTo>
                    <a:pt x="172" y="108"/>
                  </a:lnTo>
                  <a:lnTo>
                    <a:pt x="198" y="168"/>
                  </a:lnTo>
                  <a:lnTo>
                    <a:pt x="206" y="144"/>
                  </a:lnTo>
                  <a:lnTo>
                    <a:pt x="254" y="180"/>
                  </a:lnTo>
                  <a:lnTo>
                    <a:pt x="256" y="180"/>
                  </a:lnTo>
                  <a:lnTo>
                    <a:pt x="260" y="178"/>
                  </a:lnTo>
                  <a:lnTo>
                    <a:pt x="262" y="176"/>
                  </a:lnTo>
                  <a:lnTo>
                    <a:pt x="262" y="174"/>
                  </a:lnTo>
                  <a:lnTo>
                    <a:pt x="264" y="172"/>
                  </a:lnTo>
                  <a:lnTo>
                    <a:pt x="262" y="168"/>
                  </a:lnTo>
                  <a:lnTo>
                    <a:pt x="216" y="134"/>
                  </a:lnTo>
                  <a:lnTo>
                    <a:pt x="238" y="116"/>
                  </a:lnTo>
                  <a:lnTo>
                    <a:pt x="156" y="14"/>
                  </a:lnTo>
                  <a:lnTo>
                    <a:pt x="176" y="14"/>
                  </a:lnTo>
                  <a:lnTo>
                    <a:pt x="176" y="16"/>
                  </a:lnTo>
                  <a:lnTo>
                    <a:pt x="156" y="16"/>
                  </a:lnTo>
                  <a:lnTo>
                    <a:pt x="156" y="14"/>
                  </a:lnTo>
                  <a:lnTo>
                    <a:pt x="238" y="116"/>
                  </a:lnTo>
                  <a:lnTo>
                    <a:pt x="156" y="18"/>
                  </a:lnTo>
                  <a:lnTo>
                    <a:pt x="176" y="18"/>
                  </a:lnTo>
                  <a:lnTo>
                    <a:pt x="176" y="32"/>
                  </a:lnTo>
                  <a:lnTo>
                    <a:pt x="156" y="32"/>
                  </a:lnTo>
                  <a:lnTo>
                    <a:pt x="156" y="18"/>
                  </a:lnTo>
                  <a:lnTo>
                    <a:pt x="238" y="116"/>
                  </a:lnTo>
                  <a:lnTo>
                    <a:pt x="142" y="30"/>
                  </a:lnTo>
                  <a:lnTo>
                    <a:pt x="118" y="30"/>
                  </a:lnTo>
                  <a:lnTo>
                    <a:pt x="118" y="28"/>
                  </a:lnTo>
                  <a:lnTo>
                    <a:pt x="142" y="28"/>
                  </a:lnTo>
                  <a:lnTo>
                    <a:pt x="142" y="30"/>
                  </a:lnTo>
                  <a:lnTo>
                    <a:pt x="238" y="116"/>
                  </a:lnTo>
                  <a:lnTo>
                    <a:pt x="192" y="30"/>
                  </a:lnTo>
                  <a:lnTo>
                    <a:pt x="198" y="22"/>
                  </a:lnTo>
                  <a:lnTo>
                    <a:pt x="192" y="16"/>
                  </a:lnTo>
                  <a:lnTo>
                    <a:pt x="198" y="16"/>
                  </a:lnTo>
                  <a:lnTo>
                    <a:pt x="200" y="20"/>
                  </a:lnTo>
                  <a:lnTo>
                    <a:pt x="202" y="16"/>
                  </a:lnTo>
                  <a:lnTo>
                    <a:pt x="206" y="16"/>
                  </a:lnTo>
                  <a:lnTo>
                    <a:pt x="202" y="22"/>
                  </a:lnTo>
                  <a:lnTo>
                    <a:pt x="208" y="30"/>
                  </a:lnTo>
                  <a:lnTo>
                    <a:pt x="202" y="30"/>
                  </a:lnTo>
                  <a:lnTo>
                    <a:pt x="200" y="26"/>
                  </a:lnTo>
                  <a:lnTo>
                    <a:pt x="196" y="30"/>
                  </a:lnTo>
                  <a:lnTo>
                    <a:pt x="192" y="30"/>
                  </a:lnTo>
                  <a:lnTo>
                    <a:pt x="238" y="116"/>
                  </a:lnTo>
                  <a:lnTo>
                    <a:pt x="216" y="40"/>
                  </a:lnTo>
                  <a:lnTo>
                    <a:pt x="8" y="40"/>
                  </a:lnTo>
                  <a:lnTo>
                    <a:pt x="8" y="196"/>
                  </a:lnTo>
                  <a:lnTo>
                    <a:pt x="10" y="202"/>
                  </a:lnTo>
                  <a:lnTo>
                    <a:pt x="12" y="206"/>
                  </a:lnTo>
                  <a:lnTo>
                    <a:pt x="18" y="210"/>
                  </a:lnTo>
                  <a:lnTo>
                    <a:pt x="24" y="210"/>
                  </a:lnTo>
                  <a:lnTo>
                    <a:pt x="202" y="210"/>
                  </a:lnTo>
                  <a:lnTo>
                    <a:pt x="208" y="210"/>
                  </a:lnTo>
                  <a:lnTo>
                    <a:pt x="212" y="206"/>
                  </a:lnTo>
                  <a:lnTo>
                    <a:pt x="216" y="202"/>
                  </a:lnTo>
                  <a:lnTo>
                    <a:pt x="216" y="196"/>
                  </a:lnTo>
                  <a:lnTo>
                    <a:pt x="216" y="162"/>
                  </a:lnTo>
                  <a:lnTo>
                    <a:pt x="224" y="168"/>
                  </a:lnTo>
                  <a:lnTo>
                    <a:pt x="224" y="196"/>
                  </a:lnTo>
                  <a:lnTo>
                    <a:pt x="222" y="204"/>
                  </a:lnTo>
                  <a:lnTo>
                    <a:pt x="218" y="212"/>
                  </a:lnTo>
                  <a:lnTo>
                    <a:pt x="210" y="216"/>
                  </a:lnTo>
                  <a:lnTo>
                    <a:pt x="202" y="218"/>
                  </a:lnTo>
                  <a:lnTo>
                    <a:pt x="24" y="218"/>
                  </a:lnTo>
                  <a:lnTo>
                    <a:pt x="14" y="216"/>
                  </a:lnTo>
                  <a:lnTo>
                    <a:pt x="8" y="212"/>
                  </a:lnTo>
                  <a:lnTo>
                    <a:pt x="2" y="204"/>
                  </a:lnTo>
                  <a:lnTo>
                    <a:pt x="0" y="196"/>
                  </a:lnTo>
                  <a:lnTo>
                    <a:pt x="0" y="24"/>
                  </a:lnTo>
                  <a:lnTo>
                    <a:pt x="2" y="14"/>
                  </a:lnTo>
                  <a:lnTo>
                    <a:pt x="8" y="8"/>
                  </a:lnTo>
                  <a:lnTo>
                    <a:pt x="14" y="2"/>
                  </a:lnTo>
                  <a:lnTo>
                    <a:pt x="24" y="0"/>
                  </a:lnTo>
                  <a:lnTo>
                    <a:pt x="202" y="0"/>
                  </a:lnTo>
                  <a:lnTo>
                    <a:pt x="210" y="2"/>
                  </a:lnTo>
                  <a:lnTo>
                    <a:pt x="218" y="8"/>
                  </a:lnTo>
                  <a:lnTo>
                    <a:pt x="222" y="14"/>
                  </a:lnTo>
                  <a:lnTo>
                    <a:pt x="224" y="24"/>
                  </a:lnTo>
                  <a:lnTo>
                    <a:pt x="224" y="108"/>
                  </a:lnTo>
                  <a:lnTo>
                    <a:pt x="216" y="106"/>
                  </a:lnTo>
                  <a:lnTo>
                    <a:pt x="216" y="40"/>
                  </a:lnTo>
                  <a:lnTo>
                    <a:pt x="238" y="116"/>
                  </a:lnTo>
                  <a:close/>
                </a:path>
              </a:pathLst>
            </a:custGeom>
            <a:solidFill>
              <a:srgbClr val="FFFFFF"/>
            </a:solidFill>
            <a:ln w="9525">
              <a:noFill/>
              <a:round/>
              <a:headEnd/>
              <a:tailEnd/>
            </a:ln>
          </p:spPr>
          <p:txBody>
            <a:bodyPr/>
            <a:lstStyle/>
            <a:p>
              <a:pPr defTabSz="684673"/>
              <a:endParaRPr lang="en-US" sz="1100">
                <a:solidFill>
                  <a:srgbClr val="FFFFFF"/>
                </a:solidFill>
                <a:cs typeface="Arial" charset="0"/>
              </a:endParaRPr>
            </a:p>
          </p:txBody>
        </p:sp>
      </p:grpSp>
      <p:grpSp>
        <p:nvGrpSpPr>
          <p:cNvPr id="20" name="组合 19"/>
          <p:cNvGrpSpPr/>
          <p:nvPr/>
        </p:nvGrpSpPr>
        <p:grpSpPr>
          <a:xfrm>
            <a:off x="1017214" y="1915247"/>
            <a:ext cx="1034506" cy="944535"/>
            <a:chOff x="4091208" y="1836658"/>
            <a:chExt cx="471951" cy="430905"/>
          </a:xfrm>
        </p:grpSpPr>
        <p:sp>
          <p:nvSpPr>
            <p:cNvPr id="21" name="椭圆 49"/>
            <p:cNvSpPr/>
            <p:nvPr/>
          </p:nvSpPr>
          <p:spPr>
            <a:xfrm>
              <a:off x="4091208" y="1894664"/>
              <a:ext cx="354070" cy="372899"/>
            </a:xfrm>
            <a:custGeom>
              <a:avLst/>
              <a:gdLst/>
              <a:ahLst/>
              <a:cxnLst/>
              <a:rect l="l" t="t" r="r" b="b"/>
              <a:pathLst>
                <a:path w="354070" h="372899">
                  <a:moveTo>
                    <a:pt x="177035" y="0"/>
                  </a:moveTo>
                  <a:cubicBezTo>
                    <a:pt x="236688" y="0"/>
                    <a:pt x="285047" y="48359"/>
                    <a:pt x="285047" y="108012"/>
                  </a:cubicBezTo>
                  <a:cubicBezTo>
                    <a:pt x="285047" y="151214"/>
                    <a:pt x="259683" y="188492"/>
                    <a:pt x="222712" y="205086"/>
                  </a:cubicBezTo>
                  <a:cubicBezTo>
                    <a:pt x="298755" y="222458"/>
                    <a:pt x="354070" y="291219"/>
                    <a:pt x="354070" y="372899"/>
                  </a:cubicBezTo>
                  <a:lnTo>
                    <a:pt x="0" y="372899"/>
                  </a:lnTo>
                  <a:cubicBezTo>
                    <a:pt x="0" y="291219"/>
                    <a:pt x="55316" y="222458"/>
                    <a:pt x="131358" y="205086"/>
                  </a:cubicBezTo>
                  <a:cubicBezTo>
                    <a:pt x="94387" y="188492"/>
                    <a:pt x="69023" y="151214"/>
                    <a:pt x="69023" y="108012"/>
                  </a:cubicBezTo>
                  <a:cubicBezTo>
                    <a:pt x="69023" y="48359"/>
                    <a:pt x="117382" y="0"/>
                    <a:pt x="17703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椭圆 49"/>
            <p:cNvSpPr/>
            <p:nvPr/>
          </p:nvSpPr>
          <p:spPr>
            <a:xfrm>
              <a:off x="4154570" y="1836658"/>
              <a:ext cx="408589" cy="430905"/>
            </a:xfrm>
            <a:custGeom>
              <a:avLst/>
              <a:gdLst/>
              <a:ahLst/>
              <a:cxnLst/>
              <a:rect l="l" t="t" r="r" b="b"/>
              <a:pathLst>
                <a:path w="354070" h="372899">
                  <a:moveTo>
                    <a:pt x="177035" y="0"/>
                  </a:moveTo>
                  <a:cubicBezTo>
                    <a:pt x="236688" y="0"/>
                    <a:pt x="285047" y="48359"/>
                    <a:pt x="285047" y="108012"/>
                  </a:cubicBezTo>
                  <a:cubicBezTo>
                    <a:pt x="285047" y="151214"/>
                    <a:pt x="259683" y="188492"/>
                    <a:pt x="222712" y="205086"/>
                  </a:cubicBezTo>
                  <a:cubicBezTo>
                    <a:pt x="298755" y="222458"/>
                    <a:pt x="354070" y="291219"/>
                    <a:pt x="354070" y="372899"/>
                  </a:cubicBezTo>
                  <a:lnTo>
                    <a:pt x="0" y="372899"/>
                  </a:lnTo>
                  <a:cubicBezTo>
                    <a:pt x="0" y="291219"/>
                    <a:pt x="55316" y="222458"/>
                    <a:pt x="131358" y="205086"/>
                  </a:cubicBezTo>
                  <a:cubicBezTo>
                    <a:pt x="94387" y="188492"/>
                    <a:pt x="69023" y="151214"/>
                    <a:pt x="69023" y="108012"/>
                  </a:cubicBezTo>
                  <a:cubicBezTo>
                    <a:pt x="69023" y="48359"/>
                    <a:pt x="117382" y="0"/>
                    <a:pt x="177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3" name="标题 2"/>
          <p:cNvSpPr txBox="1">
            <a:spLocks noGrp="1"/>
          </p:cNvSpPr>
          <p:nvPr>
            <p:ph type="title"/>
          </p:nvPr>
        </p:nvSpPr>
        <p:spPr>
          <a:xfrm>
            <a:off x="323850" y="0"/>
            <a:ext cx="7107238" cy="520700"/>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第三方集成</a:t>
            </a:r>
            <a:r>
              <a:rPr lang="en-US" altLang="zh-CN" dirty="0" smtClean="0"/>
              <a:t>-</a:t>
            </a:r>
            <a:r>
              <a:rPr lang="zh-CN" altLang="en-US" dirty="0" smtClean="0"/>
              <a:t>云之家</a:t>
            </a:r>
            <a:endParaRPr lang="zh-CN" altLang="en-US" dirty="0"/>
          </a:p>
        </p:txBody>
      </p:sp>
    </p:spTree>
    <p:extLst>
      <p:ext uri="{BB962C8B-B14F-4D97-AF65-F5344CB8AC3E}">
        <p14:creationId xmlns:p14="http://schemas.microsoft.com/office/powerpoint/2010/main" val="10736196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noGrp="1"/>
          </p:cNvSpPr>
          <p:nvPr>
            <p:ph type="title"/>
          </p:nvPr>
        </p:nvSpPr>
        <p:spPr>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第三方集成</a:t>
            </a:r>
            <a:r>
              <a:rPr lang="en-US" altLang="zh-CN" dirty="0" smtClean="0"/>
              <a:t>-</a:t>
            </a:r>
            <a:r>
              <a:rPr lang="zh-CN" altLang="en-US" dirty="0" smtClean="0"/>
              <a:t>云之家</a:t>
            </a:r>
            <a:endParaRPr lang="zh-CN"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664716"/>
            <a:ext cx="4903266" cy="4185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creenshot_2015-09-02-09-15-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664715"/>
            <a:ext cx="2376264" cy="422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2495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K/3 Cloud</a:t>
            </a:r>
            <a:r>
              <a:rPr lang="zh-CN" altLang="en-US" dirty="0" smtClean="0"/>
              <a:t>云之家集成</a:t>
            </a:r>
            <a:r>
              <a:rPr lang="en-US" altLang="zh-CN" dirty="0" smtClean="0"/>
              <a:t>—</a:t>
            </a:r>
            <a:r>
              <a:rPr lang="zh-CN" altLang="en-US" dirty="0" smtClean="0"/>
              <a:t>预置轻应用</a:t>
            </a:r>
            <a:endParaRPr lang="zh-CN" altLang="en-US" dirty="0"/>
          </a:p>
        </p:txBody>
      </p:sp>
      <p:grpSp>
        <p:nvGrpSpPr>
          <p:cNvPr id="24" name="Group 35"/>
          <p:cNvGrpSpPr/>
          <p:nvPr/>
        </p:nvGrpSpPr>
        <p:grpSpPr>
          <a:xfrm>
            <a:off x="179512" y="915566"/>
            <a:ext cx="8822028" cy="3631041"/>
            <a:chOff x="1944710" y="1784742"/>
            <a:chExt cx="8822028" cy="3631041"/>
          </a:xfrm>
        </p:grpSpPr>
        <p:sp>
          <p:nvSpPr>
            <p:cNvPr id="25" name="Freeform 36"/>
            <p:cNvSpPr/>
            <p:nvPr/>
          </p:nvSpPr>
          <p:spPr>
            <a:xfrm>
              <a:off x="1944710" y="1784742"/>
              <a:ext cx="1689426" cy="838339"/>
            </a:xfrm>
            <a:custGeom>
              <a:avLst/>
              <a:gdLst>
                <a:gd name="connsiteX0" fmla="*/ 0 w 2095848"/>
                <a:gd name="connsiteY0" fmla="*/ 139726 h 838339"/>
                <a:gd name="connsiteX1" fmla="*/ 139726 w 2095848"/>
                <a:gd name="connsiteY1" fmla="*/ 0 h 838339"/>
                <a:gd name="connsiteX2" fmla="*/ 1956122 w 2095848"/>
                <a:gd name="connsiteY2" fmla="*/ 0 h 838339"/>
                <a:gd name="connsiteX3" fmla="*/ 2095848 w 2095848"/>
                <a:gd name="connsiteY3" fmla="*/ 139726 h 838339"/>
                <a:gd name="connsiteX4" fmla="*/ 2095848 w 2095848"/>
                <a:gd name="connsiteY4" fmla="*/ 698613 h 838339"/>
                <a:gd name="connsiteX5" fmla="*/ 1956122 w 2095848"/>
                <a:gd name="connsiteY5" fmla="*/ 838339 h 838339"/>
                <a:gd name="connsiteX6" fmla="*/ 139726 w 2095848"/>
                <a:gd name="connsiteY6" fmla="*/ 838339 h 838339"/>
                <a:gd name="connsiteX7" fmla="*/ 0 w 2095848"/>
                <a:gd name="connsiteY7" fmla="*/ 698613 h 838339"/>
                <a:gd name="connsiteX8" fmla="*/ 0 w 2095848"/>
                <a:gd name="connsiteY8" fmla="*/ 139726 h 83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848" h="838339">
                  <a:moveTo>
                    <a:pt x="0" y="139726"/>
                  </a:moveTo>
                  <a:cubicBezTo>
                    <a:pt x="0" y="62557"/>
                    <a:pt x="62557" y="0"/>
                    <a:pt x="139726" y="0"/>
                  </a:cubicBezTo>
                  <a:lnTo>
                    <a:pt x="1956122" y="0"/>
                  </a:lnTo>
                  <a:cubicBezTo>
                    <a:pt x="2033291" y="0"/>
                    <a:pt x="2095848" y="62557"/>
                    <a:pt x="2095848" y="139726"/>
                  </a:cubicBezTo>
                  <a:lnTo>
                    <a:pt x="2095848" y="698613"/>
                  </a:lnTo>
                  <a:cubicBezTo>
                    <a:pt x="2095848" y="775782"/>
                    <a:pt x="2033291" y="838339"/>
                    <a:pt x="1956122" y="838339"/>
                  </a:cubicBezTo>
                  <a:lnTo>
                    <a:pt x="139726" y="838339"/>
                  </a:lnTo>
                  <a:cubicBezTo>
                    <a:pt x="62557" y="838339"/>
                    <a:pt x="0" y="775782"/>
                    <a:pt x="0" y="698613"/>
                  </a:cubicBezTo>
                  <a:lnTo>
                    <a:pt x="0" y="139726"/>
                  </a:lnTo>
                  <a:close/>
                </a:path>
              </a:pathLst>
            </a:custGeom>
            <a:solidFill>
              <a:schemeClr val="accent1">
                <a:lumMod val="7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9344" tIns="70134" rIns="40924" bIns="70134" numCol="1" spcCol="1270" anchor="ctr" anchorCtr="0">
              <a:noAutofit/>
            </a:bodyPr>
            <a:lstStyle/>
            <a:p>
              <a:pPr algn="ctr" defTabSz="2044700">
                <a:lnSpc>
                  <a:spcPct val="90000"/>
                </a:lnSpc>
                <a:spcAft>
                  <a:spcPct val="35000"/>
                </a:spcAft>
              </a:pPr>
              <a:r>
                <a:rPr lang="en-US" sz="3600" dirty="0" smtClean="0">
                  <a:solidFill>
                    <a:prstClr val="white"/>
                  </a:solidFill>
                  <a:latin typeface="微软雅黑" panose="020B0503020204020204" pitchFamily="34" charset="-122"/>
                  <a:ea typeface="微软雅黑" panose="020B0503020204020204" pitchFamily="34" charset="-122"/>
                </a:rPr>
                <a:t>1</a:t>
              </a:r>
              <a:endParaRPr lang="id-ID" sz="3600" dirty="0">
                <a:solidFill>
                  <a:prstClr val="white"/>
                </a:solidFill>
                <a:latin typeface="微软雅黑" panose="020B0503020204020204" pitchFamily="34" charset="-122"/>
                <a:ea typeface="微软雅黑" panose="020B0503020204020204" pitchFamily="34" charset="-122"/>
              </a:endParaRPr>
            </a:p>
          </p:txBody>
        </p:sp>
        <p:sp>
          <p:nvSpPr>
            <p:cNvPr id="26" name="Freeform 38"/>
            <p:cNvSpPr/>
            <p:nvPr/>
          </p:nvSpPr>
          <p:spPr>
            <a:xfrm>
              <a:off x="5293070" y="1859194"/>
              <a:ext cx="5473668" cy="695821"/>
            </a:xfrm>
            <a:custGeom>
              <a:avLst/>
              <a:gdLst>
                <a:gd name="connsiteX0" fmla="*/ 0 w 5715358"/>
                <a:gd name="connsiteY0" fmla="*/ 115972 h 695821"/>
                <a:gd name="connsiteX1" fmla="*/ 115972 w 5715358"/>
                <a:gd name="connsiteY1" fmla="*/ 0 h 695821"/>
                <a:gd name="connsiteX2" fmla="*/ 5599386 w 5715358"/>
                <a:gd name="connsiteY2" fmla="*/ 0 h 695821"/>
                <a:gd name="connsiteX3" fmla="*/ 5715358 w 5715358"/>
                <a:gd name="connsiteY3" fmla="*/ 115972 h 695821"/>
                <a:gd name="connsiteX4" fmla="*/ 5715358 w 5715358"/>
                <a:gd name="connsiteY4" fmla="*/ 579849 h 695821"/>
                <a:gd name="connsiteX5" fmla="*/ 5599386 w 5715358"/>
                <a:gd name="connsiteY5" fmla="*/ 695821 h 695821"/>
                <a:gd name="connsiteX6" fmla="*/ 115972 w 5715358"/>
                <a:gd name="connsiteY6" fmla="*/ 695821 h 695821"/>
                <a:gd name="connsiteX7" fmla="*/ 0 w 5715358"/>
                <a:gd name="connsiteY7" fmla="*/ 579849 h 695821"/>
                <a:gd name="connsiteX8" fmla="*/ 0 w 5715358"/>
                <a:gd name="connsiteY8" fmla="*/ 115972 h 6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358" h="695821">
                  <a:moveTo>
                    <a:pt x="0" y="115972"/>
                  </a:moveTo>
                  <a:cubicBezTo>
                    <a:pt x="0" y="51922"/>
                    <a:pt x="51922" y="0"/>
                    <a:pt x="115972" y="0"/>
                  </a:cubicBezTo>
                  <a:lnTo>
                    <a:pt x="5599386" y="0"/>
                  </a:lnTo>
                  <a:cubicBezTo>
                    <a:pt x="5663436" y="0"/>
                    <a:pt x="5715358" y="51922"/>
                    <a:pt x="5715358" y="115972"/>
                  </a:cubicBezTo>
                  <a:lnTo>
                    <a:pt x="5715358" y="579849"/>
                  </a:lnTo>
                  <a:cubicBezTo>
                    <a:pt x="5715358" y="643899"/>
                    <a:pt x="5663436" y="695821"/>
                    <a:pt x="5599386" y="695821"/>
                  </a:cubicBezTo>
                  <a:lnTo>
                    <a:pt x="115972" y="695821"/>
                  </a:lnTo>
                  <a:cubicBezTo>
                    <a:pt x="51922" y="695821"/>
                    <a:pt x="0" y="643899"/>
                    <a:pt x="0" y="579849"/>
                  </a:cubicBezTo>
                  <a:lnTo>
                    <a:pt x="0" y="115972"/>
                  </a:lnTo>
                  <a:close/>
                </a:path>
              </a:pathLst>
            </a:custGeom>
            <a:solidFill>
              <a:srgbClr val="005092"/>
            </a:solid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9207" tIns="41587" rIns="33967" bIns="41587" numCol="1" spcCol="1270" anchor="ctr" anchorCtr="0">
              <a:noAutofit/>
            </a:bodyPr>
            <a:lstStyle/>
            <a:p>
              <a:pPr algn="ctr" defTabSz="533400">
                <a:lnSpc>
                  <a:spcPct val="90000"/>
                </a:lnSpc>
                <a:spcAft>
                  <a:spcPct val="35000"/>
                </a:spcAft>
              </a:pPr>
              <a:endParaRPr lang="id-ID" sz="1050" dirty="0">
                <a:solidFill>
                  <a:prstClr val="white"/>
                </a:solidFill>
                <a:latin typeface="微软雅黑" panose="020B0503020204020204" pitchFamily="34" charset="-122"/>
                <a:ea typeface="微软雅黑" panose="020B0503020204020204" pitchFamily="34" charset="-122"/>
              </a:endParaRPr>
            </a:p>
          </p:txBody>
        </p:sp>
        <p:sp>
          <p:nvSpPr>
            <p:cNvPr id="27" name="Freeform 39"/>
            <p:cNvSpPr/>
            <p:nvPr/>
          </p:nvSpPr>
          <p:spPr>
            <a:xfrm>
              <a:off x="1944710" y="2740449"/>
              <a:ext cx="1689426" cy="838339"/>
            </a:xfrm>
            <a:custGeom>
              <a:avLst/>
              <a:gdLst>
                <a:gd name="connsiteX0" fmla="*/ 0 w 2095848"/>
                <a:gd name="connsiteY0" fmla="*/ 139726 h 838339"/>
                <a:gd name="connsiteX1" fmla="*/ 139726 w 2095848"/>
                <a:gd name="connsiteY1" fmla="*/ 0 h 838339"/>
                <a:gd name="connsiteX2" fmla="*/ 1956122 w 2095848"/>
                <a:gd name="connsiteY2" fmla="*/ 0 h 838339"/>
                <a:gd name="connsiteX3" fmla="*/ 2095848 w 2095848"/>
                <a:gd name="connsiteY3" fmla="*/ 139726 h 838339"/>
                <a:gd name="connsiteX4" fmla="*/ 2095848 w 2095848"/>
                <a:gd name="connsiteY4" fmla="*/ 698613 h 838339"/>
                <a:gd name="connsiteX5" fmla="*/ 1956122 w 2095848"/>
                <a:gd name="connsiteY5" fmla="*/ 838339 h 838339"/>
                <a:gd name="connsiteX6" fmla="*/ 139726 w 2095848"/>
                <a:gd name="connsiteY6" fmla="*/ 838339 h 838339"/>
                <a:gd name="connsiteX7" fmla="*/ 0 w 2095848"/>
                <a:gd name="connsiteY7" fmla="*/ 698613 h 838339"/>
                <a:gd name="connsiteX8" fmla="*/ 0 w 2095848"/>
                <a:gd name="connsiteY8" fmla="*/ 139726 h 83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848" h="838339">
                  <a:moveTo>
                    <a:pt x="0" y="139726"/>
                  </a:moveTo>
                  <a:cubicBezTo>
                    <a:pt x="0" y="62557"/>
                    <a:pt x="62557" y="0"/>
                    <a:pt x="139726" y="0"/>
                  </a:cubicBezTo>
                  <a:lnTo>
                    <a:pt x="1956122" y="0"/>
                  </a:lnTo>
                  <a:cubicBezTo>
                    <a:pt x="2033291" y="0"/>
                    <a:pt x="2095848" y="62557"/>
                    <a:pt x="2095848" y="139726"/>
                  </a:cubicBezTo>
                  <a:lnTo>
                    <a:pt x="2095848" y="698613"/>
                  </a:lnTo>
                  <a:cubicBezTo>
                    <a:pt x="2095848" y="775782"/>
                    <a:pt x="2033291" y="838339"/>
                    <a:pt x="1956122" y="838339"/>
                  </a:cubicBezTo>
                  <a:lnTo>
                    <a:pt x="139726" y="838339"/>
                  </a:lnTo>
                  <a:cubicBezTo>
                    <a:pt x="62557" y="838339"/>
                    <a:pt x="0" y="775782"/>
                    <a:pt x="0" y="698613"/>
                  </a:cubicBezTo>
                  <a:lnTo>
                    <a:pt x="0" y="139726"/>
                  </a:lnTo>
                  <a:close/>
                </a:path>
              </a:pathLst>
            </a:custGeom>
            <a:solidFill>
              <a:srgbClr val="00509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9344" tIns="70134" rIns="40924" bIns="70134" numCol="1" spcCol="1270" anchor="ctr" anchorCtr="0">
              <a:noAutofit/>
            </a:bodyPr>
            <a:lstStyle/>
            <a:p>
              <a:pPr algn="ctr" defTabSz="2044700">
                <a:lnSpc>
                  <a:spcPct val="90000"/>
                </a:lnSpc>
                <a:spcAft>
                  <a:spcPct val="35000"/>
                </a:spcAft>
              </a:pPr>
              <a:r>
                <a:rPr lang="en-US" sz="3600" dirty="0" smtClean="0">
                  <a:solidFill>
                    <a:prstClr val="white"/>
                  </a:solidFill>
                  <a:latin typeface="微软雅黑" panose="020B0503020204020204" pitchFamily="34" charset="-122"/>
                  <a:ea typeface="微软雅黑" panose="020B0503020204020204" pitchFamily="34" charset="-122"/>
                </a:rPr>
                <a:t>2</a:t>
              </a:r>
              <a:endParaRPr lang="id-ID" sz="3600" dirty="0">
                <a:solidFill>
                  <a:prstClr val="white"/>
                </a:solidFill>
                <a:latin typeface="微软雅黑" panose="020B0503020204020204" pitchFamily="34" charset="-122"/>
                <a:ea typeface="微软雅黑" panose="020B0503020204020204" pitchFamily="34" charset="-122"/>
              </a:endParaRPr>
            </a:p>
          </p:txBody>
        </p:sp>
        <p:sp>
          <p:nvSpPr>
            <p:cNvPr id="28" name="Freeform 41"/>
            <p:cNvSpPr/>
            <p:nvPr/>
          </p:nvSpPr>
          <p:spPr>
            <a:xfrm>
              <a:off x="5293070" y="2814901"/>
              <a:ext cx="5473668" cy="695821"/>
            </a:xfrm>
            <a:custGeom>
              <a:avLst/>
              <a:gdLst>
                <a:gd name="connsiteX0" fmla="*/ 0 w 5715358"/>
                <a:gd name="connsiteY0" fmla="*/ 115972 h 695821"/>
                <a:gd name="connsiteX1" fmla="*/ 115972 w 5715358"/>
                <a:gd name="connsiteY1" fmla="*/ 0 h 695821"/>
                <a:gd name="connsiteX2" fmla="*/ 5599386 w 5715358"/>
                <a:gd name="connsiteY2" fmla="*/ 0 h 695821"/>
                <a:gd name="connsiteX3" fmla="*/ 5715358 w 5715358"/>
                <a:gd name="connsiteY3" fmla="*/ 115972 h 695821"/>
                <a:gd name="connsiteX4" fmla="*/ 5715358 w 5715358"/>
                <a:gd name="connsiteY4" fmla="*/ 579849 h 695821"/>
                <a:gd name="connsiteX5" fmla="*/ 5599386 w 5715358"/>
                <a:gd name="connsiteY5" fmla="*/ 695821 h 695821"/>
                <a:gd name="connsiteX6" fmla="*/ 115972 w 5715358"/>
                <a:gd name="connsiteY6" fmla="*/ 695821 h 695821"/>
                <a:gd name="connsiteX7" fmla="*/ 0 w 5715358"/>
                <a:gd name="connsiteY7" fmla="*/ 579849 h 695821"/>
                <a:gd name="connsiteX8" fmla="*/ 0 w 5715358"/>
                <a:gd name="connsiteY8" fmla="*/ 115972 h 6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358" h="695821">
                  <a:moveTo>
                    <a:pt x="0" y="115972"/>
                  </a:moveTo>
                  <a:cubicBezTo>
                    <a:pt x="0" y="51922"/>
                    <a:pt x="51922" y="0"/>
                    <a:pt x="115972" y="0"/>
                  </a:cubicBezTo>
                  <a:lnTo>
                    <a:pt x="5599386" y="0"/>
                  </a:lnTo>
                  <a:cubicBezTo>
                    <a:pt x="5663436" y="0"/>
                    <a:pt x="5715358" y="51922"/>
                    <a:pt x="5715358" y="115972"/>
                  </a:cubicBezTo>
                  <a:lnTo>
                    <a:pt x="5715358" y="579849"/>
                  </a:lnTo>
                  <a:cubicBezTo>
                    <a:pt x="5715358" y="643899"/>
                    <a:pt x="5663436" y="695821"/>
                    <a:pt x="5599386" y="695821"/>
                  </a:cubicBezTo>
                  <a:lnTo>
                    <a:pt x="115972" y="695821"/>
                  </a:lnTo>
                  <a:cubicBezTo>
                    <a:pt x="51922" y="695821"/>
                    <a:pt x="0" y="643899"/>
                    <a:pt x="0" y="579849"/>
                  </a:cubicBezTo>
                  <a:lnTo>
                    <a:pt x="0" y="115972"/>
                  </a:lnTo>
                  <a:close/>
                </a:path>
              </a:pathLst>
            </a:custGeom>
            <a:solidFill>
              <a:srgbClr val="005092"/>
            </a:solidFill>
            <a:ln>
              <a:noFill/>
            </a:ln>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9207" tIns="41587" rIns="33967" bIns="41587" numCol="1" spcCol="1270" anchor="ctr" anchorCtr="0">
              <a:noAutofit/>
            </a:bodyPr>
            <a:lstStyle/>
            <a:p>
              <a:pPr algn="ctr" defTabSz="533400">
                <a:lnSpc>
                  <a:spcPct val="90000"/>
                </a:lnSpc>
                <a:spcAft>
                  <a:spcPct val="35000"/>
                </a:spcAft>
              </a:pPr>
              <a:endParaRPr lang="id-ID" sz="1050" dirty="0">
                <a:solidFill>
                  <a:prstClr val="white"/>
                </a:solidFill>
                <a:latin typeface="微软雅黑" panose="020B0503020204020204" pitchFamily="34" charset="-122"/>
                <a:ea typeface="微软雅黑" panose="020B0503020204020204" pitchFamily="34" charset="-122"/>
              </a:endParaRPr>
            </a:p>
          </p:txBody>
        </p:sp>
        <p:sp>
          <p:nvSpPr>
            <p:cNvPr id="29" name="Freeform 42"/>
            <p:cNvSpPr/>
            <p:nvPr/>
          </p:nvSpPr>
          <p:spPr>
            <a:xfrm>
              <a:off x="1944710" y="3660543"/>
              <a:ext cx="1689426" cy="838339"/>
            </a:xfrm>
            <a:custGeom>
              <a:avLst/>
              <a:gdLst>
                <a:gd name="connsiteX0" fmla="*/ 0 w 2095848"/>
                <a:gd name="connsiteY0" fmla="*/ 139726 h 838339"/>
                <a:gd name="connsiteX1" fmla="*/ 139726 w 2095848"/>
                <a:gd name="connsiteY1" fmla="*/ 0 h 838339"/>
                <a:gd name="connsiteX2" fmla="*/ 1956122 w 2095848"/>
                <a:gd name="connsiteY2" fmla="*/ 0 h 838339"/>
                <a:gd name="connsiteX3" fmla="*/ 2095848 w 2095848"/>
                <a:gd name="connsiteY3" fmla="*/ 139726 h 838339"/>
                <a:gd name="connsiteX4" fmla="*/ 2095848 w 2095848"/>
                <a:gd name="connsiteY4" fmla="*/ 698613 h 838339"/>
                <a:gd name="connsiteX5" fmla="*/ 1956122 w 2095848"/>
                <a:gd name="connsiteY5" fmla="*/ 838339 h 838339"/>
                <a:gd name="connsiteX6" fmla="*/ 139726 w 2095848"/>
                <a:gd name="connsiteY6" fmla="*/ 838339 h 838339"/>
                <a:gd name="connsiteX7" fmla="*/ 0 w 2095848"/>
                <a:gd name="connsiteY7" fmla="*/ 698613 h 838339"/>
                <a:gd name="connsiteX8" fmla="*/ 0 w 2095848"/>
                <a:gd name="connsiteY8" fmla="*/ 139726 h 83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848" h="838339">
                  <a:moveTo>
                    <a:pt x="0" y="139726"/>
                  </a:moveTo>
                  <a:cubicBezTo>
                    <a:pt x="0" y="62557"/>
                    <a:pt x="62557" y="0"/>
                    <a:pt x="139726" y="0"/>
                  </a:cubicBezTo>
                  <a:lnTo>
                    <a:pt x="1956122" y="0"/>
                  </a:lnTo>
                  <a:cubicBezTo>
                    <a:pt x="2033291" y="0"/>
                    <a:pt x="2095848" y="62557"/>
                    <a:pt x="2095848" y="139726"/>
                  </a:cubicBezTo>
                  <a:lnTo>
                    <a:pt x="2095848" y="698613"/>
                  </a:lnTo>
                  <a:cubicBezTo>
                    <a:pt x="2095848" y="775782"/>
                    <a:pt x="2033291" y="838339"/>
                    <a:pt x="1956122" y="838339"/>
                  </a:cubicBezTo>
                  <a:lnTo>
                    <a:pt x="139726" y="838339"/>
                  </a:lnTo>
                  <a:cubicBezTo>
                    <a:pt x="62557" y="838339"/>
                    <a:pt x="0" y="775782"/>
                    <a:pt x="0" y="698613"/>
                  </a:cubicBezTo>
                  <a:lnTo>
                    <a:pt x="0" y="139726"/>
                  </a:lnTo>
                  <a:close/>
                </a:path>
              </a:pathLst>
            </a:custGeom>
            <a:solidFill>
              <a:srgbClr val="005092"/>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9344" tIns="70134" rIns="40924" bIns="70134" numCol="1" spcCol="1270" anchor="ctr" anchorCtr="0">
              <a:noAutofit/>
            </a:bodyPr>
            <a:lstStyle/>
            <a:p>
              <a:pPr algn="ctr" defTabSz="2044700">
                <a:lnSpc>
                  <a:spcPct val="90000"/>
                </a:lnSpc>
                <a:spcAft>
                  <a:spcPct val="35000"/>
                </a:spcAft>
              </a:pPr>
              <a:r>
                <a:rPr lang="en-US" sz="3600" dirty="0" smtClean="0">
                  <a:solidFill>
                    <a:prstClr val="white"/>
                  </a:solidFill>
                  <a:latin typeface="微软雅黑" panose="020B0503020204020204" pitchFamily="34" charset="-122"/>
                  <a:ea typeface="微软雅黑" panose="020B0503020204020204" pitchFamily="34" charset="-122"/>
                </a:rPr>
                <a:t>3</a:t>
              </a:r>
              <a:endParaRPr lang="id-ID" sz="3600" dirty="0">
                <a:solidFill>
                  <a:prstClr val="white"/>
                </a:solidFill>
                <a:latin typeface="微软雅黑" panose="020B0503020204020204" pitchFamily="34" charset="-122"/>
                <a:ea typeface="微软雅黑" panose="020B0503020204020204" pitchFamily="34" charset="-122"/>
              </a:endParaRPr>
            </a:p>
          </p:txBody>
        </p:sp>
        <p:sp>
          <p:nvSpPr>
            <p:cNvPr id="30" name="Freeform 44"/>
            <p:cNvSpPr/>
            <p:nvPr/>
          </p:nvSpPr>
          <p:spPr>
            <a:xfrm>
              <a:off x="5280128" y="3731802"/>
              <a:ext cx="5473668" cy="695821"/>
            </a:xfrm>
            <a:custGeom>
              <a:avLst/>
              <a:gdLst>
                <a:gd name="connsiteX0" fmla="*/ 0 w 5715358"/>
                <a:gd name="connsiteY0" fmla="*/ 115972 h 695821"/>
                <a:gd name="connsiteX1" fmla="*/ 115972 w 5715358"/>
                <a:gd name="connsiteY1" fmla="*/ 0 h 695821"/>
                <a:gd name="connsiteX2" fmla="*/ 5599386 w 5715358"/>
                <a:gd name="connsiteY2" fmla="*/ 0 h 695821"/>
                <a:gd name="connsiteX3" fmla="*/ 5715358 w 5715358"/>
                <a:gd name="connsiteY3" fmla="*/ 115972 h 695821"/>
                <a:gd name="connsiteX4" fmla="*/ 5715358 w 5715358"/>
                <a:gd name="connsiteY4" fmla="*/ 579849 h 695821"/>
                <a:gd name="connsiteX5" fmla="*/ 5599386 w 5715358"/>
                <a:gd name="connsiteY5" fmla="*/ 695821 h 695821"/>
                <a:gd name="connsiteX6" fmla="*/ 115972 w 5715358"/>
                <a:gd name="connsiteY6" fmla="*/ 695821 h 695821"/>
                <a:gd name="connsiteX7" fmla="*/ 0 w 5715358"/>
                <a:gd name="connsiteY7" fmla="*/ 579849 h 695821"/>
                <a:gd name="connsiteX8" fmla="*/ 0 w 5715358"/>
                <a:gd name="connsiteY8" fmla="*/ 115972 h 6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358" h="695821">
                  <a:moveTo>
                    <a:pt x="0" y="115972"/>
                  </a:moveTo>
                  <a:cubicBezTo>
                    <a:pt x="0" y="51922"/>
                    <a:pt x="51922" y="0"/>
                    <a:pt x="115972" y="0"/>
                  </a:cubicBezTo>
                  <a:lnTo>
                    <a:pt x="5599386" y="0"/>
                  </a:lnTo>
                  <a:cubicBezTo>
                    <a:pt x="5663436" y="0"/>
                    <a:pt x="5715358" y="51922"/>
                    <a:pt x="5715358" y="115972"/>
                  </a:cubicBezTo>
                  <a:lnTo>
                    <a:pt x="5715358" y="579849"/>
                  </a:lnTo>
                  <a:cubicBezTo>
                    <a:pt x="5715358" y="643899"/>
                    <a:pt x="5663436" y="695821"/>
                    <a:pt x="5599386" y="695821"/>
                  </a:cubicBezTo>
                  <a:lnTo>
                    <a:pt x="115972" y="695821"/>
                  </a:lnTo>
                  <a:cubicBezTo>
                    <a:pt x="51922" y="695821"/>
                    <a:pt x="0" y="643899"/>
                    <a:pt x="0" y="579849"/>
                  </a:cubicBezTo>
                  <a:lnTo>
                    <a:pt x="0" y="115972"/>
                  </a:lnTo>
                  <a:close/>
                </a:path>
              </a:pathLst>
            </a:custGeom>
            <a:solidFill>
              <a:srgbClr val="005092"/>
            </a:solidFill>
            <a:ln>
              <a:no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9207" tIns="41587" rIns="33967" bIns="41587" numCol="1" spcCol="1270" anchor="ctr" anchorCtr="0">
              <a:noAutofit/>
            </a:bodyPr>
            <a:lstStyle/>
            <a:p>
              <a:pPr algn="ctr" defTabSz="533400">
                <a:lnSpc>
                  <a:spcPct val="90000"/>
                </a:lnSpc>
                <a:spcAft>
                  <a:spcPct val="35000"/>
                </a:spcAft>
              </a:pPr>
              <a:endParaRPr lang="id-ID" sz="1050" dirty="0">
                <a:solidFill>
                  <a:prstClr val="white"/>
                </a:solidFill>
                <a:latin typeface="微软雅黑" panose="020B0503020204020204" pitchFamily="34" charset="-122"/>
                <a:ea typeface="微软雅黑" panose="020B0503020204020204" pitchFamily="34" charset="-122"/>
              </a:endParaRPr>
            </a:p>
          </p:txBody>
        </p:sp>
        <p:sp>
          <p:nvSpPr>
            <p:cNvPr id="31" name="Freeform 45"/>
            <p:cNvSpPr/>
            <p:nvPr/>
          </p:nvSpPr>
          <p:spPr>
            <a:xfrm>
              <a:off x="1944710" y="4577444"/>
              <a:ext cx="1689426" cy="838339"/>
            </a:xfrm>
            <a:custGeom>
              <a:avLst/>
              <a:gdLst>
                <a:gd name="connsiteX0" fmla="*/ 0 w 2095848"/>
                <a:gd name="connsiteY0" fmla="*/ 139726 h 838339"/>
                <a:gd name="connsiteX1" fmla="*/ 139726 w 2095848"/>
                <a:gd name="connsiteY1" fmla="*/ 0 h 838339"/>
                <a:gd name="connsiteX2" fmla="*/ 1956122 w 2095848"/>
                <a:gd name="connsiteY2" fmla="*/ 0 h 838339"/>
                <a:gd name="connsiteX3" fmla="*/ 2095848 w 2095848"/>
                <a:gd name="connsiteY3" fmla="*/ 139726 h 838339"/>
                <a:gd name="connsiteX4" fmla="*/ 2095848 w 2095848"/>
                <a:gd name="connsiteY4" fmla="*/ 698613 h 838339"/>
                <a:gd name="connsiteX5" fmla="*/ 1956122 w 2095848"/>
                <a:gd name="connsiteY5" fmla="*/ 838339 h 838339"/>
                <a:gd name="connsiteX6" fmla="*/ 139726 w 2095848"/>
                <a:gd name="connsiteY6" fmla="*/ 838339 h 838339"/>
                <a:gd name="connsiteX7" fmla="*/ 0 w 2095848"/>
                <a:gd name="connsiteY7" fmla="*/ 698613 h 838339"/>
                <a:gd name="connsiteX8" fmla="*/ 0 w 2095848"/>
                <a:gd name="connsiteY8" fmla="*/ 139726 h 83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848" h="838339">
                  <a:moveTo>
                    <a:pt x="0" y="139726"/>
                  </a:moveTo>
                  <a:cubicBezTo>
                    <a:pt x="0" y="62557"/>
                    <a:pt x="62557" y="0"/>
                    <a:pt x="139726" y="0"/>
                  </a:cubicBezTo>
                  <a:lnTo>
                    <a:pt x="1956122" y="0"/>
                  </a:lnTo>
                  <a:cubicBezTo>
                    <a:pt x="2033291" y="0"/>
                    <a:pt x="2095848" y="62557"/>
                    <a:pt x="2095848" y="139726"/>
                  </a:cubicBezTo>
                  <a:lnTo>
                    <a:pt x="2095848" y="698613"/>
                  </a:lnTo>
                  <a:cubicBezTo>
                    <a:pt x="2095848" y="775782"/>
                    <a:pt x="2033291" y="838339"/>
                    <a:pt x="1956122" y="838339"/>
                  </a:cubicBezTo>
                  <a:lnTo>
                    <a:pt x="139726" y="838339"/>
                  </a:lnTo>
                  <a:cubicBezTo>
                    <a:pt x="62557" y="838339"/>
                    <a:pt x="0" y="775782"/>
                    <a:pt x="0" y="698613"/>
                  </a:cubicBezTo>
                  <a:lnTo>
                    <a:pt x="0" y="139726"/>
                  </a:lnTo>
                  <a:close/>
                </a:path>
              </a:pathLst>
            </a:custGeom>
            <a:solidFill>
              <a:srgbClr val="005092"/>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9344" tIns="70134" rIns="40924" bIns="70134" numCol="1" spcCol="1270" anchor="ctr" anchorCtr="0">
              <a:noAutofit/>
            </a:bodyPr>
            <a:lstStyle/>
            <a:p>
              <a:pPr algn="ctr" defTabSz="2044700">
                <a:lnSpc>
                  <a:spcPct val="90000"/>
                </a:lnSpc>
                <a:spcAft>
                  <a:spcPct val="35000"/>
                </a:spcAft>
              </a:pPr>
              <a:r>
                <a:rPr lang="en-US" sz="3600" dirty="0" smtClean="0">
                  <a:solidFill>
                    <a:prstClr val="white"/>
                  </a:solidFill>
                  <a:latin typeface="微软雅黑" panose="020B0503020204020204" pitchFamily="34" charset="-122"/>
                  <a:ea typeface="微软雅黑" panose="020B0503020204020204" pitchFamily="34" charset="-122"/>
                </a:rPr>
                <a:t>4</a:t>
              </a:r>
              <a:endParaRPr lang="id-ID" sz="3600" dirty="0">
                <a:solidFill>
                  <a:prstClr val="white"/>
                </a:solidFill>
                <a:latin typeface="微软雅黑" panose="020B0503020204020204" pitchFamily="34" charset="-122"/>
                <a:ea typeface="微软雅黑" panose="020B0503020204020204" pitchFamily="34" charset="-122"/>
              </a:endParaRPr>
            </a:p>
          </p:txBody>
        </p:sp>
        <p:sp>
          <p:nvSpPr>
            <p:cNvPr id="32" name="Freeform 47"/>
            <p:cNvSpPr/>
            <p:nvPr/>
          </p:nvSpPr>
          <p:spPr>
            <a:xfrm>
              <a:off x="5280128" y="4661638"/>
              <a:ext cx="5473668" cy="695821"/>
            </a:xfrm>
            <a:custGeom>
              <a:avLst/>
              <a:gdLst>
                <a:gd name="connsiteX0" fmla="*/ 0 w 5715358"/>
                <a:gd name="connsiteY0" fmla="*/ 115972 h 695821"/>
                <a:gd name="connsiteX1" fmla="*/ 115972 w 5715358"/>
                <a:gd name="connsiteY1" fmla="*/ 0 h 695821"/>
                <a:gd name="connsiteX2" fmla="*/ 5599386 w 5715358"/>
                <a:gd name="connsiteY2" fmla="*/ 0 h 695821"/>
                <a:gd name="connsiteX3" fmla="*/ 5715358 w 5715358"/>
                <a:gd name="connsiteY3" fmla="*/ 115972 h 695821"/>
                <a:gd name="connsiteX4" fmla="*/ 5715358 w 5715358"/>
                <a:gd name="connsiteY4" fmla="*/ 579849 h 695821"/>
                <a:gd name="connsiteX5" fmla="*/ 5599386 w 5715358"/>
                <a:gd name="connsiteY5" fmla="*/ 695821 h 695821"/>
                <a:gd name="connsiteX6" fmla="*/ 115972 w 5715358"/>
                <a:gd name="connsiteY6" fmla="*/ 695821 h 695821"/>
                <a:gd name="connsiteX7" fmla="*/ 0 w 5715358"/>
                <a:gd name="connsiteY7" fmla="*/ 579849 h 695821"/>
                <a:gd name="connsiteX8" fmla="*/ 0 w 5715358"/>
                <a:gd name="connsiteY8" fmla="*/ 115972 h 6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358" h="695821">
                  <a:moveTo>
                    <a:pt x="0" y="115972"/>
                  </a:moveTo>
                  <a:cubicBezTo>
                    <a:pt x="0" y="51922"/>
                    <a:pt x="51922" y="0"/>
                    <a:pt x="115972" y="0"/>
                  </a:cubicBezTo>
                  <a:lnTo>
                    <a:pt x="5599386" y="0"/>
                  </a:lnTo>
                  <a:cubicBezTo>
                    <a:pt x="5663436" y="0"/>
                    <a:pt x="5715358" y="51922"/>
                    <a:pt x="5715358" y="115972"/>
                  </a:cubicBezTo>
                  <a:lnTo>
                    <a:pt x="5715358" y="579849"/>
                  </a:lnTo>
                  <a:cubicBezTo>
                    <a:pt x="5715358" y="643899"/>
                    <a:pt x="5663436" y="695821"/>
                    <a:pt x="5599386" y="695821"/>
                  </a:cubicBezTo>
                  <a:lnTo>
                    <a:pt x="115972" y="695821"/>
                  </a:lnTo>
                  <a:cubicBezTo>
                    <a:pt x="51922" y="695821"/>
                    <a:pt x="0" y="643899"/>
                    <a:pt x="0" y="579849"/>
                  </a:cubicBezTo>
                  <a:lnTo>
                    <a:pt x="0" y="115972"/>
                  </a:lnTo>
                  <a:close/>
                </a:path>
              </a:pathLst>
            </a:custGeom>
            <a:solidFill>
              <a:srgbClr val="005092"/>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9207" tIns="41587" rIns="33967" bIns="41587" numCol="1" spcCol="1270" anchor="ctr" anchorCtr="0">
              <a:noAutofit/>
            </a:bodyPr>
            <a:lstStyle/>
            <a:p>
              <a:pPr algn="ctr" defTabSz="533400">
                <a:lnSpc>
                  <a:spcPct val="90000"/>
                </a:lnSpc>
                <a:spcAft>
                  <a:spcPct val="35000"/>
                </a:spcAft>
              </a:pPr>
              <a:endParaRPr lang="id-ID" sz="1050" dirty="0">
                <a:solidFill>
                  <a:prstClr val="white"/>
                </a:solidFill>
                <a:latin typeface="微软雅黑" panose="020B0503020204020204" pitchFamily="34" charset="-122"/>
                <a:ea typeface="微软雅黑" panose="020B0503020204020204" pitchFamily="34" charset="-122"/>
              </a:endParaRPr>
            </a:p>
          </p:txBody>
        </p:sp>
        <p:sp>
          <p:nvSpPr>
            <p:cNvPr id="33" name="Freeform 37"/>
            <p:cNvSpPr/>
            <p:nvPr/>
          </p:nvSpPr>
          <p:spPr>
            <a:xfrm>
              <a:off x="3476572" y="1924368"/>
              <a:ext cx="1981387" cy="565473"/>
            </a:xfrm>
            <a:custGeom>
              <a:avLst/>
              <a:gdLst>
                <a:gd name="connsiteX0" fmla="*/ 0 w 1981387"/>
                <a:gd name="connsiteY0" fmla="*/ 94246 h 565473"/>
                <a:gd name="connsiteX1" fmla="*/ 94246 w 1981387"/>
                <a:gd name="connsiteY1" fmla="*/ 0 h 565473"/>
                <a:gd name="connsiteX2" fmla="*/ 1887142 w 1981387"/>
                <a:gd name="connsiteY2" fmla="*/ 0 h 565473"/>
                <a:gd name="connsiteX3" fmla="*/ 1981388 w 1981387"/>
                <a:gd name="connsiteY3" fmla="*/ 94246 h 565473"/>
                <a:gd name="connsiteX4" fmla="*/ 1981387 w 1981387"/>
                <a:gd name="connsiteY4" fmla="*/ 471228 h 565473"/>
                <a:gd name="connsiteX5" fmla="*/ 1887141 w 1981387"/>
                <a:gd name="connsiteY5" fmla="*/ 565474 h 565473"/>
                <a:gd name="connsiteX6" fmla="*/ 94246 w 1981387"/>
                <a:gd name="connsiteY6" fmla="*/ 565473 h 565473"/>
                <a:gd name="connsiteX7" fmla="*/ 0 w 1981387"/>
                <a:gd name="connsiteY7" fmla="*/ 471227 h 565473"/>
                <a:gd name="connsiteX8" fmla="*/ 0 w 1981387"/>
                <a:gd name="connsiteY8" fmla="*/ 94246 h 56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387" h="565473">
                  <a:moveTo>
                    <a:pt x="0" y="94246"/>
                  </a:moveTo>
                  <a:cubicBezTo>
                    <a:pt x="0" y="42195"/>
                    <a:pt x="42195" y="0"/>
                    <a:pt x="94246" y="0"/>
                  </a:cubicBezTo>
                  <a:lnTo>
                    <a:pt x="1887142" y="0"/>
                  </a:lnTo>
                  <a:cubicBezTo>
                    <a:pt x="1939193" y="0"/>
                    <a:pt x="1981388" y="42195"/>
                    <a:pt x="1981388" y="94246"/>
                  </a:cubicBezTo>
                  <a:cubicBezTo>
                    <a:pt x="1981388" y="219907"/>
                    <a:pt x="1981387" y="345567"/>
                    <a:pt x="1981387" y="471228"/>
                  </a:cubicBezTo>
                  <a:cubicBezTo>
                    <a:pt x="1981387" y="523279"/>
                    <a:pt x="1939192" y="565474"/>
                    <a:pt x="1887141" y="565474"/>
                  </a:cubicBezTo>
                  <a:lnTo>
                    <a:pt x="94246" y="565473"/>
                  </a:lnTo>
                  <a:cubicBezTo>
                    <a:pt x="42195" y="565473"/>
                    <a:pt x="0" y="523278"/>
                    <a:pt x="0" y="471227"/>
                  </a:cubicBezTo>
                  <a:lnTo>
                    <a:pt x="0" y="94246"/>
                  </a:lnTo>
                  <a:close/>
                </a:path>
              </a:pathLst>
            </a:custGeom>
            <a:solidFill>
              <a:schemeClr val="accent3">
                <a:lumMod val="20000"/>
                <a:lumOff val="8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5384" tIns="36494" rIns="27604" bIns="36494" numCol="1" spcCol="1270" anchor="ctr" anchorCtr="0">
              <a:noAutofit/>
            </a:bodyPr>
            <a:lstStyle/>
            <a:p>
              <a:pPr algn="ctr" defTabSz="622300">
                <a:lnSpc>
                  <a:spcPct val="90000"/>
                </a:lnSpc>
                <a:spcAft>
                  <a:spcPct val="35000"/>
                </a:spcAft>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掌上资金</a:t>
              </a:r>
              <a:endParaRPr lang="id-ID"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4" name="Freeform 40"/>
            <p:cNvSpPr/>
            <p:nvPr/>
          </p:nvSpPr>
          <p:spPr>
            <a:xfrm>
              <a:off x="3476572" y="2880075"/>
              <a:ext cx="1981387" cy="565473"/>
            </a:xfrm>
            <a:custGeom>
              <a:avLst/>
              <a:gdLst>
                <a:gd name="connsiteX0" fmla="*/ 0 w 1981387"/>
                <a:gd name="connsiteY0" fmla="*/ 94246 h 565473"/>
                <a:gd name="connsiteX1" fmla="*/ 94246 w 1981387"/>
                <a:gd name="connsiteY1" fmla="*/ 0 h 565473"/>
                <a:gd name="connsiteX2" fmla="*/ 1887142 w 1981387"/>
                <a:gd name="connsiteY2" fmla="*/ 0 h 565473"/>
                <a:gd name="connsiteX3" fmla="*/ 1981388 w 1981387"/>
                <a:gd name="connsiteY3" fmla="*/ 94246 h 565473"/>
                <a:gd name="connsiteX4" fmla="*/ 1981387 w 1981387"/>
                <a:gd name="connsiteY4" fmla="*/ 471228 h 565473"/>
                <a:gd name="connsiteX5" fmla="*/ 1887141 w 1981387"/>
                <a:gd name="connsiteY5" fmla="*/ 565474 h 565473"/>
                <a:gd name="connsiteX6" fmla="*/ 94246 w 1981387"/>
                <a:gd name="connsiteY6" fmla="*/ 565473 h 565473"/>
                <a:gd name="connsiteX7" fmla="*/ 0 w 1981387"/>
                <a:gd name="connsiteY7" fmla="*/ 471227 h 565473"/>
                <a:gd name="connsiteX8" fmla="*/ 0 w 1981387"/>
                <a:gd name="connsiteY8" fmla="*/ 94246 h 56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387" h="565473">
                  <a:moveTo>
                    <a:pt x="0" y="94246"/>
                  </a:moveTo>
                  <a:cubicBezTo>
                    <a:pt x="0" y="42195"/>
                    <a:pt x="42195" y="0"/>
                    <a:pt x="94246" y="0"/>
                  </a:cubicBezTo>
                  <a:lnTo>
                    <a:pt x="1887142" y="0"/>
                  </a:lnTo>
                  <a:cubicBezTo>
                    <a:pt x="1939193" y="0"/>
                    <a:pt x="1981388" y="42195"/>
                    <a:pt x="1981388" y="94246"/>
                  </a:cubicBezTo>
                  <a:cubicBezTo>
                    <a:pt x="1981388" y="219907"/>
                    <a:pt x="1981387" y="345567"/>
                    <a:pt x="1981387" y="471228"/>
                  </a:cubicBezTo>
                  <a:cubicBezTo>
                    <a:pt x="1981387" y="523279"/>
                    <a:pt x="1939192" y="565474"/>
                    <a:pt x="1887141" y="565474"/>
                  </a:cubicBezTo>
                  <a:lnTo>
                    <a:pt x="94246" y="565473"/>
                  </a:lnTo>
                  <a:cubicBezTo>
                    <a:pt x="42195" y="565473"/>
                    <a:pt x="0" y="523278"/>
                    <a:pt x="0" y="471227"/>
                  </a:cubicBezTo>
                  <a:lnTo>
                    <a:pt x="0" y="94246"/>
                  </a:lnTo>
                  <a:close/>
                </a:path>
              </a:pathLst>
            </a:custGeom>
            <a:solidFill>
              <a:schemeClr val="accent3">
                <a:lumMod val="20000"/>
                <a:lumOff val="8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5384" tIns="36494" rIns="27604" bIns="36494" numCol="1" spcCol="1270" anchor="ctr" anchorCtr="0">
              <a:noAutofit/>
            </a:bodyPr>
            <a:lstStyle/>
            <a:p>
              <a:pPr algn="ctr" defTabSz="622300">
                <a:lnSpc>
                  <a:spcPct val="90000"/>
                </a:lnSpc>
                <a:spcAft>
                  <a:spcPct val="35000"/>
                </a:spcAft>
              </a:pPr>
              <a:r>
                <a:rPr lang="zh-CN" altLang="en-US" dirty="0" smtClean="0">
                  <a:solidFill>
                    <a:prstClr val="black">
                      <a:lumMod val="75000"/>
                      <a:lumOff val="25000"/>
                    </a:prstClr>
                  </a:solidFill>
                  <a:latin typeface="微软雅黑" panose="020B0503020204020204" pitchFamily="34" charset="-122"/>
                  <a:ea typeface="微软雅黑" panose="020B0503020204020204" pitchFamily="34" charset="-122"/>
                </a:rPr>
                <a:t>掌上报销</a:t>
              </a:r>
              <a:endParaRPr lang="id-ID"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5" name="Freeform 43"/>
            <p:cNvSpPr/>
            <p:nvPr/>
          </p:nvSpPr>
          <p:spPr>
            <a:xfrm>
              <a:off x="3489514" y="3796976"/>
              <a:ext cx="1981387" cy="565473"/>
            </a:xfrm>
            <a:custGeom>
              <a:avLst/>
              <a:gdLst>
                <a:gd name="connsiteX0" fmla="*/ 0 w 1981387"/>
                <a:gd name="connsiteY0" fmla="*/ 94246 h 565473"/>
                <a:gd name="connsiteX1" fmla="*/ 94246 w 1981387"/>
                <a:gd name="connsiteY1" fmla="*/ 0 h 565473"/>
                <a:gd name="connsiteX2" fmla="*/ 1887142 w 1981387"/>
                <a:gd name="connsiteY2" fmla="*/ 0 h 565473"/>
                <a:gd name="connsiteX3" fmla="*/ 1981388 w 1981387"/>
                <a:gd name="connsiteY3" fmla="*/ 94246 h 565473"/>
                <a:gd name="connsiteX4" fmla="*/ 1981387 w 1981387"/>
                <a:gd name="connsiteY4" fmla="*/ 471228 h 565473"/>
                <a:gd name="connsiteX5" fmla="*/ 1887141 w 1981387"/>
                <a:gd name="connsiteY5" fmla="*/ 565474 h 565473"/>
                <a:gd name="connsiteX6" fmla="*/ 94246 w 1981387"/>
                <a:gd name="connsiteY6" fmla="*/ 565473 h 565473"/>
                <a:gd name="connsiteX7" fmla="*/ 0 w 1981387"/>
                <a:gd name="connsiteY7" fmla="*/ 471227 h 565473"/>
                <a:gd name="connsiteX8" fmla="*/ 0 w 1981387"/>
                <a:gd name="connsiteY8" fmla="*/ 94246 h 56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387" h="565473">
                  <a:moveTo>
                    <a:pt x="0" y="94246"/>
                  </a:moveTo>
                  <a:cubicBezTo>
                    <a:pt x="0" y="42195"/>
                    <a:pt x="42195" y="0"/>
                    <a:pt x="94246" y="0"/>
                  </a:cubicBezTo>
                  <a:lnTo>
                    <a:pt x="1887142" y="0"/>
                  </a:lnTo>
                  <a:cubicBezTo>
                    <a:pt x="1939193" y="0"/>
                    <a:pt x="1981388" y="42195"/>
                    <a:pt x="1981388" y="94246"/>
                  </a:cubicBezTo>
                  <a:cubicBezTo>
                    <a:pt x="1981388" y="219907"/>
                    <a:pt x="1981387" y="345567"/>
                    <a:pt x="1981387" y="471228"/>
                  </a:cubicBezTo>
                  <a:cubicBezTo>
                    <a:pt x="1981387" y="523279"/>
                    <a:pt x="1939192" y="565474"/>
                    <a:pt x="1887141" y="565474"/>
                  </a:cubicBezTo>
                  <a:lnTo>
                    <a:pt x="94246" y="565473"/>
                  </a:lnTo>
                  <a:cubicBezTo>
                    <a:pt x="42195" y="565473"/>
                    <a:pt x="0" y="523278"/>
                    <a:pt x="0" y="471227"/>
                  </a:cubicBezTo>
                  <a:lnTo>
                    <a:pt x="0" y="94246"/>
                  </a:lnTo>
                  <a:close/>
                </a:path>
              </a:pathLst>
            </a:custGeom>
            <a:solidFill>
              <a:schemeClr val="accent4">
                <a:lumMod val="40000"/>
                <a:lumOff val="60000"/>
              </a:schemeClr>
            </a:solidFill>
            <a:ln>
              <a:noFill/>
            </a:ln>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5384" tIns="36494" rIns="27604" bIns="36494" numCol="1" spcCol="1270" anchor="ctr" anchorCtr="0">
              <a:noAutofit/>
            </a:bodyPr>
            <a:lstStyle/>
            <a:p>
              <a:pPr algn="ctr" defTabSz="622300">
                <a:lnSpc>
                  <a:spcPct val="90000"/>
                </a:lnSpc>
                <a:spcAft>
                  <a:spcPct val="35000"/>
                </a:spcAft>
              </a:pPr>
              <a:r>
                <a:rPr lang="en-US" dirty="0" smtClean="0">
                  <a:solidFill>
                    <a:prstClr val="black">
                      <a:lumMod val="75000"/>
                      <a:lumOff val="25000"/>
                    </a:prstClr>
                  </a:solidFill>
                  <a:latin typeface="微软雅黑" panose="020B0503020204020204" pitchFamily="34" charset="-122"/>
                  <a:ea typeface="微软雅黑" panose="020B0503020204020204" pitchFamily="34" charset="-122"/>
                </a:rPr>
                <a:t>E</a:t>
              </a:r>
              <a:r>
                <a:rPr lang="zh-CN" altLang="en-US" dirty="0" smtClean="0">
                  <a:solidFill>
                    <a:prstClr val="black">
                      <a:lumMod val="75000"/>
                      <a:lumOff val="25000"/>
                    </a:prstClr>
                  </a:solidFill>
                  <a:latin typeface="微软雅黑" panose="020B0503020204020204" pitchFamily="34" charset="-122"/>
                  <a:ea typeface="微软雅黑" panose="020B0503020204020204" pitchFamily="34" charset="-122"/>
                </a:rPr>
                <a:t>销售</a:t>
              </a:r>
              <a:endParaRPr lang="id-ID"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6" name="Freeform 46"/>
            <p:cNvSpPr/>
            <p:nvPr/>
          </p:nvSpPr>
          <p:spPr>
            <a:xfrm>
              <a:off x="3489514" y="4726813"/>
              <a:ext cx="1981387" cy="565473"/>
            </a:xfrm>
            <a:custGeom>
              <a:avLst/>
              <a:gdLst>
                <a:gd name="connsiteX0" fmla="*/ 0 w 1981387"/>
                <a:gd name="connsiteY0" fmla="*/ 94246 h 565473"/>
                <a:gd name="connsiteX1" fmla="*/ 94246 w 1981387"/>
                <a:gd name="connsiteY1" fmla="*/ 0 h 565473"/>
                <a:gd name="connsiteX2" fmla="*/ 1887142 w 1981387"/>
                <a:gd name="connsiteY2" fmla="*/ 0 h 565473"/>
                <a:gd name="connsiteX3" fmla="*/ 1981388 w 1981387"/>
                <a:gd name="connsiteY3" fmla="*/ 94246 h 565473"/>
                <a:gd name="connsiteX4" fmla="*/ 1981387 w 1981387"/>
                <a:gd name="connsiteY4" fmla="*/ 471228 h 565473"/>
                <a:gd name="connsiteX5" fmla="*/ 1887141 w 1981387"/>
                <a:gd name="connsiteY5" fmla="*/ 565474 h 565473"/>
                <a:gd name="connsiteX6" fmla="*/ 94246 w 1981387"/>
                <a:gd name="connsiteY6" fmla="*/ 565473 h 565473"/>
                <a:gd name="connsiteX7" fmla="*/ 0 w 1981387"/>
                <a:gd name="connsiteY7" fmla="*/ 471227 h 565473"/>
                <a:gd name="connsiteX8" fmla="*/ 0 w 1981387"/>
                <a:gd name="connsiteY8" fmla="*/ 94246 h 56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387" h="565473">
                  <a:moveTo>
                    <a:pt x="0" y="94246"/>
                  </a:moveTo>
                  <a:cubicBezTo>
                    <a:pt x="0" y="42195"/>
                    <a:pt x="42195" y="0"/>
                    <a:pt x="94246" y="0"/>
                  </a:cubicBezTo>
                  <a:lnTo>
                    <a:pt x="1887142" y="0"/>
                  </a:lnTo>
                  <a:cubicBezTo>
                    <a:pt x="1939193" y="0"/>
                    <a:pt x="1981388" y="42195"/>
                    <a:pt x="1981388" y="94246"/>
                  </a:cubicBezTo>
                  <a:cubicBezTo>
                    <a:pt x="1981388" y="219907"/>
                    <a:pt x="1981387" y="345567"/>
                    <a:pt x="1981387" y="471228"/>
                  </a:cubicBezTo>
                  <a:cubicBezTo>
                    <a:pt x="1981387" y="523279"/>
                    <a:pt x="1939192" y="565474"/>
                    <a:pt x="1887141" y="565474"/>
                  </a:cubicBezTo>
                  <a:lnTo>
                    <a:pt x="94246" y="565473"/>
                  </a:lnTo>
                  <a:cubicBezTo>
                    <a:pt x="42195" y="565473"/>
                    <a:pt x="0" y="523278"/>
                    <a:pt x="0" y="471227"/>
                  </a:cubicBezTo>
                  <a:lnTo>
                    <a:pt x="0" y="94246"/>
                  </a:lnTo>
                  <a:close/>
                </a:path>
              </a:pathLst>
            </a:custGeom>
            <a:solidFill>
              <a:schemeClr val="accent4">
                <a:lumMod val="40000"/>
                <a:lumOff val="60000"/>
              </a:schemeClr>
            </a:solidFill>
            <a:ln>
              <a:noFill/>
            </a:ln>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5384" tIns="36494" rIns="27604" bIns="36494" numCol="1" spcCol="1270" anchor="ctr" anchorCtr="0">
              <a:noAutofit/>
            </a:bodyPr>
            <a:lstStyle/>
            <a:p>
              <a:pPr algn="ctr" defTabSz="622300">
                <a:lnSpc>
                  <a:spcPct val="90000"/>
                </a:lnSpc>
                <a:spcAft>
                  <a:spcPct val="35000"/>
                </a:spcAft>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生产助手</a:t>
              </a:r>
              <a:endParaRPr lang="id-ID"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41" name="TextBox 40"/>
          <p:cNvSpPr txBox="1"/>
          <p:nvPr/>
        </p:nvSpPr>
        <p:spPr>
          <a:xfrm>
            <a:off x="3901507" y="1158012"/>
            <a:ext cx="4842456" cy="307777"/>
          </a:xfrm>
          <a:prstGeom prst="rect">
            <a:avLst/>
          </a:prstGeom>
          <a:noFill/>
        </p:spPr>
        <p:txBody>
          <a:bodyPr wrap="square" rtlCol="0">
            <a:spAutoFit/>
          </a:bodyPr>
          <a:lstStyle/>
          <a:p>
            <a:r>
              <a:rPr lang="zh-CN" altLang="en-US" sz="1400" dirty="0" smtClean="0">
                <a:solidFill>
                  <a:prstClr val="white"/>
                </a:solidFill>
                <a:latin typeface="微软雅黑" panose="020B0503020204020204" pitchFamily="34" charset="-122"/>
                <a:ea typeface="微软雅黑" panose="020B0503020204020204" pitchFamily="34" charset="-122"/>
              </a:rPr>
              <a:t>资金查询、资金分布、资金收支</a:t>
            </a:r>
            <a:endParaRPr lang="id-ID" sz="1400" dirty="0">
              <a:solidFill>
                <a:prstClr val="white"/>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3925922" y="2094116"/>
            <a:ext cx="4842456"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为企业全员提供随时随地、有条不紊的报销新体验</a:t>
            </a:r>
            <a:endParaRPr lang="id-ID" sz="1400" dirty="0">
              <a:solidFill>
                <a:prstClr val="white"/>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901507" y="3030220"/>
            <a:ext cx="4842456"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经营业绩分析、移动下单、订单查询、商品展示等</a:t>
            </a:r>
            <a:endParaRPr lang="id-ID" sz="1400" dirty="0">
              <a:solidFill>
                <a:prstClr val="white"/>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3901507" y="3966324"/>
            <a:ext cx="4842456"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生产进度查询、领料提醒、生产入库通知、掌上汇报业务</a:t>
            </a:r>
            <a:endParaRPr lang="id-ID" sz="14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008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1000"/>
                                        <p:tgtEl>
                                          <p:spTgt spid="24"/>
                                        </p:tgtEl>
                                      </p:cBhvr>
                                    </p:animEffect>
                                  </p:childTnLst>
                                </p:cTn>
                              </p:par>
                              <p:par>
                                <p:cTn id="8" presetID="16" presetClass="entr" presetSubtype="21" fill="hold" grpId="0" nodeType="withEffect">
                                  <p:stCondLst>
                                    <p:cond delay="1500"/>
                                  </p:stCondLst>
                                  <p:childTnLst>
                                    <p:set>
                                      <p:cBhvr>
                                        <p:cTn id="9" dur="1" fill="hold">
                                          <p:stCondLst>
                                            <p:cond delay="0"/>
                                          </p:stCondLst>
                                        </p:cTn>
                                        <p:tgtEl>
                                          <p:spTgt spid="41"/>
                                        </p:tgtEl>
                                        <p:attrNameLst>
                                          <p:attrName>style.visibility</p:attrName>
                                        </p:attrNameLst>
                                      </p:cBhvr>
                                      <p:to>
                                        <p:strVal val="visible"/>
                                      </p:to>
                                    </p:set>
                                    <p:animEffect transition="in" filter="barn(inVertical)">
                                      <p:cBhvr>
                                        <p:cTn id="10" dur="500"/>
                                        <p:tgtEl>
                                          <p:spTgt spid="41"/>
                                        </p:tgtEl>
                                      </p:cBhvr>
                                    </p:animEffect>
                                  </p:childTnLst>
                                </p:cTn>
                              </p:par>
                              <p:par>
                                <p:cTn id="11" presetID="16" presetClass="entr" presetSubtype="21" fill="hold" grpId="0" nodeType="withEffect">
                                  <p:stCondLst>
                                    <p:cond delay="1500"/>
                                  </p:stCondLst>
                                  <p:childTnLst>
                                    <p:set>
                                      <p:cBhvr>
                                        <p:cTn id="12" dur="1" fill="hold">
                                          <p:stCondLst>
                                            <p:cond delay="0"/>
                                          </p:stCondLst>
                                        </p:cTn>
                                        <p:tgtEl>
                                          <p:spTgt spid="42"/>
                                        </p:tgtEl>
                                        <p:attrNameLst>
                                          <p:attrName>style.visibility</p:attrName>
                                        </p:attrNameLst>
                                      </p:cBhvr>
                                      <p:to>
                                        <p:strVal val="visible"/>
                                      </p:to>
                                    </p:set>
                                    <p:animEffect transition="in" filter="barn(inVertical)">
                                      <p:cBhvr>
                                        <p:cTn id="13" dur="500"/>
                                        <p:tgtEl>
                                          <p:spTgt spid="42"/>
                                        </p:tgtEl>
                                      </p:cBhvr>
                                    </p:animEffect>
                                  </p:childTnLst>
                                </p:cTn>
                              </p:par>
                              <p:par>
                                <p:cTn id="14" presetID="16" presetClass="entr" presetSubtype="21" fill="hold" grpId="0" nodeType="withEffect">
                                  <p:stCondLst>
                                    <p:cond delay="1500"/>
                                  </p:stCondLst>
                                  <p:childTnLst>
                                    <p:set>
                                      <p:cBhvr>
                                        <p:cTn id="15" dur="1" fill="hold">
                                          <p:stCondLst>
                                            <p:cond delay="0"/>
                                          </p:stCondLst>
                                        </p:cTn>
                                        <p:tgtEl>
                                          <p:spTgt spid="43"/>
                                        </p:tgtEl>
                                        <p:attrNameLst>
                                          <p:attrName>style.visibility</p:attrName>
                                        </p:attrNameLst>
                                      </p:cBhvr>
                                      <p:to>
                                        <p:strVal val="visible"/>
                                      </p:to>
                                    </p:set>
                                    <p:animEffect transition="in" filter="barn(inVertical)">
                                      <p:cBhvr>
                                        <p:cTn id="16" dur="500"/>
                                        <p:tgtEl>
                                          <p:spTgt spid="43"/>
                                        </p:tgtEl>
                                      </p:cBhvr>
                                    </p:animEffect>
                                  </p:childTnLst>
                                </p:cTn>
                              </p:par>
                              <p:par>
                                <p:cTn id="17" presetID="16" presetClass="entr" presetSubtype="21" fill="hold" grpId="0" nodeType="withEffect">
                                  <p:stCondLst>
                                    <p:cond delay="1500"/>
                                  </p:stCondLst>
                                  <p:childTnLst>
                                    <p:set>
                                      <p:cBhvr>
                                        <p:cTn id="18" dur="1" fill="hold">
                                          <p:stCondLst>
                                            <p:cond delay="0"/>
                                          </p:stCondLst>
                                        </p:cTn>
                                        <p:tgtEl>
                                          <p:spTgt spid="44"/>
                                        </p:tgtEl>
                                        <p:attrNameLst>
                                          <p:attrName>style.visibility</p:attrName>
                                        </p:attrNameLst>
                                      </p:cBhvr>
                                      <p:to>
                                        <p:strVal val="visible"/>
                                      </p:to>
                                    </p:set>
                                    <p:animEffect transition="in" filter="barn(inVertical)">
                                      <p:cBhvr>
                                        <p:cTn id="1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K/3 Cloud</a:t>
            </a:r>
            <a:r>
              <a:rPr lang="zh-CN" altLang="en-US" dirty="0" smtClean="0"/>
              <a:t>云之家集成</a:t>
            </a:r>
            <a:r>
              <a:rPr lang="en-US" altLang="zh-CN" dirty="0" smtClean="0"/>
              <a:t>—</a:t>
            </a:r>
            <a:r>
              <a:rPr lang="zh-CN" altLang="en-US" dirty="0" smtClean="0"/>
              <a:t>预置轻应用</a:t>
            </a:r>
            <a:endParaRPr lang="zh-CN" altLang="en-US" dirty="0"/>
          </a:p>
        </p:txBody>
      </p:sp>
      <p:grpSp>
        <p:nvGrpSpPr>
          <p:cNvPr id="24" name="Group 35"/>
          <p:cNvGrpSpPr/>
          <p:nvPr/>
        </p:nvGrpSpPr>
        <p:grpSpPr>
          <a:xfrm>
            <a:off x="179512" y="915566"/>
            <a:ext cx="8822028" cy="3631041"/>
            <a:chOff x="1944710" y="1784742"/>
            <a:chExt cx="8822028" cy="3631041"/>
          </a:xfrm>
        </p:grpSpPr>
        <p:sp>
          <p:nvSpPr>
            <p:cNvPr id="25" name="Freeform 36"/>
            <p:cNvSpPr/>
            <p:nvPr/>
          </p:nvSpPr>
          <p:spPr>
            <a:xfrm>
              <a:off x="1944710" y="1784742"/>
              <a:ext cx="1689426" cy="838339"/>
            </a:xfrm>
            <a:custGeom>
              <a:avLst/>
              <a:gdLst>
                <a:gd name="connsiteX0" fmla="*/ 0 w 2095848"/>
                <a:gd name="connsiteY0" fmla="*/ 139726 h 838339"/>
                <a:gd name="connsiteX1" fmla="*/ 139726 w 2095848"/>
                <a:gd name="connsiteY1" fmla="*/ 0 h 838339"/>
                <a:gd name="connsiteX2" fmla="*/ 1956122 w 2095848"/>
                <a:gd name="connsiteY2" fmla="*/ 0 h 838339"/>
                <a:gd name="connsiteX3" fmla="*/ 2095848 w 2095848"/>
                <a:gd name="connsiteY3" fmla="*/ 139726 h 838339"/>
                <a:gd name="connsiteX4" fmla="*/ 2095848 w 2095848"/>
                <a:gd name="connsiteY4" fmla="*/ 698613 h 838339"/>
                <a:gd name="connsiteX5" fmla="*/ 1956122 w 2095848"/>
                <a:gd name="connsiteY5" fmla="*/ 838339 h 838339"/>
                <a:gd name="connsiteX6" fmla="*/ 139726 w 2095848"/>
                <a:gd name="connsiteY6" fmla="*/ 838339 h 838339"/>
                <a:gd name="connsiteX7" fmla="*/ 0 w 2095848"/>
                <a:gd name="connsiteY7" fmla="*/ 698613 h 838339"/>
                <a:gd name="connsiteX8" fmla="*/ 0 w 2095848"/>
                <a:gd name="connsiteY8" fmla="*/ 139726 h 83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848" h="838339">
                  <a:moveTo>
                    <a:pt x="0" y="139726"/>
                  </a:moveTo>
                  <a:cubicBezTo>
                    <a:pt x="0" y="62557"/>
                    <a:pt x="62557" y="0"/>
                    <a:pt x="139726" y="0"/>
                  </a:cubicBezTo>
                  <a:lnTo>
                    <a:pt x="1956122" y="0"/>
                  </a:lnTo>
                  <a:cubicBezTo>
                    <a:pt x="2033291" y="0"/>
                    <a:pt x="2095848" y="62557"/>
                    <a:pt x="2095848" y="139726"/>
                  </a:cubicBezTo>
                  <a:lnTo>
                    <a:pt x="2095848" y="698613"/>
                  </a:lnTo>
                  <a:cubicBezTo>
                    <a:pt x="2095848" y="775782"/>
                    <a:pt x="2033291" y="838339"/>
                    <a:pt x="1956122" y="838339"/>
                  </a:cubicBezTo>
                  <a:lnTo>
                    <a:pt x="139726" y="838339"/>
                  </a:lnTo>
                  <a:cubicBezTo>
                    <a:pt x="62557" y="838339"/>
                    <a:pt x="0" y="775782"/>
                    <a:pt x="0" y="698613"/>
                  </a:cubicBezTo>
                  <a:lnTo>
                    <a:pt x="0" y="139726"/>
                  </a:lnTo>
                  <a:close/>
                </a:path>
              </a:pathLst>
            </a:custGeom>
            <a:solidFill>
              <a:schemeClr val="accent1">
                <a:lumMod val="7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9344" tIns="70134" rIns="40924" bIns="70134" numCol="1" spcCol="1270" anchor="ctr" anchorCtr="0">
              <a:noAutofit/>
            </a:bodyPr>
            <a:lstStyle/>
            <a:p>
              <a:pPr algn="ctr" defTabSz="2044700">
                <a:lnSpc>
                  <a:spcPct val="90000"/>
                </a:lnSpc>
                <a:spcAft>
                  <a:spcPct val="35000"/>
                </a:spcAft>
              </a:pPr>
              <a:r>
                <a:rPr lang="en-US" sz="3600" dirty="0" smtClean="0">
                  <a:solidFill>
                    <a:prstClr val="white"/>
                  </a:solidFill>
                  <a:latin typeface="微软雅黑" panose="020B0503020204020204" pitchFamily="34" charset="-122"/>
                  <a:ea typeface="微软雅黑" panose="020B0503020204020204" pitchFamily="34" charset="-122"/>
                </a:rPr>
                <a:t>5</a:t>
              </a:r>
              <a:endParaRPr lang="id-ID" sz="3600" dirty="0">
                <a:solidFill>
                  <a:prstClr val="white"/>
                </a:solidFill>
                <a:latin typeface="微软雅黑" panose="020B0503020204020204" pitchFamily="34" charset="-122"/>
                <a:ea typeface="微软雅黑" panose="020B0503020204020204" pitchFamily="34" charset="-122"/>
              </a:endParaRPr>
            </a:p>
          </p:txBody>
        </p:sp>
        <p:sp>
          <p:nvSpPr>
            <p:cNvPr id="26" name="Freeform 38"/>
            <p:cNvSpPr/>
            <p:nvPr/>
          </p:nvSpPr>
          <p:spPr>
            <a:xfrm>
              <a:off x="5293070" y="1859194"/>
              <a:ext cx="5473668" cy="695821"/>
            </a:xfrm>
            <a:custGeom>
              <a:avLst/>
              <a:gdLst>
                <a:gd name="connsiteX0" fmla="*/ 0 w 5715358"/>
                <a:gd name="connsiteY0" fmla="*/ 115972 h 695821"/>
                <a:gd name="connsiteX1" fmla="*/ 115972 w 5715358"/>
                <a:gd name="connsiteY1" fmla="*/ 0 h 695821"/>
                <a:gd name="connsiteX2" fmla="*/ 5599386 w 5715358"/>
                <a:gd name="connsiteY2" fmla="*/ 0 h 695821"/>
                <a:gd name="connsiteX3" fmla="*/ 5715358 w 5715358"/>
                <a:gd name="connsiteY3" fmla="*/ 115972 h 695821"/>
                <a:gd name="connsiteX4" fmla="*/ 5715358 w 5715358"/>
                <a:gd name="connsiteY4" fmla="*/ 579849 h 695821"/>
                <a:gd name="connsiteX5" fmla="*/ 5599386 w 5715358"/>
                <a:gd name="connsiteY5" fmla="*/ 695821 h 695821"/>
                <a:gd name="connsiteX6" fmla="*/ 115972 w 5715358"/>
                <a:gd name="connsiteY6" fmla="*/ 695821 h 695821"/>
                <a:gd name="connsiteX7" fmla="*/ 0 w 5715358"/>
                <a:gd name="connsiteY7" fmla="*/ 579849 h 695821"/>
                <a:gd name="connsiteX8" fmla="*/ 0 w 5715358"/>
                <a:gd name="connsiteY8" fmla="*/ 115972 h 6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358" h="695821">
                  <a:moveTo>
                    <a:pt x="0" y="115972"/>
                  </a:moveTo>
                  <a:cubicBezTo>
                    <a:pt x="0" y="51922"/>
                    <a:pt x="51922" y="0"/>
                    <a:pt x="115972" y="0"/>
                  </a:cubicBezTo>
                  <a:lnTo>
                    <a:pt x="5599386" y="0"/>
                  </a:lnTo>
                  <a:cubicBezTo>
                    <a:pt x="5663436" y="0"/>
                    <a:pt x="5715358" y="51922"/>
                    <a:pt x="5715358" y="115972"/>
                  </a:cubicBezTo>
                  <a:lnTo>
                    <a:pt x="5715358" y="579849"/>
                  </a:lnTo>
                  <a:cubicBezTo>
                    <a:pt x="5715358" y="643899"/>
                    <a:pt x="5663436" y="695821"/>
                    <a:pt x="5599386" y="695821"/>
                  </a:cubicBezTo>
                  <a:lnTo>
                    <a:pt x="115972" y="695821"/>
                  </a:lnTo>
                  <a:cubicBezTo>
                    <a:pt x="51922" y="695821"/>
                    <a:pt x="0" y="643899"/>
                    <a:pt x="0" y="579849"/>
                  </a:cubicBezTo>
                  <a:lnTo>
                    <a:pt x="0" y="115972"/>
                  </a:lnTo>
                  <a:close/>
                </a:path>
              </a:pathLst>
            </a:custGeom>
            <a:solidFill>
              <a:srgbClr val="005092"/>
            </a:solid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9207" tIns="41587" rIns="33967" bIns="41587" numCol="1" spcCol="1270" anchor="ctr" anchorCtr="0">
              <a:noAutofit/>
            </a:bodyPr>
            <a:lstStyle/>
            <a:p>
              <a:pPr algn="ctr" defTabSz="533400">
                <a:lnSpc>
                  <a:spcPct val="90000"/>
                </a:lnSpc>
                <a:spcAft>
                  <a:spcPct val="35000"/>
                </a:spcAft>
              </a:pPr>
              <a:endParaRPr lang="id-ID" sz="1050" dirty="0">
                <a:solidFill>
                  <a:prstClr val="white"/>
                </a:solidFill>
                <a:latin typeface="微软雅黑" panose="020B0503020204020204" pitchFamily="34" charset="-122"/>
                <a:ea typeface="微软雅黑" panose="020B0503020204020204" pitchFamily="34" charset="-122"/>
              </a:endParaRPr>
            </a:p>
          </p:txBody>
        </p:sp>
        <p:sp>
          <p:nvSpPr>
            <p:cNvPr id="27" name="Freeform 39"/>
            <p:cNvSpPr/>
            <p:nvPr/>
          </p:nvSpPr>
          <p:spPr>
            <a:xfrm>
              <a:off x="1944710" y="2740449"/>
              <a:ext cx="1689426" cy="838339"/>
            </a:xfrm>
            <a:custGeom>
              <a:avLst/>
              <a:gdLst>
                <a:gd name="connsiteX0" fmla="*/ 0 w 2095848"/>
                <a:gd name="connsiteY0" fmla="*/ 139726 h 838339"/>
                <a:gd name="connsiteX1" fmla="*/ 139726 w 2095848"/>
                <a:gd name="connsiteY1" fmla="*/ 0 h 838339"/>
                <a:gd name="connsiteX2" fmla="*/ 1956122 w 2095848"/>
                <a:gd name="connsiteY2" fmla="*/ 0 h 838339"/>
                <a:gd name="connsiteX3" fmla="*/ 2095848 w 2095848"/>
                <a:gd name="connsiteY3" fmla="*/ 139726 h 838339"/>
                <a:gd name="connsiteX4" fmla="*/ 2095848 w 2095848"/>
                <a:gd name="connsiteY4" fmla="*/ 698613 h 838339"/>
                <a:gd name="connsiteX5" fmla="*/ 1956122 w 2095848"/>
                <a:gd name="connsiteY5" fmla="*/ 838339 h 838339"/>
                <a:gd name="connsiteX6" fmla="*/ 139726 w 2095848"/>
                <a:gd name="connsiteY6" fmla="*/ 838339 h 838339"/>
                <a:gd name="connsiteX7" fmla="*/ 0 w 2095848"/>
                <a:gd name="connsiteY7" fmla="*/ 698613 h 838339"/>
                <a:gd name="connsiteX8" fmla="*/ 0 w 2095848"/>
                <a:gd name="connsiteY8" fmla="*/ 139726 h 83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848" h="838339">
                  <a:moveTo>
                    <a:pt x="0" y="139726"/>
                  </a:moveTo>
                  <a:cubicBezTo>
                    <a:pt x="0" y="62557"/>
                    <a:pt x="62557" y="0"/>
                    <a:pt x="139726" y="0"/>
                  </a:cubicBezTo>
                  <a:lnTo>
                    <a:pt x="1956122" y="0"/>
                  </a:lnTo>
                  <a:cubicBezTo>
                    <a:pt x="2033291" y="0"/>
                    <a:pt x="2095848" y="62557"/>
                    <a:pt x="2095848" y="139726"/>
                  </a:cubicBezTo>
                  <a:lnTo>
                    <a:pt x="2095848" y="698613"/>
                  </a:lnTo>
                  <a:cubicBezTo>
                    <a:pt x="2095848" y="775782"/>
                    <a:pt x="2033291" y="838339"/>
                    <a:pt x="1956122" y="838339"/>
                  </a:cubicBezTo>
                  <a:lnTo>
                    <a:pt x="139726" y="838339"/>
                  </a:lnTo>
                  <a:cubicBezTo>
                    <a:pt x="62557" y="838339"/>
                    <a:pt x="0" y="775782"/>
                    <a:pt x="0" y="698613"/>
                  </a:cubicBezTo>
                  <a:lnTo>
                    <a:pt x="0" y="139726"/>
                  </a:lnTo>
                  <a:close/>
                </a:path>
              </a:pathLst>
            </a:custGeom>
            <a:solidFill>
              <a:srgbClr val="00509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9344" tIns="70134" rIns="40924" bIns="70134" numCol="1" spcCol="1270" anchor="ctr" anchorCtr="0">
              <a:noAutofit/>
            </a:bodyPr>
            <a:lstStyle/>
            <a:p>
              <a:pPr algn="ctr" defTabSz="2044700">
                <a:lnSpc>
                  <a:spcPct val="90000"/>
                </a:lnSpc>
                <a:spcAft>
                  <a:spcPct val="35000"/>
                </a:spcAft>
              </a:pPr>
              <a:r>
                <a:rPr lang="en-US" sz="3600" dirty="0" smtClean="0">
                  <a:solidFill>
                    <a:prstClr val="white"/>
                  </a:solidFill>
                  <a:latin typeface="微软雅黑" panose="020B0503020204020204" pitchFamily="34" charset="-122"/>
                  <a:ea typeface="微软雅黑" panose="020B0503020204020204" pitchFamily="34" charset="-122"/>
                </a:rPr>
                <a:t>6</a:t>
              </a:r>
              <a:endParaRPr lang="id-ID" sz="3600" dirty="0">
                <a:solidFill>
                  <a:prstClr val="white"/>
                </a:solidFill>
                <a:latin typeface="微软雅黑" panose="020B0503020204020204" pitchFamily="34" charset="-122"/>
                <a:ea typeface="微软雅黑" panose="020B0503020204020204" pitchFamily="34" charset="-122"/>
              </a:endParaRPr>
            </a:p>
          </p:txBody>
        </p:sp>
        <p:sp>
          <p:nvSpPr>
            <p:cNvPr id="28" name="Freeform 41"/>
            <p:cNvSpPr/>
            <p:nvPr/>
          </p:nvSpPr>
          <p:spPr>
            <a:xfrm>
              <a:off x="5293070" y="2814901"/>
              <a:ext cx="5473668" cy="695821"/>
            </a:xfrm>
            <a:custGeom>
              <a:avLst/>
              <a:gdLst>
                <a:gd name="connsiteX0" fmla="*/ 0 w 5715358"/>
                <a:gd name="connsiteY0" fmla="*/ 115972 h 695821"/>
                <a:gd name="connsiteX1" fmla="*/ 115972 w 5715358"/>
                <a:gd name="connsiteY1" fmla="*/ 0 h 695821"/>
                <a:gd name="connsiteX2" fmla="*/ 5599386 w 5715358"/>
                <a:gd name="connsiteY2" fmla="*/ 0 h 695821"/>
                <a:gd name="connsiteX3" fmla="*/ 5715358 w 5715358"/>
                <a:gd name="connsiteY3" fmla="*/ 115972 h 695821"/>
                <a:gd name="connsiteX4" fmla="*/ 5715358 w 5715358"/>
                <a:gd name="connsiteY4" fmla="*/ 579849 h 695821"/>
                <a:gd name="connsiteX5" fmla="*/ 5599386 w 5715358"/>
                <a:gd name="connsiteY5" fmla="*/ 695821 h 695821"/>
                <a:gd name="connsiteX6" fmla="*/ 115972 w 5715358"/>
                <a:gd name="connsiteY6" fmla="*/ 695821 h 695821"/>
                <a:gd name="connsiteX7" fmla="*/ 0 w 5715358"/>
                <a:gd name="connsiteY7" fmla="*/ 579849 h 695821"/>
                <a:gd name="connsiteX8" fmla="*/ 0 w 5715358"/>
                <a:gd name="connsiteY8" fmla="*/ 115972 h 6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358" h="695821">
                  <a:moveTo>
                    <a:pt x="0" y="115972"/>
                  </a:moveTo>
                  <a:cubicBezTo>
                    <a:pt x="0" y="51922"/>
                    <a:pt x="51922" y="0"/>
                    <a:pt x="115972" y="0"/>
                  </a:cubicBezTo>
                  <a:lnTo>
                    <a:pt x="5599386" y="0"/>
                  </a:lnTo>
                  <a:cubicBezTo>
                    <a:pt x="5663436" y="0"/>
                    <a:pt x="5715358" y="51922"/>
                    <a:pt x="5715358" y="115972"/>
                  </a:cubicBezTo>
                  <a:lnTo>
                    <a:pt x="5715358" y="579849"/>
                  </a:lnTo>
                  <a:cubicBezTo>
                    <a:pt x="5715358" y="643899"/>
                    <a:pt x="5663436" y="695821"/>
                    <a:pt x="5599386" y="695821"/>
                  </a:cubicBezTo>
                  <a:lnTo>
                    <a:pt x="115972" y="695821"/>
                  </a:lnTo>
                  <a:cubicBezTo>
                    <a:pt x="51922" y="695821"/>
                    <a:pt x="0" y="643899"/>
                    <a:pt x="0" y="579849"/>
                  </a:cubicBezTo>
                  <a:lnTo>
                    <a:pt x="0" y="115972"/>
                  </a:lnTo>
                  <a:close/>
                </a:path>
              </a:pathLst>
            </a:custGeom>
            <a:solidFill>
              <a:srgbClr val="005092"/>
            </a:solidFill>
            <a:ln>
              <a:noFill/>
            </a:ln>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9207" tIns="41587" rIns="33967" bIns="41587" numCol="1" spcCol="1270" anchor="ctr" anchorCtr="0">
              <a:noAutofit/>
            </a:bodyPr>
            <a:lstStyle/>
            <a:p>
              <a:pPr algn="ctr" defTabSz="533400">
                <a:lnSpc>
                  <a:spcPct val="90000"/>
                </a:lnSpc>
                <a:spcAft>
                  <a:spcPct val="35000"/>
                </a:spcAft>
              </a:pPr>
              <a:endParaRPr lang="id-ID" sz="1050" dirty="0">
                <a:solidFill>
                  <a:prstClr val="white"/>
                </a:solidFill>
                <a:latin typeface="微软雅黑" panose="020B0503020204020204" pitchFamily="34" charset="-122"/>
                <a:ea typeface="微软雅黑" panose="020B0503020204020204" pitchFamily="34" charset="-122"/>
              </a:endParaRPr>
            </a:p>
          </p:txBody>
        </p:sp>
        <p:sp>
          <p:nvSpPr>
            <p:cNvPr id="29" name="Freeform 42"/>
            <p:cNvSpPr/>
            <p:nvPr/>
          </p:nvSpPr>
          <p:spPr>
            <a:xfrm>
              <a:off x="1944710" y="3660543"/>
              <a:ext cx="1689426" cy="838339"/>
            </a:xfrm>
            <a:custGeom>
              <a:avLst/>
              <a:gdLst>
                <a:gd name="connsiteX0" fmla="*/ 0 w 2095848"/>
                <a:gd name="connsiteY0" fmla="*/ 139726 h 838339"/>
                <a:gd name="connsiteX1" fmla="*/ 139726 w 2095848"/>
                <a:gd name="connsiteY1" fmla="*/ 0 h 838339"/>
                <a:gd name="connsiteX2" fmla="*/ 1956122 w 2095848"/>
                <a:gd name="connsiteY2" fmla="*/ 0 h 838339"/>
                <a:gd name="connsiteX3" fmla="*/ 2095848 w 2095848"/>
                <a:gd name="connsiteY3" fmla="*/ 139726 h 838339"/>
                <a:gd name="connsiteX4" fmla="*/ 2095848 w 2095848"/>
                <a:gd name="connsiteY4" fmla="*/ 698613 h 838339"/>
                <a:gd name="connsiteX5" fmla="*/ 1956122 w 2095848"/>
                <a:gd name="connsiteY5" fmla="*/ 838339 h 838339"/>
                <a:gd name="connsiteX6" fmla="*/ 139726 w 2095848"/>
                <a:gd name="connsiteY6" fmla="*/ 838339 h 838339"/>
                <a:gd name="connsiteX7" fmla="*/ 0 w 2095848"/>
                <a:gd name="connsiteY7" fmla="*/ 698613 h 838339"/>
                <a:gd name="connsiteX8" fmla="*/ 0 w 2095848"/>
                <a:gd name="connsiteY8" fmla="*/ 139726 h 83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848" h="838339">
                  <a:moveTo>
                    <a:pt x="0" y="139726"/>
                  </a:moveTo>
                  <a:cubicBezTo>
                    <a:pt x="0" y="62557"/>
                    <a:pt x="62557" y="0"/>
                    <a:pt x="139726" y="0"/>
                  </a:cubicBezTo>
                  <a:lnTo>
                    <a:pt x="1956122" y="0"/>
                  </a:lnTo>
                  <a:cubicBezTo>
                    <a:pt x="2033291" y="0"/>
                    <a:pt x="2095848" y="62557"/>
                    <a:pt x="2095848" y="139726"/>
                  </a:cubicBezTo>
                  <a:lnTo>
                    <a:pt x="2095848" y="698613"/>
                  </a:lnTo>
                  <a:cubicBezTo>
                    <a:pt x="2095848" y="775782"/>
                    <a:pt x="2033291" y="838339"/>
                    <a:pt x="1956122" y="838339"/>
                  </a:cubicBezTo>
                  <a:lnTo>
                    <a:pt x="139726" y="838339"/>
                  </a:lnTo>
                  <a:cubicBezTo>
                    <a:pt x="62557" y="838339"/>
                    <a:pt x="0" y="775782"/>
                    <a:pt x="0" y="698613"/>
                  </a:cubicBezTo>
                  <a:lnTo>
                    <a:pt x="0" y="139726"/>
                  </a:lnTo>
                  <a:close/>
                </a:path>
              </a:pathLst>
            </a:custGeom>
            <a:solidFill>
              <a:srgbClr val="005092"/>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9344" tIns="70134" rIns="40924" bIns="70134" numCol="1" spcCol="1270" anchor="ctr" anchorCtr="0">
              <a:noAutofit/>
            </a:bodyPr>
            <a:lstStyle/>
            <a:p>
              <a:pPr algn="ctr" defTabSz="2044700">
                <a:lnSpc>
                  <a:spcPct val="90000"/>
                </a:lnSpc>
                <a:spcAft>
                  <a:spcPct val="35000"/>
                </a:spcAft>
              </a:pPr>
              <a:r>
                <a:rPr lang="en-US" sz="3600" dirty="0" smtClean="0">
                  <a:solidFill>
                    <a:prstClr val="white"/>
                  </a:solidFill>
                  <a:latin typeface="微软雅黑" panose="020B0503020204020204" pitchFamily="34" charset="-122"/>
                  <a:ea typeface="微软雅黑" panose="020B0503020204020204" pitchFamily="34" charset="-122"/>
                </a:rPr>
                <a:t>7</a:t>
              </a:r>
              <a:endParaRPr lang="id-ID" sz="3600" dirty="0">
                <a:solidFill>
                  <a:prstClr val="white"/>
                </a:solidFill>
                <a:latin typeface="微软雅黑" panose="020B0503020204020204" pitchFamily="34" charset="-122"/>
                <a:ea typeface="微软雅黑" panose="020B0503020204020204" pitchFamily="34" charset="-122"/>
              </a:endParaRPr>
            </a:p>
          </p:txBody>
        </p:sp>
        <p:sp>
          <p:nvSpPr>
            <p:cNvPr id="30" name="Freeform 44"/>
            <p:cNvSpPr/>
            <p:nvPr/>
          </p:nvSpPr>
          <p:spPr>
            <a:xfrm>
              <a:off x="5280128" y="3731802"/>
              <a:ext cx="5473668" cy="695821"/>
            </a:xfrm>
            <a:custGeom>
              <a:avLst/>
              <a:gdLst>
                <a:gd name="connsiteX0" fmla="*/ 0 w 5715358"/>
                <a:gd name="connsiteY0" fmla="*/ 115972 h 695821"/>
                <a:gd name="connsiteX1" fmla="*/ 115972 w 5715358"/>
                <a:gd name="connsiteY1" fmla="*/ 0 h 695821"/>
                <a:gd name="connsiteX2" fmla="*/ 5599386 w 5715358"/>
                <a:gd name="connsiteY2" fmla="*/ 0 h 695821"/>
                <a:gd name="connsiteX3" fmla="*/ 5715358 w 5715358"/>
                <a:gd name="connsiteY3" fmla="*/ 115972 h 695821"/>
                <a:gd name="connsiteX4" fmla="*/ 5715358 w 5715358"/>
                <a:gd name="connsiteY4" fmla="*/ 579849 h 695821"/>
                <a:gd name="connsiteX5" fmla="*/ 5599386 w 5715358"/>
                <a:gd name="connsiteY5" fmla="*/ 695821 h 695821"/>
                <a:gd name="connsiteX6" fmla="*/ 115972 w 5715358"/>
                <a:gd name="connsiteY6" fmla="*/ 695821 h 695821"/>
                <a:gd name="connsiteX7" fmla="*/ 0 w 5715358"/>
                <a:gd name="connsiteY7" fmla="*/ 579849 h 695821"/>
                <a:gd name="connsiteX8" fmla="*/ 0 w 5715358"/>
                <a:gd name="connsiteY8" fmla="*/ 115972 h 6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358" h="695821">
                  <a:moveTo>
                    <a:pt x="0" y="115972"/>
                  </a:moveTo>
                  <a:cubicBezTo>
                    <a:pt x="0" y="51922"/>
                    <a:pt x="51922" y="0"/>
                    <a:pt x="115972" y="0"/>
                  </a:cubicBezTo>
                  <a:lnTo>
                    <a:pt x="5599386" y="0"/>
                  </a:lnTo>
                  <a:cubicBezTo>
                    <a:pt x="5663436" y="0"/>
                    <a:pt x="5715358" y="51922"/>
                    <a:pt x="5715358" y="115972"/>
                  </a:cubicBezTo>
                  <a:lnTo>
                    <a:pt x="5715358" y="579849"/>
                  </a:lnTo>
                  <a:cubicBezTo>
                    <a:pt x="5715358" y="643899"/>
                    <a:pt x="5663436" y="695821"/>
                    <a:pt x="5599386" y="695821"/>
                  </a:cubicBezTo>
                  <a:lnTo>
                    <a:pt x="115972" y="695821"/>
                  </a:lnTo>
                  <a:cubicBezTo>
                    <a:pt x="51922" y="695821"/>
                    <a:pt x="0" y="643899"/>
                    <a:pt x="0" y="579849"/>
                  </a:cubicBezTo>
                  <a:lnTo>
                    <a:pt x="0" y="115972"/>
                  </a:lnTo>
                  <a:close/>
                </a:path>
              </a:pathLst>
            </a:custGeom>
            <a:solidFill>
              <a:srgbClr val="005092"/>
            </a:solidFill>
            <a:ln>
              <a:no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9207" tIns="41587" rIns="33967" bIns="41587" numCol="1" spcCol="1270" anchor="ctr" anchorCtr="0">
              <a:noAutofit/>
            </a:bodyPr>
            <a:lstStyle/>
            <a:p>
              <a:pPr algn="ctr" defTabSz="533400">
                <a:lnSpc>
                  <a:spcPct val="90000"/>
                </a:lnSpc>
                <a:spcAft>
                  <a:spcPct val="35000"/>
                </a:spcAft>
              </a:pPr>
              <a:endParaRPr lang="id-ID" sz="1050" dirty="0">
                <a:solidFill>
                  <a:prstClr val="white"/>
                </a:solidFill>
                <a:latin typeface="微软雅黑" panose="020B0503020204020204" pitchFamily="34" charset="-122"/>
                <a:ea typeface="微软雅黑" panose="020B0503020204020204" pitchFamily="34" charset="-122"/>
              </a:endParaRPr>
            </a:p>
          </p:txBody>
        </p:sp>
        <p:sp>
          <p:nvSpPr>
            <p:cNvPr id="31" name="Freeform 45"/>
            <p:cNvSpPr/>
            <p:nvPr/>
          </p:nvSpPr>
          <p:spPr>
            <a:xfrm>
              <a:off x="1944710" y="4577444"/>
              <a:ext cx="1689426" cy="838339"/>
            </a:xfrm>
            <a:custGeom>
              <a:avLst/>
              <a:gdLst>
                <a:gd name="connsiteX0" fmla="*/ 0 w 2095848"/>
                <a:gd name="connsiteY0" fmla="*/ 139726 h 838339"/>
                <a:gd name="connsiteX1" fmla="*/ 139726 w 2095848"/>
                <a:gd name="connsiteY1" fmla="*/ 0 h 838339"/>
                <a:gd name="connsiteX2" fmla="*/ 1956122 w 2095848"/>
                <a:gd name="connsiteY2" fmla="*/ 0 h 838339"/>
                <a:gd name="connsiteX3" fmla="*/ 2095848 w 2095848"/>
                <a:gd name="connsiteY3" fmla="*/ 139726 h 838339"/>
                <a:gd name="connsiteX4" fmla="*/ 2095848 w 2095848"/>
                <a:gd name="connsiteY4" fmla="*/ 698613 h 838339"/>
                <a:gd name="connsiteX5" fmla="*/ 1956122 w 2095848"/>
                <a:gd name="connsiteY5" fmla="*/ 838339 h 838339"/>
                <a:gd name="connsiteX6" fmla="*/ 139726 w 2095848"/>
                <a:gd name="connsiteY6" fmla="*/ 838339 h 838339"/>
                <a:gd name="connsiteX7" fmla="*/ 0 w 2095848"/>
                <a:gd name="connsiteY7" fmla="*/ 698613 h 838339"/>
                <a:gd name="connsiteX8" fmla="*/ 0 w 2095848"/>
                <a:gd name="connsiteY8" fmla="*/ 139726 h 83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848" h="838339">
                  <a:moveTo>
                    <a:pt x="0" y="139726"/>
                  </a:moveTo>
                  <a:cubicBezTo>
                    <a:pt x="0" y="62557"/>
                    <a:pt x="62557" y="0"/>
                    <a:pt x="139726" y="0"/>
                  </a:cubicBezTo>
                  <a:lnTo>
                    <a:pt x="1956122" y="0"/>
                  </a:lnTo>
                  <a:cubicBezTo>
                    <a:pt x="2033291" y="0"/>
                    <a:pt x="2095848" y="62557"/>
                    <a:pt x="2095848" y="139726"/>
                  </a:cubicBezTo>
                  <a:lnTo>
                    <a:pt x="2095848" y="698613"/>
                  </a:lnTo>
                  <a:cubicBezTo>
                    <a:pt x="2095848" y="775782"/>
                    <a:pt x="2033291" y="838339"/>
                    <a:pt x="1956122" y="838339"/>
                  </a:cubicBezTo>
                  <a:lnTo>
                    <a:pt x="139726" y="838339"/>
                  </a:lnTo>
                  <a:cubicBezTo>
                    <a:pt x="62557" y="838339"/>
                    <a:pt x="0" y="775782"/>
                    <a:pt x="0" y="698613"/>
                  </a:cubicBezTo>
                  <a:lnTo>
                    <a:pt x="0" y="139726"/>
                  </a:lnTo>
                  <a:close/>
                </a:path>
              </a:pathLst>
            </a:custGeom>
            <a:solidFill>
              <a:srgbClr val="005092"/>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9344" tIns="70134" rIns="40924" bIns="70134" numCol="1" spcCol="1270" anchor="ctr" anchorCtr="0">
              <a:noAutofit/>
            </a:bodyPr>
            <a:lstStyle/>
            <a:p>
              <a:pPr algn="ctr" defTabSz="2044700">
                <a:lnSpc>
                  <a:spcPct val="90000"/>
                </a:lnSpc>
                <a:spcAft>
                  <a:spcPct val="35000"/>
                </a:spcAft>
              </a:pPr>
              <a:r>
                <a:rPr lang="en-US" sz="3600" dirty="0" smtClean="0">
                  <a:solidFill>
                    <a:prstClr val="white"/>
                  </a:solidFill>
                  <a:latin typeface="微软雅黑" panose="020B0503020204020204" pitchFamily="34" charset="-122"/>
                  <a:ea typeface="微软雅黑" panose="020B0503020204020204" pitchFamily="34" charset="-122"/>
                </a:rPr>
                <a:t>8</a:t>
              </a:r>
              <a:endParaRPr lang="id-ID" sz="3600" dirty="0">
                <a:solidFill>
                  <a:prstClr val="white"/>
                </a:solidFill>
                <a:latin typeface="微软雅黑" panose="020B0503020204020204" pitchFamily="34" charset="-122"/>
                <a:ea typeface="微软雅黑" panose="020B0503020204020204" pitchFamily="34" charset="-122"/>
              </a:endParaRPr>
            </a:p>
          </p:txBody>
        </p:sp>
        <p:sp>
          <p:nvSpPr>
            <p:cNvPr id="32" name="Freeform 47"/>
            <p:cNvSpPr/>
            <p:nvPr/>
          </p:nvSpPr>
          <p:spPr>
            <a:xfrm>
              <a:off x="5280128" y="4661638"/>
              <a:ext cx="5473668" cy="695821"/>
            </a:xfrm>
            <a:custGeom>
              <a:avLst/>
              <a:gdLst>
                <a:gd name="connsiteX0" fmla="*/ 0 w 5715358"/>
                <a:gd name="connsiteY0" fmla="*/ 115972 h 695821"/>
                <a:gd name="connsiteX1" fmla="*/ 115972 w 5715358"/>
                <a:gd name="connsiteY1" fmla="*/ 0 h 695821"/>
                <a:gd name="connsiteX2" fmla="*/ 5599386 w 5715358"/>
                <a:gd name="connsiteY2" fmla="*/ 0 h 695821"/>
                <a:gd name="connsiteX3" fmla="*/ 5715358 w 5715358"/>
                <a:gd name="connsiteY3" fmla="*/ 115972 h 695821"/>
                <a:gd name="connsiteX4" fmla="*/ 5715358 w 5715358"/>
                <a:gd name="connsiteY4" fmla="*/ 579849 h 695821"/>
                <a:gd name="connsiteX5" fmla="*/ 5599386 w 5715358"/>
                <a:gd name="connsiteY5" fmla="*/ 695821 h 695821"/>
                <a:gd name="connsiteX6" fmla="*/ 115972 w 5715358"/>
                <a:gd name="connsiteY6" fmla="*/ 695821 h 695821"/>
                <a:gd name="connsiteX7" fmla="*/ 0 w 5715358"/>
                <a:gd name="connsiteY7" fmla="*/ 579849 h 695821"/>
                <a:gd name="connsiteX8" fmla="*/ 0 w 5715358"/>
                <a:gd name="connsiteY8" fmla="*/ 115972 h 6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358" h="695821">
                  <a:moveTo>
                    <a:pt x="0" y="115972"/>
                  </a:moveTo>
                  <a:cubicBezTo>
                    <a:pt x="0" y="51922"/>
                    <a:pt x="51922" y="0"/>
                    <a:pt x="115972" y="0"/>
                  </a:cubicBezTo>
                  <a:lnTo>
                    <a:pt x="5599386" y="0"/>
                  </a:lnTo>
                  <a:cubicBezTo>
                    <a:pt x="5663436" y="0"/>
                    <a:pt x="5715358" y="51922"/>
                    <a:pt x="5715358" y="115972"/>
                  </a:cubicBezTo>
                  <a:lnTo>
                    <a:pt x="5715358" y="579849"/>
                  </a:lnTo>
                  <a:cubicBezTo>
                    <a:pt x="5715358" y="643899"/>
                    <a:pt x="5663436" y="695821"/>
                    <a:pt x="5599386" y="695821"/>
                  </a:cubicBezTo>
                  <a:lnTo>
                    <a:pt x="115972" y="695821"/>
                  </a:lnTo>
                  <a:cubicBezTo>
                    <a:pt x="51922" y="695821"/>
                    <a:pt x="0" y="643899"/>
                    <a:pt x="0" y="579849"/>
                  </a:cubicBezTo>
                  <a:lnTo>
                    <a:pt x="0" y="115972"/>
                  </a:lnTo>
                  <a:close/>
                </a:path>
              </a:pathLst>
            </a:custGeom>
            <a:solidFill>
              <a:srgbClr val="005092"/>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9207" tIns="41587" rIns="33967" bIns="41587" numCol="1" spcCol="1270" anchor="ctr" anchorCtr="0">
              <a:noAutofit/>
            </a:bodyPr>
            <a:lstStyle/>
            <a:p>
              <a:pPr algn="ctr" defTabSz="533400">
                <a:lnSpc>
                  <a:spcPct val="90000"/>
                </a:lnSpc>
                <a:spcAft>
                  <a:spcPct val="35000"/>
                </a:spcAft>
              </a:pPr>
              <a:endParaRPr lang="id-ID" sz="1050" dirty="0">
                <a:solidFill>
                  <a:prstClr val="white"/>
                </a:solidFill>
                <a:latin typeface="微软雅黑" panose="020B0503020204020204" pitchFamily="34" charset="-122"/>
                <a:ea typeface="微软雅黑" panose="020B0503020204020204" pitchFamily="34" charset="-122"/>
              </a:endParaRPr>
            </a:p>
          </p:txBody>
        </p:sp>
        <p:sp>
          <p:nvSpPr>
            <p:cNvPr id="33" name="Freeform 37"/>
            <p:cNvSpPr/>
            <p:nvPr/>
          </p:nvSpPr>
          <p:spPr>
            <a:xfrm>
              <a:off x="3476572" y="1924368"/>
              <a:ext cx="1981387" cy="565473"/>
            </a:xfrm>
            <a:custGeom>
              <a:avLst/>
              <a:gdLst>
                <a:gd name="connsiteX0" fmla="*/ 0 w 1981387"/>
                <a:gd name="connsiteY0" fmla="*/ 94246 h 565473"/>
                <a:gd name="connsiteX1" fmla="*/ 94246 w 1981387"/>
                <a:gd name="connsiteY1" fmla="*/ 0 h 565473"/>
                <a:gd name="connsiteX2" fmla="*/ 1887142 w 1981387"/>
                <a:gd name="connsiteY2" fmla="*/ 0 h 565473"/>
                <a:gd name="connsiteX3" fmla="*/ 1981388 w 1981387"/>
                <a:gd name="connsiteY3" fmla="*/ 94246 h 565473"/>
                <a:gd name="connsiteX4" fmla="*/ 1981387 w 1981387"/>
                <a:gd name="connsiteY4" fmla="*/ 471228 h 565473"/>
                <a:gd name="connsiteX5" fmla="*/ 1887141 w 1981387"/>
                <a:gd name="connsiteY5" fmla="*/ 565474 h 565473"/>
                <a:gd name="connsiteX6" fmla="*/ 94246 w 1981387"/>
                <a:gd name="connsiteY6" fmla="*/ 565473 h 565473"/>
                <a:gd name="connsiteX7" fmla="*/ 0 w 1981387"/>
                <a:gd name="connsiteY7" fmla="*/ 471227 h 565473"/>
                <a:gd name="connsiteX8" fmla="*/ 0 w 1981387"/>
                <a:gd name="connsiteY8" fmla="*/ 94246 h 56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387" h="565473">
                  <a:moveTo>
                    <a:pt x="0" y="94246"/>
                  </a:moveTo>
                  <a:cubicBezTo>
                    <a:pt x="0" y="42195"/>
                    <a:pt x="42195" y="0"/>
                    <a:pt x="94246" y="0"/>
                  </a:cubicBezTo>
                  <a:lnTo>
                    <a:pt x="1887142" y="0"/>
                  </a:lnTo>
                  <a:cubicBezTo>
                    <a:pt x="1939193" y="0"/>
                    <a:pt x="1981388" y="42195"/>
                    <a:pt x="1981388" y="94246"/>
                  </a:cubicBezTo>
                  <a:cubicBezTo>
                    <a:pt x="1981388" y="219907"/>
                    <a:pt x="1981387" y="345567"/>
                    <a:pt x="1981387" y="471228"/>
                  </a:cubicBezTo>
                  <a:cubicBezTo>
                    <a:pt x="1981387" y="523279"/>
                    <a:pt x="1939192" y="565474"/>
                    <a:pt x="1887141" y="565474"/>
                  </a:cubicBezTo>
                  <a:lnTo>
                    <a:pt x="94246" y="565473"/>
                  </a:lnTo>
                  <a:cubicBezTo>
                    <a:pt x="42195" y="565473"/>
                    <a:pt x="0" y="523278"/>
                    <a:pt x="0" y="471227"/>
                  </a:cubicBezTo>
                  <a:lnTo>
                    <a:pt x="0" y="94246"/>
                  </a:lnTo>
                  <a:close/>
                </a:path>
              </a:pathLst>
            </a:custGeom>
            <a:solidFill>
              <a:schemeClr val="accent4">
                <a:lumMod val="40000"/>
                <a:lumOff val="60000"/>
              </a:schemeClr>
            </a:solidFill>
            <a:ln>
              <a:noFill/>
            </a:ln>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5384" tIns="36494" rIns="27604" bIns="36494" numCol="1" spcCol="1270" anchor="ctr" anchorCtr="0">
              <a:noAutofit/>
            </a:bodyPr>
            <a:lstStyle/>
            <a:p>
              <a:pPr algn="ctr" defTabSz="622300">
                <a:lnSpc>
                  <a:spcPct val="90000"/>
                </a:lnSpc>
                <a:spcAft>
                  <a:spcPct val="35000"/>
                </a:spcAft>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生产进度跟踪</a:t>
              </a:r>
              <a:endParaRPr lang="id-ID"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4" name="Freeform 40"/>
            <p:cNvSpPr/>
            <p:nvPr/>
          </p:nvSpPr>
          <p:spPr>
            <a:xfrm>
              <a:off x="3476572" y="2880075"/>
              <a:ext cx="1981387" cy="565473"/>
            </a:xfrm>
            <a:custGeom>
              <a:avLst/>
              <a:gdLst>
                <a:gd name="connsiteX0" fmla="*/ 0 w 1981387"/>
                <a:gd name="connsiteY0" fmla="*/ 94246 h 565473"/>
                <a:gd name="connsiteX1" fmla="*/ 94246 w 1981387"/>
                <a:gd name="connsiteY1" fmla="*/ 0 h 565473"/>
                <a:gd name="connsiteX2" fmla="*/ 1887142 w 1981387"/>
                <a:gd name="connsiteY2" fmla="*/ 0 h 565473"/>
                <a:gd name="connsiteX3" fmla="*/ 1981388 w 1981387"/>
                <a:gd name="connsiteY3" fmla="*/ 94246 h 565473"/>
                <a:gd name="connsiteX4" fmla="*/ 1981387 w 1981387"/>
                <a:gd name="connsiteY4" fmla="*/ 471228 h 565473"/>
                <a:gd name="connsiteX5" fmla="*/ 1887141 w 1981387"/>
                <a:gd name="connsiteY5" fmla="*/ 565474 h 565473"/>
                <a:gd name="connsiteX6" fmla="*/ 94246 w 1981387"/>
                <a:gd name="connsiteY6" fmla="*/ 565473 h 565473"/>
                <a:gd name="connsiteX7" fmla="*/ 0 w 1981387"/>
                <a:gd name="connsiteY7" fmla="*/ 471227 h 565473"/>
                <a:gd name="connsiteX8" fmla="*/ 0 w 1981387"/>
                <a:gd name="connsiteY8" fmla="*/ 94246 h 56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387" h="565473">
                  <a:moveTo>
                    <a:pt x="0" y="94246"/>
                  </a:moveTo>
                  <a:cubicBezTo>
                    <a:pt x="0" y="42195"/>
                    <a:pt x="42195" y="0"/>
                    <a:pt x="94246" y="0"/>
                  </a:cubicBezTo>
                  <a:lnTo>
                    <a:pt x="1887142" y="0"/>
                  </a:lnTo>
                  <a:cubicBezTo>
                    <a:pt x="1939193" y="0"/>
                    <a:pt x="1981388" y="42195"/>
                    <a:pt x="1981388" y="94246"/>
                  </a:cubicBezTo>
                  <a:cubicBezTo>
                    <a:pt x="1981388" y="219907"/>
                    <a:pt x="1981387" y="345567"/>
                    <a:pt x="1981387" y="471228"/>
                  </a:cubicBezTo>
                  <a:cubicBezTo>
                    <a:pt x="1981387" y="523279"/>
                    <a:pt x="1939192" y="565474"/>
                    <a:pt x="1887141" y="565474"/>
                  </a:cubicBezTo>
                  <a:lnTo>
                    <a:pt x="94246" y="565473"/>
                  </a:lnTo>
                  <a:cubicBezTo>
                    <a:pt x="42195" y="565473"/>
                    <a:pt x="0" y="523278"/>
                    <a:pt x="0" y="471227"/>
                  </a:cubicBezTo>
                  <a:lnTo>
                    <a:pt x="0" y="94246"/>
                  </a:lnTo>
                  <a:close/>
                </a:path>
              </a:pathLst>
            </a:custGeom>
            <a:solidFill>
              <a:schemeClr val="accent4">
                <a:lumMod val="40000"/>
                <a:lumOff val="60000"/>
              </a:schemeClr>
            </a:solidFill>
            <a:ln>
              <a:noFill/>
            </a:ln>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5384" tIns="36494" rIns="27604" bIns="36494" numCol="1" spcCol="1270" anchor="ctr" anchorCtr="0">
              <a:noAutofit/>
            </a:bodyPr>
            <a:lstStyle/>
            <a:p>
              <a:pPr algn="ctr" defTabSz="622300">
                <a:lnSpc>
                  <a:spcPct val="90000"/>
                </a:lnSpc>
                <a:spcAft>
                  <a:spcPct val="35000"/>
                </a:spcAft>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生产绩效查询</a:t>
              </a:r>
              <a:endParaRPr lang="id-ID"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5" name="Freeform 43"/>
            <p:cNvSpPr/>
            <p:nvPr/>
          </p:nvSpPr>
          <p:spPr>
            <a:xfrm>
              <a:off x="3489514" y="3796976"/>
              <a:ext cx="1981387" cy="565473"/>
            </a:xfrm>
            <a:custGeom>
              <a:avLst/>
              <a:gdLst>
                <a:gd name="connsiteX0" fmla="*/ 0 w 1981387"/>
                <a:gd name="connsiteY0" fmla="*/ 94246 h 565473"/>
                <a:gd name="connsiteX1" fmla="*/ 94246 w 1981387"/>
                <a:gd name="connsiteY1" fmla="*/ 0 h 565473"/>
                <a:gd name="connsiteX2" fmla="*/ 1887142 w 1981387"/>
                <a:gd name="connsiteY2" fmla="*/ 0 h 565473"/>
                <a:gd name="connsiteX3" fmla="*/ 1981388 w 1981387"/>
                <a:gd name="connsiteY3" fmla="*/ 94246 h 565473"/>
                <a:gd name="connsiteX4" fmla="*/ 1981387 w 1981387"/>
                <a:gd name="connsiteY4" fmla="*/ 471228 h 565473"/>
                <a:gd name="connsiteX5" fmla="*/ 1887141 w 1981387"/>
                <a:gd name="connsiteY5" fmla="*/ 565474 h 565473"/>
                <a:gd name="connsiteX6" fmla="*/ 94246 w 1981387"/>
                <a:gd name="connsiteY6" fmla="*/ 565473 h 565473"/>
                <a:gd name="connsiteX7" fmla="*/ 0 w 1981387"/>
                <a:gd name="connsiteY7" fmla="*/ 471227 h 565473"/>
                <a:gd name="connsiteX8" fmla="*/ 0 w 1981387"/>
                <a:gd name="connsiteY8" fmla="*/ 94246 h 56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387" h="565473">
                  <a:moveTo>
                    <a:pt x="0" y="94246"/>
                  </a:moveTo>
                  <a:cubicBezTo>
                    <a:pt x="0" y="42195"/>
                    <a:pt x="42195" y="0"/>
                    <a:pt x="94246" y="0"/>
                  </a:cubicBezTo>
                  <a:lnTo>
                    <a:pt x="1887142" y="0"/>
                  </a:lnTo>
                  <a:cubicBezTo>
                    <a:pt x="1939193" y="0"/>
                    <a:pt x="1981388" y="42195"/>
                    <a:pt x="1981388" y="94246"/>
                  </a:cubicBezTo>
                  <a:cubicBezTo>
                    <a:pt x="1981388" y="219907"/>
                    <a:pt x="1981387" y="345567"/>
                    <a:pt x="1981387" y="471228"/>
                  </a:cubicBezTo>
                  <a:cubicBezTo>
                    <a:pt x="1981387" y="523279"/>
                    <a:pt x="1939192" y="565474"/>
                    <a:pt x="1887141" y="565474"/>
                  </a:cubicBezTo>
                  <a:lnTo>
                    <a:pt x="94246" y="565473"/>
                  </a:lnTo>
                  <a:cubicBezTo>
                    <a:pt x="42195" y="565473"/>
                    <a:pt x="0" y="523278"/>
                    <a:pt x="0" y="471227"/>
                  </a:cubicBezTo>
                  <a:lnTo>
                    <a:pt x="0" y="94246"/>
                  </a:lnTo>
                  <a:close/>
                </a:path>
              </a:pathLst>
            </a:custGeom>
            <a:solidFill>
              <a:schemeClr val="accent4">
                <a:lumMod val="40000"/>
                <a:lumOff val="60000"/>
              </a:schemeClr>
            </a:solidFill>
            <a:ln>
              <a:noFill/>
            </a:ln>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5384" tIns="36494" rIns="27604" bIns="36494" numCol="1" spcCol="1270" anchor="ctr" anchorCtr="0">
              <a:noAutofit/>
            </a:bodyPr>
            <a:lstStyle/>
            <a:p>
              <a:pPr algn="ctr" defTabSz="622300">
                <a:lnSpc>
                  <a:spcPct val="90000"/>
                </a:lnSpc>
                <a:spcAft>
                  <a:spcPct val="35000"/>
                </a:spcAft>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业务审批</a:t>
              </a:r>
              <a:endParaRPr lang="id-ID"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6" name="Freeform 46"/>
            <p:cNvSpPr/>
            <p:nvPr/>
          </p:nvSpPr>
          <p:spPr>
            <a:xfrm>
              <a:off x="3489514" y="4726813"/>
              <a:ext cx="1981387" cy="565473"/>
            </a:xfrm>
            <a:custGeom>
              <a:avLst/>
              <a:gdLst>
                <a:gd name="connsiteX0" fmla="*/ 0 w 1981387"/>
                <a:gd name="connsiteY0" fmla="*/ 94246 h 565473"/>
                <a:gd name="connsiteX1" fmla="*/ 94246 w 1981387"/>
                <a:gd name="connsiteY1" fmla="*/ 0 h 565473"/>
                <a:gd name="connsiteX2" fmla="*/ 1887142 w 1981387"/>
                <a:gd name="connsiteY2" fmla="*/ 0 h 565473"/>
                <a:gd name="connsiteX3" fmla="*/ 1981388 w 1981387"/>
                <a:gd name="connsiteY3" fmla="*/ 94246 h 565473"/>
                <a:gd name="connsiteX4" fmla="*/ 1981387 w 1981387"/>
                <a:gd name="connsiteY4" fmla="*/ 471228 h 565473"/>
                <a:gd name="connsiteX5" fmla="*/ 1887141 w 1981387"/>
                <a:gd name="connsiteY5" fmla="*/ 565474 h 565473"/>
                <a:gd name="connsiteX6" fmla="*/ 94246 w 1981387"/>
                <a:gd name="connsiteY6" fmla="*/ 565473 h 565473"/>
                <a:gd name="connsiteX7" fmla="*/ 0 w 1981387"/>
                <a:gd name="connsiteY7" fmla="*/ 471227 h 565473"/>
                <a:gd name="connsiteX8" fmla="*/ 0 w 1981387"/>
                <a:gd name="connsiteY8" fmla="*/ 94246 h 56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387" h="565473">
                  <a:moveTo>
                    <a:pt x="0" y="94246"/>
                  </a:moveTo>
                  <a:cubicBezTo>
                    <a:pt x="0" y="42195"/>
                    <a:pt x="42195" y="0"/>
                    <a:pt x="94246" y="0"/>
                  </a:cubicBezTo>
                  <a:lnTo>
                    <a:pt x="1887142" y="0"/>
                  </a:lnTo>
                  <a:cubicBezTo>
                    <a:pt x="1939193" y="0"/>
                    <a:pt x="1981388" y="42195"/>
                    <a:pt x="1981388" y="94246"/>
                  </a:cubicBezTo>
                  <a:cubicBezTo>
                    <a:pt x="1981388" y="219907"/>
                    <a:pt x="1981387" y="345567"/>
                    <a:pt x="1981387" y="471228"/>
                  </a:cubicBezTo>
                  <a:cubicBezTo>
                    <a:pt x="1981387" y="523279"/>
                    <a:pt x="1939192" y="565474"/>
                    <a:pt x="1887141" y="565474"/>
                  </a:cubicBezTo>
                  <a:lnTo>
                    <a:pt x="94246" y="565473"/>
                  </a:lnTo>
                  <a:cubicBezTo>
                    <a:pt x="42195" y="565473"/>
                    <a:pt x="0" y="523278"/>
                    <a:pt x="0" y="471227"/>
                  </a:cubicBezTo>
                  <a:lnTo>
                    <a:pt x="0" y="94246"/>
                  </a:lnTo>
                  <a:close/>
                </a:path>
              </a:pathLst>
            </a:custGeom>
            <a:solidFill>
              <a:schemeClr val="accent4">
                <a:lumMod val="40000"/>
                <a:lumOff val="60000"/>
              </a:schemeClr>
            </a:solidFill>
            <a:ln>
              <a:noFill/>
            </a:ln>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5384" tIns="36494" rIns="27604" bIns="36494" numCol="1" spcCol="1270" anchor="ctr" anchorCtr="0">
              <a:noAutofit/>
            </a:bodyPr>
            <a:lstStyle/>
            <a:p>
              <a:pPr algn="ctr" defTabSz="622300">
                <a:lnSpc>
                  <a:spcPct val="90000"/>
                </a:lnSpc>
                <a:spcAft>
                  <a:spcPct val="35000"/>
                </a:spcAft>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业务监控</a:t>
              </a:r>
              <a:endParaRPr lang="id-ID"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41" name="TextBox 40"/>
          <p:cNvSpPr txBox="1"/>
          <p:nvPr/>
        </p:nvSpPr>
        <p:spPr>
          <a:xfrm>
            <a:off x="3901507" y="1158012"/>
            <a:ext cx="4842456"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生产工时、产品质量、生产进度</a:t>
            </a:r>
            <a:endParaRPr lang="id-ID" sz="1400" dirty="0">
              <a:solidFill>
                <a:prstClr val="white"/>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3925922" y="2094116"/>
            <a:ext cx="4842456"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计件</a:t>
            </a:r>
            <a:r>
              <a:rPr lang="en-US" altLang="zh-CN" sz="1400" dirty="0">
                <a:solidFill>
                  <a:prstClr val="white"/>
                </a:solidFill>
                <a:latin typeface="微软雅黑" panose="020B0503020204020204" pitchFamily="34" charset="-122"/>
                <a:ea typeface="微软雅黑" panose="020B0503020204020204" pitchFamily="34" charset="-122"/>
              </a:rPr>
              <a:t>/</a:t>
            </a:r>
            <a:r>
              <a:rPr lang="zh-CN" altLang="en-US" sz="1400" dirty="0">
                <a:solidFill>
                  <a:prstClr val="white"/>
                </a:solidFill>
                <a:latin typeface="微软雅黑" panose="020B0503020204020204" pitchFamily="34" charset="-122"/>
                <a:ea typeface="微软雅黑" panose="020B0503020204020204" pitchFamily="34" charset="-122"/>
              </a:rPr>
              <a:t>工时</a:t>
            </a:r>
            <a:r>
              <a:rPr lang="en-US" altLang="zh-CN" sz="1400" dirty="0">
                <a:solidFill>
                  <a:prstClr val="white"/>
                </a:solidFill>
                <a:latin typeface="微软雅黑" panose="020B0503020204020204" pitchFamily="34" charset="-122"/>
                <a:ea typeface="微软雅黑" panose="020B0503020204020204" pitchFamily="34" charset="-122"/>
              </a:rPr>
              <a:t>/</a:t>
            </a:r>
            <a:r>
              <a:rPr lang="zh-CN" altLang="en-US" sz="1400" dirty="0">
                <a:solidFill>
                  <a:prstClr val="white"/>
                </a:solidFill>
                <a:latin typeface="微软雅黑" panose="020B0503020204020204" pitchFamily="34" charset="-122"/>
                <a:ea typeface="微软雅黑" panose="020B0503020204020204" pitchFamily="34" charset="-122"/>
              </a:rPr>
              <a:t>质量完成情况、个人</a:t>
            </a:r>
            <a:r>
              <a:rPr lang="en-US" altLang="zh-CN" sz="1400" dirty="0">
                <a:solidFill>
                  <a:prstClr val="white"/>
                </a:solidFill>
                <a:latin typeface="微软雅黑" panose="020B0503020204020204" pitchFamily="34" charset="-122"/>
                <a:ea typeface="微软雅黑" panose="020B0503020204020204" pitchFamily="34" charset="-122"/>
              </a:rPr>
              <a:t>/</a:t>
            </a:r>
            <a:r>
              <a:rPr lang="zh-CN" altLang="en-US" sz="1400" dirty="0">
                <a:solidFill>
                  <a:prstClr val="white"/>
                </a:solidFill>
                <a:latin typeface="微软雅黑" panose="020B0503020204020204" pitchFamily="34" charset="-122"/>
                <a:ea typeface="微软雅黑" panose="020B0503020204020204" pitchFamily="34" charset="-122"/>
              </a:rPr>
              <a:t>班组排名</a:t>
            </a:r>
            <a:endParaRPr lang="id-ID" sz="1400" dirty="0">
              <a:solidFill>
                <a:prstClr val="white"/>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901507" y="3030220"/>
            <a:ext cx="4842456"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流程通知、移动审批，随时随地办公</a:t>
            </a:r>
            <a:endParaRPr lang="id-ID" sz="1400" dirty="0">
              <a:solidFill>
                <a:prstClr val="white"/>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3901507" y="3966324"/>
            <a:ext cx="4842456"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随时随地监控业务，数据即时可得</a:t>
            </a:r>
            <a:endParaRPr lang="id-ID" sz="14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489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1000"/>
                                        <p:tgtEl>
                                          <p:spTgt spid="24"/>
                                        </p:tgtEl>
                                      </p:cBhvr>
                                    </p:animEffect>
                                  </p:childTnLst>
                                </p:cTn>
                              </p:par>
                              <p:par>
                                <p:cTn id="8" presetID="16" presetClass="entr" presetSubtype="21" fill="hold" grpId="0" nodeType="withEffect">
                                  <p:stCondLst>
                                    <p:cond delay="1500"/>
                                  </p:stCondLst>
                                  <p:childTnLst>
                                    <p:set>
                                      <p:cBhvr>
                                        <p:cTn id="9" dur="1" fill="hold">
                                          <p:stCondLst>
                                            <p:cond delay="0"/>
                                          </p:stCondLst>
                                        </p:cTn>
                                        <p:tgtEl>
                                          <p:spTgt spid="41"/>
                                        </p:tgtEl>
                                        <p:attrNameLst>
                                          <p:attrName>style.visibility</p:attrName>
                                        </p:attrNameLst>
                                      </p:cBhvr>
                                      <p:to>
                                        <p:strVal val="visible"/>
                                      </p:to>
                                    </p:set>
                                    <p:animEffect transition="in" filter="barn(inVertical)">
                                      <p:cBhvr>
                                        <p:cTn id="10" dur="500"/>
                                        <p:tgtEl>
                                          <p:spTgt spid="41"/>
                                        </p:tgtEl>
                                      </p:cBhvr>
                                    </p:animEffect>
                                  </p:childTnLst>
                                </p:cTn>
                              </p:par>
                              <p:par>
                                <p:cTn id="11" presetID="16" presetClass="entr" presetSubtype="21" fill="hold" grpId="0" nodeType="withEffect">
                                  <p:stCondLst>
                                    <p:cond delay="1500"/>
                                  </p:stCondLst>
                                  <p:childTnLst>
                                    <p:set>
                                      <p:cBhvr>
                                        <p:cTn id="12" dur="1" fill="hold">
                                          <p:stCondLst>
                                            <p:cond delay="0"/>
                                          </p:stCondLst>
                                        </p:cTn>
                                        <p:tgtEl>
                                          <p:spTgt spid="42"/>
                                        </p:tgtEl>
                                        <p:attrNameLst>
                                          <p:attrName>style.visibility</p:attrName>
                                        </p:attrNameLst>
                                      </p:cBhvr>
                                      <p:to>
                                        <p:strVal val="visible"/>
                                      </p:to>
                                    </p:set>
                                    <p:animEffect transition="in" filter="barn(inVertical)">
                                      <p:cBhvr>
                                        <p:cTn id="13" dur="500"/>
                                        <p:tgtEl>
                                          <p:spTgt spid="42"/>
                                        </p:tgtEl>
                                      </p:cBhvr>
                                    </p:animEffect>
                                  </p:childTnLst>
                                </p:cTn>
                              </p:par>
                              <p:par>
                                <p:cTn id="14" presetID="16" presetClass="entr" presetSubtype="21" fill="hold" grpId="0" nodeType="withEffect">
                                  <p:stCondLst>
                                    <p:cond delay="1500"/>
                                  </p:stCondLst>
                                  <p:childTnLst>
                                    <p:set>
                                      <p:cBhvr>
                                        <p:cTn id="15" dur="1" fill="hold">
                                          <p:stCondLst>
                                            <p:cond delay="0"/>
                                          </p:stCondLst>
                                        </p:cTn>
                                        <p:tgtEl>
                                          <p:spTgt spid="43"/>
                                        </p:tgtEl>
                                        <p:attrNameLst>
                                          <p:attrName>style.visibility</p:attrName>
                                        </p:attrNameLst>
                                      </p:cBhvr>
                                      <p:to>
                                        <p:strVal val="visible"/>
                                      </p:to>
                                    </p:set>
                                    <p:animEffect transition="in" filter="barn(inVertical)">
                                      <p:cBhvr>
                                        <p:cTn id="16" dur="500"/>
                                        <p:tgtEl>
                                          <p:spTgt spid="43"/>
                                        </p:tgtEl>
                                      </p:cBhvr>
                                    </p:animEffect>
                                  </p:childTnLst>
                                </p:cTn>
                              </p:par>
                              <p:par>
                                <p:cTn id="17" presetID="16" presetClass="entr" presetSubtype="21" fill="hold" grpId="0" nodeType="withEffect">
                                  <p:stCondLst>
                                    <p:cond delay="1500"/>
                                  </p:stCondLst>
                                  <p:childTnLst>
                                    <p:set>
                                      <p:cBhvr>
                                        <p:cTn id="18" dur="1" fill="hold">
                                          <p:stCondLst>
                                            <p:cond delay="0"/>
                                          </p:stCondLst>
                                        </p:cTn>
                                        <p:tgtEl>
                                          <p:spTgt spid="44"/>
                                        </p:tgtEl>
                                        <p:attrNameLst>
                                          <p:attrName>style.visibility</p:attrName>
                                        </p:attrNameLst>
                                      </p:cBhvr>
                                      <p:to>
                                        <p:strVal val="visible"/>
                                      </p:to>
                                    </p:set>
                                    <p:animEffect transition="in" filter="barn(inVertical)">
                                      <p:cBhvr>
                                        <p:cTn id="1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92080" y="1851670"/>
            <a:ext cx="3851920" cy="1440160"/>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Box 2"/>
          <p:cNvSpPr txBox="1"/>
          <p:nvPr/>
        </p:nvSpPr>
        <p:spPr>
          <a:xfrm>
            <a:off x="1115616" y="1851670"/>
            <a:ext cx="4176464" cy="1507079"/>
          </a:xfrm>
          <a:prstGeom prst="rect">
            <a:avLst/>
          </a:prstGeom>
          <a:noFill/>
        </p:spPr>
        <p:txBody>
          <a:bodyPr wrap="square" rtlCol="0">
            <a:spAutoFit/>
          </a:bodyPr>
          <a:lstStyle/>
          <a:p>
            <a:pPr algn="r">
              <a:lnSpc>
                <a:spcPct val="120000"/>
              </a:lnSpc>
            </a:pPr>
            <a:r>
              <a:rPr lang="en-US" altLang="zh-CN" sz="4000" b="1" dirty="0" smtClean="0">
                <a:solidFill>
                  <a:schemeClr val="tx1">
                    <a:lumMod val="65000"/>
                    <a:lumOff val="35000"/>
                  </a:schemeClr>
                </a:solidFill>
                <a:latin typeface="微软雅黑" pitchFamily="34" charset="-122"/>
                <a:ea typeface="微软雅黑" pitchFamily="34" charset="-122"/>
              </a:rPr>
              <a:t>First</a:t>
            </a:r>
          </a:p>
          <a:p>
            <a:pPr algn="r">
              <a:lnSpc>
                <a:spcPct val="120000"/>
              </a:lnSpc>
            </a:pPr>
            <a:r>
              <a:rPr lang="zh-CN" altLang="en-US" sz="4000" b="1" dirty="0" smtClean="0">
                <a:solidFill>
                  <a:srgbClr val="00CC99"/>
                </a:solidFill>
                <a:latin typeface="微软雅黑" pitchFamily="34" charset="-122"/>
                <a:ea typeface="微软雅黑" pitchFamily="34" charset="-122"/>
              </a:rPr>
              <a:t>移动互联</a:t>
            </a:r>
            <a:endParaRPr lang="zh-CN" altLang="en-US" sz="4000" b="1" dirty="0">
              <a:solidFill>
                <a:srgbClr val="00CC99"/>
              </a:solidFill>
              <a:latin typeface="微软雅黑" pitchFamily="34" charset="-122"/>
              <a:ea typeface="微软雅黑" pitchFamily="34" charset="-122"/>
            </a:endParaRPr>
          </a:p>
        </p:txBody>
      </p:sp>
    </p:spTree>
    <p:extLst>
      <p:ext uri="{BB962C8B-B14F-4D97-AF65-F5344CB8AC3E}">
        <p14:creationId xmlns:p14="http://schemas.microsoft.com/office/powerpoint/2010/main" val="1896902374"/>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K/3 Cloud</a:t>
            </a:r>
            <a:r>
              <a:rPr lang="zh-CN" altLang="en-US" dirty="0" smtClean="0"/>
              <a:t>云之家集成</a:t>
            </a:r>
            <a:r>
              <a:rPr lang="en-US" altLang="zh-CN" dirty="0" smtClean="0"/>
              <a:t>—</a:t>
            </a:r>
            <a:r>
              <a:rPr lang="zh-CN" altLang="en-US" dirty="0" smtClean="0"/>
              <a:t>掌上资金</a:t>
            </a:r>
            <a:endParaRPr lang="zh-CN" altLang="en-US" dirty="0"/>
          </a:p>
        </p:txBody>
      </p:sp>
      <p:pic>
        <p:nvPicPr>
          <p:cNvPr id="3" name="Picture 2" descr="D:\114 K3产品部（14年）\云之家\掌上资金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802754"/>
            <a:ext cx="2294790" cy="40732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114 K3产品部（14年）\云之家\掌上资金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1346" y="802754"/>
            <a:ext cx="2294790" cy="4073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114 K3产品部（14年）\云之家\掌上资金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802754"/>
            <a:ext cx="2294790" cy="407325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11560" y="4011910"/>
            <a:ext cx="7983422" cy="1008112"/>
          </a:xfrm>
          <a:prstGeom prst="rect">
            <a:avLst/>
          </a:prstGeom>
          <a:solidFill>
            <a:srgbClr val="00B05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9344" tIns="70134" rIns="40924" bIns="70134" numCol="1" spcCol="1270" rtlCol="0" anchor="ctr" anchorCtr="0">
            <a:noAutofit/>
          </a:bodyPr>
          <a:lstStyle/>
          <a:p>
            <a:pPr marL="285750" indent="-285750" defTabSz="2044700">
              <a:lnSpc>
                <a:spcPct val="90000"/>
              </a:lnSpc>
              <a:spcAft>
                <a:spcPct val="35000"/>
              </a:spcAft>
              <a:buFont typeface="Wingdings" panose="05000000000000000000" pitchFamily="2" charset="2"/>
              <a:buChar char="ü"/>
            </a:pPr>
            <a:r>
              <a:rPr lang="zh-CN" altLang="en-US" sz="1600" b="1" dirty="0">
                <a:solidFill>
                  <a:prstClr val="white"/>
                </a:solidFill>
                <a:latin typeface="微软雅黑" panose="020B0503020204020204" pitchFamily="34" charset="-122"/>
                <a:ea typeface="微软雅黑" panose="020B0503020204020204" pitchFamily="34" charset="-122"/>
              </a:rPr>
              <a:t>提供企业总体资金存量、本日、本周、本月资金收支查询</a:t>
            </a:r>
            <a:r>
              <a:rPr lang="zh-CN" altLang="en-US" sz="1600" b="1" dirty="0" smtClean="0">
                <a:solidFill>
                  <a:prstClr val="white"/>
                </a:solidFill>
                <a:latin typeface="微软雅黑" panose="020B0503020204020204" pitchFamily="34" charset="-122"/>
                <a:ea typeface="微软雅黑" panose="020B0503020204020204" pitchFamily="34" charset="-122"/>
              </a:rPr>
              <a:t>；</a:t>
            </a:r>
            <a:endParaRPr lang="en-US" altLang="zh-CN" sz="1600" b="1" dirty="0" smtClean="0">
              <a:solidFill>
                <a:prstClr val="white"/>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600" b="1" dirty="0" smtClean="0">
                <a:solidFill>
                  <a:prstClr val="white"/>
                </a:solidFill>
                <a:latin typeface="微软雅黑" panose="020B0503020204020204" pitchFamily="34" charset="-122"/>
                <a:ea typeface="微软雅黑" panose="020B0503020204020204" pitchFamily="34" charset="-122"/>
              </a:rPr>
              <a:t>提供</a:t>
            </a:r>
            <a:r>
              <a:rPr lang="zh-CN" altLang="en-US" sz="1600" b="1" dirty="0">
                <a:solidFill>
                  <a:prstClr val="white"/>
                </a:solidFill>
                <a:latin typeface="微软雅黑" panose="020B0503020204020204" pitchFamily="34" charset="-122"/>
                <a:ea typeface="微软雅黑" panose="020B0503020204020204" pitchFamily="34" charset="-122"/>
              </a:rPr>
              <a:t>资金分布情况查询，包括总体资金，各业务单元的资金余额</a:t>
            </a:r>
            <a:r>
              <a:rPr lang="zh-CN" altLang="en-US" sz="1600" b="1" dirty="0" smtClean="0">
                <a:solidFill>
                  <a:prstClr val="white"/>
                </a:solidFill>
                <a:latin typeface="微软雅黑" panose="020B0503020204020204" pitchFamily="34" charset="-122"/>
                <a:ea typeface="微软雅黑" panose="020B0503020204020204" pitchFamily="34" charset="-122"/>
              </a:rPr>
              <a:t>；</a:t>
            </a:r>
            <a:endParaRPr lang="en-US" altLang="zh-CN" sz="1600" b="1" dirty="0" smtClean="0">
              <a:solidFill>
                <a:prstClr val="white"/>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600" b="1" dirty="0" smtClean="0">
                <a:solidFill>
                  <a:prstClr val="white"/>
                </a:solidFill>
                <a:latin typeface="微软雅黑" panose="020B0503020204020204" pitchFamily="34" charset="-122"/>
                <a:ea typeface="微软雅黑" panose="020B0503020204020204" pitchFamily="34" charset="-122"/>
              </a:rPr>
              <a:t>提供</a:t>
            </a:r>
            <a:r>
              <a:rPr lang="zh-CN" altLang="en-US" sz="1600" b="1" dirty="0">
                <a:solidFill>
                  <a:prstClr val="white"/>
                </a:solidFill>
                <a:latin typeface="微软雅黑" panose="020B0503020204020204" pitchFamily="34" charset="-122"/>
                <a:ea typeface="微软雅黑" panose="020B0503020204020204" pitchFamily="34" charset="-122"/>
              </a:rPr>
              <a:t>资金收支明细查询，可按月、按周、按日显示资金收支明细。</a:t>
            </a:r>
            <a:endParaRPr lang="zh-CN" altLang="en-US" sz="1600" b="1" dirty="0" smtClean="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127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K/3 Cloud</a:t>
            </a:r>
            <a:r>
              <a:rPr lang="zh-CN" altLang="en-US" dirty="0" smtClean="0"/>
              <a:t>云之家</a:t>
            </a:r>
            <a:r>
              <a:rPr lang="zh-CN" altLang="en-US" smtClean="0"/>
              <a:t>集成</a:t>
            </a:r>
            <a:r>
              <a:rPr lang="en-US" altLang="zh-CN" smtClean="0"/>
              <a:t>—</a:t>
            </a:r>
            <a:r>
              <a:rPr lang="zh-CN" altLang="en-US" smtClean="0"/>
              <a:t>移动下单</a:t>
            </a:r>
            <a:endParaRPr lang="zh-CN" altLang="en-US" dirty="0"/>
          </a:p>
        </p:txBody>
      </p:sp>
      <p:pic>
        <p:nvPicPr>
          <p:cNvPr id="3" name="图片 2"/>
          <p:cNvPicPr>
            <a:picLocks noChangeAspect="1"/>
          </p:cNvPicPr>
          <p:nvPr/>
        </p:nvPicPr>
        <p:blipFill>
          <a:blip r:embed="rId2"/>
          <a:stretch>
            <a:fillRect/>
          </a:stretch>
        </p:blipFill>
        <p:spPr>
          <a:xfrm>
            <a:off x="588617" y="709220"/>
            <a:ext cx="2327199" cy="4094778"/>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626" y="693898"/>
            <a:ext cx="2382510" cy="418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1856" y="757014"/>
            <a:ext cx="25146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11560" y="4011910"/>
            <a:ext cx="7983422" cy="1008112"/>
          </a:xfrm>
          <a:prstGeom prst="rect">
            <a:avLst/>
          </a:prstGeom>
          <a:solidFill>
            <a:srgbClr val="00B05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9344" tIns="70134" rIns="40924" bIns="70134" numCol="1" spcCol="1270" rtlCol="0" anchor="ctr" anchorCtr="0">
            <a:noAutofit/>
          </a:bodyPr>
          <a:lstStyle/>
          <a:p>
            <a:pPr marL="285750" indent="-285750" defTabSz="2044700">
              <a:lnSpc>
                <a:spcPct val="90000"/>
              </a:lnSpc>
              <a:spcAft>
                <a:spcPct val="35000"/>
              </a:spcAft>
              <a:buFont typeface="Wingdings" panose="05000000000000000000" pitchFamily="2" charset="2"/>
              <a:buChar char="ü"/>
            </a:pPr>
            <a:r>
              <a:rPr lang="zh-CN" altLang="en-US" sz="1600" b="1" dirty="0">
                <a:solidFill>
                  <a:prstClr val="white"/>
                </a:solidFill>
                <a:latin typeface="微软雅黑" panose="020B0503020204020204" pitchFamily="34" charset="-122"/>
                <a:ea typeface="微软雅黑" panose="020B0503020204020204" pitchFamily="34" charset="-122"/>
              </a:rPr>
              <a:t>提供移动端的销售业务</a:t>
            </a:r>
            <a:r>
              <a:rPr lang="zh-CN" altLang="en-US" sz="1600" b="1">
                <a:solidFill>
                  <a:prstClr val="white"/>
                </a:solidFill>
                <a:latin typeface="微软雅黑" panose="020B0503020204020204" pitchFamily="34" charset="-122"/>
                <a:ea typeface="微软雅黑" panose="020B0503020204020204" pitchFamily="34" charset="-122"/>
              </a:rPr>
              <a:t>处理</a:t>
            </a:r>
            <a:r>
              <a:rPr lang="zh-CN" altLang="en-US" sz="1600" b="1" smtClean="0">
                <a:solidFill>
                  <a:prstClr val="white"/>
                </a:solidFill>
                <a:latin typeface="微软雅黑" panose="020B0503020204020204" pitchFamily="34" charset="-122"/>
                <a:ea typeface="微软雅黑" panose="020B0503020204020204" pitchFamily="34" charset="-122"/>
              </a:rPr>
              <a:t>，</a:t>
            </a:r>
            <a:r>
              <a:rPr lang="zh-CN" altLang="en-US" sz="1600" b="1" smtClean="0">
                <a:solidFill>
                  <a:srgbClr val="C00000"/>
                </a:solidFill>
                <a:latin typeface="微软雅黑" panose="020B0503020204020204" pitchFamily="34" charset="-122"/>
                <a:ea typeface="微软雅黑" panose="020B0503020204020204" pitchFamily="34" charset="-122"/>
              </a:rPr>
              <a:t>随时处理订单</a:t>
            </a:r>
            <a:r>
              <a:rPr lang="zh-CN" altLang="en-US" sz="1600" b="1" smtClean="0">
                <a:solidFill>
                  <a:prstClr val="white"/>
                </a:solidFill>
                <a:latin typeface="微软雅黑" panose="020B0503020204020204" pitchFamily="34" charset="-122"/>
                <a:ea typeface="微软雅黑" panose="020B0503020204020204" pitchFamily="34" charset="-122"/>
              </a:rPr>
              <a:t>；</a:t>
            </a:r>
            <a:endParaRPr lang="en-US" altLang="zh-CN" sz="1600" b="1" dirty="0" smtClean="0">
              <a:solidFill>
                <a:prstClr val="white"/>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600" b="1" smtClean="0">
                <a:solidFill>
                  <a:prstClr val="white"/>
                </a:solidFill>
                <a:latin typeface="微软雅黑" panose="020B0503020204020204" pitchFamily="34" charset="-122"/>
                <a:ea typeface="微软雅黑" panose="020B0503020204020204" pitchFamily="34" charset="-122"/>
              </a:rPr>
              <a:t>下单同时可以查询</a:t>
            </a:r>
            <a:r>
              <a:rPr lang="zh-CN" altLang="en-US" sz="1600" b="1" smtClean="0">
                <a:solidFill>
                  <a:srgbClr val="C00000"/>
                </a:solidFill>
                <a:latin typeface="微软雅黑" panose="020B0503020204020204" pitchFamily="34" charset="-122"/>
                <a:ea typeface="微软雅黑" panose="020B0503020204020204" pitchFamily="34" charset="-122"/>
              </a:rPr>
              <a:t>价格</a:t>
            </a:r>
            <a:r>
              <a:rPr lang="zh-CN" altLang="en-US" sz="1600" b="1" smtClean="0">
                <a:solidFill>
                  <a:prstClr val="white"/>
                </a:solidFill>
                <a:latin typeface="微软雅黑" panose="020B0503020204020204" pitchFamily="34" charset="-122"/>
                <a:ea typeface="微软雅黑" panose="020B0503020204020204" pitchFamily="34" charset="-122"/>
              </a:rPr>
              <a:t>、</a:t>
            </a:r>
            <a:r>
              <a:rPr lang="zh-CN" altLang="en-US" sz="1600" b="1" smtClean="0">
                <a:solidFill>
                  <a:srgbClr val="C00000"/>
                </a:solidFill>
                <a:latin typeface="微软雅黑" panose="020B0503020204020204" pitchFamily="34" charset="-122"/>
                <a:ea typeface="微软雅黑" panose="020B0503020204020204" pitchFamily="34" charset="-122"/>
              </a:rPr>
              <a:t>库存</a:t>
            </a:r>
            <a:r>
              <a:rPr lang="zh-CN" altLang="en-US" sz="1600" b="1" smtClean="0">
                <a:solidFill>
                  <a:prstClr val="white"/>
                </a:solidFill>
                <a:latin typeface="微软雅黑" panose="020B0503020204020204" pitchFamily="34" charset="-122"/>
                <a:ea typeface="微软雅黑" panose="020B0503020204020204" pitchFamily="34" charset="-122"/>
              </a:rPr>
              <a:t>；</a:t>
            </a:r>
            <a:endParaRPr lang="en-US" altLang="zh-CN" sz="1600" b="1" dirty="0" smtClean="0">
              <a:solidFill>
                <a:prstClr val="white"/>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600" b="1" smtClean="0">
                <a:solidFill>
                  <a:prstClr val="white"/>
                </a:solidFill>
                <a:latin typeface="微软雅黑" panose="020B0503020204020204" pitchFamily="34" charset="-122"/>
                <a:ea typeface="微软雅黑" panose="020B0503020204020204" pitchFamily="34" charset="-122"/>
              </a:rPr>
              <a:t>下单同时检查</a:t>
            </a:r>
            <a:r>
              <a:rPr lang="en-US" altLang="zh-CN" sz="1600" b="1" smtClean="0">
                <a:solidFill>
                  <a:prstClr val="white"/>
                </a:solidFill>
                <a:latin typeface="微软雅黑" panose="020B0503020204020204" pitchFamily="34" charset="-122"/>
                <a:ea typeface="微软雅黑" panose="020B0503020204020204" pitchFamily="34" charset="-122"/>
              </a:rPr>
              <a:t>ERP</a:t>
            </a:r>
            <a:r>
              <a:rPr lang="zh-CN" altLang="en-US" sz="1600" b="1" smtClean="0">
                <a:solidFill>
                  <a:srgbClr val="C00000"/>
                </a:solidFill>
                <a:latin typeface="微软雅黑" panose="020B0503020204020204" pitchFamily="34" charset="-122"/>
                <a:ea typeface="微软雅黑" panose="020B0503020204020204" pitchFamily="34" charset="-122"/>
              </a:rPr>
              <a:t>价格控制</a:t>
            </a:r>
            <a:r>
              <a:rPr lang="zh-CN" altLang="en-US" sz="1600" b="1" smtClean="0">
                <a:solidFill>
                  <a:prstClr val="white"/>
                </a:solidFill>
                <a:latin typeface="微软雅黑" panose="020B0503020204020204" pitchFamily="34" charset="-122"/>
                <a:ea typeface="微软雅黑" panose="020B0503020204020204" pitchFamily="34" charset="-122"/>
              </a:rPr>
              <a:t>、</a:t>
            </a:r>
            <a:r>
              <a:rPr lang="zh-CN" altLang="en-US" sz="1600" b="1" smtClean="0">
                <a:solidFill>
                  <a:srgbClr val="C00000"/>
                </a:solidFill>
                <a:latin typeface="微软雅黑" panose="020B0503020204020204" pitchFamily="34" charset="-122"/>
                <a:ea typeface="微软雅黑" panose="020B0503020204020204" pitchFamily="34" charset="-122"/>
              </a:rPr>
              <a:t>信用控制</a:t>
            </a:r>
            <a:r>
              <a:rPr lang="zh-CN" altLang="en-US" sz="1600" b="1" smtClean="0">
                <a:solidFill>
                  <a:prstClr val="white"/>
                </a:solidFill>
                <a:latin typeface="微软雅黑" panose="020B0503020204020204" pitchFamily="34" charset="-122"/>
                <a:ea typeface="微软雅黑" panose="020B0503020204020204" pitchFamily="34" charset="-122"/>
              </a:rPr>
              <a:t>规则。</a:t>
            </a:r>
            <a:endParaRPr lang="zh-CN" altLang="en-US" sz="1600" b="1" dirty="0" smtClean="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477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K/3 Cloud</a:t>
            </a:r>
            <a:r>
              <a:rPr lang="zh-CN" altLang="en-US" dirty="0" smtClean="0"/>
              <a:t>云之家</a:t>
            </a:r>
            <a:r>
              <a:rPr lang="zh-CN" altLang="en-US" smtClean="0"/>
              <a:t>集成</a:t>
            </a:r>
            <a:r>
              <a:rPr lang="en-US" altLang="zh-CN" smtClean="0"/>
              <a:t>—</a:t>
            </a:r>
            <a:r>
              <a:rPr lang="zh-CN" altLang="en-US" smtClean="0"/>
              <a:t>经营分析</a:t>
            </a:r>
            <a:endParaRPr lang="zh-CN"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369" y="896660"/>
            <a:ext cx="2100829" cy="3744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755" y="915565"/>
            <a:ext cx="2109531" cy="3744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9728" y="915565"/>
            <a:ext cx="2106768" cy="3744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15565"/>
            <a:ext cx="2274437" cy="372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611560" y="4011910"/>
            <a:ext cx="7983422" cy="1008112"/>
          </a:xfrm>
          <a:prstGeom prst="rect">
            <a:avLst/>
          </a:prstGeom>
          <a:solidFill>
            <a:srgbClr val="00B05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9344" tIns="70134" rIns="40924" bIns="70134" numCol="1" spcCol="1270" rtlCol="0" anchor="ctr" anchorCtr="0">
            <a:noAutofit/>
          </a:bodyPr>
          <a:lstStyle/>
          <a:p>
            <a:pPr marL="285750" indent="-285750" defTabSz="2044700">
              <a:lnSpc>
                <a:spcPct val="90000"/>
              </a:lnSpc>
              <a:spcAft>
                <a:spcPct val="35000"/>
              </a:spcAft>
              <a:buFont typeface="Wingdings" panose="05000000000000000000" pitchFamily="2" charset="2"/>
              <a:buChar char="ü"/>
            </a:pPr>
            <a:r>
              <a:rPr lang="en-US" altLang="zh-CN" sz="1800" b="1" smtClean="0">
                <a:solidFill>
                  <a:prstClr val="white"/>
                </a:solidFill>
                <a:latin typeface="微软雅黑" panose="020B0503020204020204" pitchFamily="34" charset="-122"/>
                <a:ea typeface="微软雅黑" panose="020B0503020204020204" pitchFamily="34" charset="-122"/>
              </a:rPr>
              <a:t>ERP</a:t>
            </a:r>
            <a:r>
              <a:rPr lang="zh-CN" altLang="en-US" sz="1800" b="1">
                <a:solidFill>
                  <a:prstClr val="white"/>
                </a:solidFill>
                <a:latin typeface="微软雅黑" panose="020B0503020204020204" pitchFamily="34" charset="-122"/>
                <a:ea typeface="微软雅黑" panose="020B0503020204020204" pitchFamily="34" charset="-122"/>
              </a:rPr>
              <a:t>的经营数据实时推送至应用主界面，用户随时掌握经营状况</a:t>
            </a:r>
          </a:p>
          <a:p>
            <a:pPr marL="285750" indent="-285750" defTabSz="2044700">
              <a:lnSpc>
                <a:spcPct val="90000"/>
              </a:lnSpc>
              <a:spcAft>
                <a:spcPct val="35000"/>
              </a:spcAft>
              <a:buFont typeface="Wingdings" panose="05000000000000000000" pitchFamily="2" charset="2"/>
              <a:buChar char="ü"/>
            </a:pPr>
            <a:r>
              <a:rPr lang="zh-CN" altLang="en-US" sz="1800" b="1">
                <a:solidFill>
                  <a:prstClr val="white"/>
                </a:solidFill>
                <a:latin typeface="微软雅黑" panose="020B0503020204020204" pitchFamily="34" charset="-122"/>
                <a:ea typeface="微软雅黑" panose="020B0503020204020204" pitchFamily="34" charset="-122"/>
              </a:rPr>
              <a:t>了解最畅销的商品销量情况，掌握订单的出库和收款状况、出库即时率</a:t>
            </a:r>
            <a:endParaRPr lang="en-US" altLang="zh-CN" sz="1800" b="1" smtClean="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583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K/3 Cloud</a:t>
            </a:r>
            <a:r>
              <a:rPr lang="zh-CN" altLang="en-US" dirty="0" smtClean="0"/>
              <a:t>云之家集成</a:t>
            </a:r>
            <a:r>
              <a:rPr lang="en-US" altLang="zh-CN" dirty="0" smtClean="0"/>
              <a:t>—</a:t>
            </a:r>
            <a:r>
              <a:rPr lang="zh-CN" altLang="en-US" dirty="0" smtClean="0"/>
              <a:t>业务审批</a:t>
            </a:r>
            <a:endParaRPr lang="zh-CN" altLang="en-US" dirty="0"/>
          </a:p>
        </p:txBody>
      </p:sp>
      <p:pic>
        <p:nvPicPr>
          <p:cNvPr id="1026" name="Picture 2" descr="Screenshot_2015-09-02-09-15-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2592" y="801166"/>
            <a:ext cx="2057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Screenshot_2015-09-02-09-16-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4840" y="801166"/>
            <a:ext cx="2057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Screenshot_2015-09-02-09-16-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7088" y="801166"/>
            <a:ext cx="2057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Screenshot_2015-09-02-09-15-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801166"/>
            <a:ext cx="2057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11560" y="4011910"/>
            <a:ext cx="7983422" cy="1008112"/>
          </a:xfrm>
          <a:prstGeom prst="rect">
            <a:avLst/>
          </a:prstGeom>
          <a:solidFill>
            <a:srgbClr val="00B050"/>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9344" tIns="70134" rIns="40924" bIns="70134" numCol="1" spcCol="1270" rtlCol="0" anchor="ctr" anchorCtr="0">
            <a:noAutofit/>
          </a:bodyPr>
          <a:lstStyle/>
          <a:p>
            <a:pPr marL="285750" indent="-285750">
              <a:buFont typeface="Wingdings" panose="05000000000000000000" pitchFamily="2" charset="2"/>
              <a:buChar char="ü"/>
            </a:pPr>
            <a:r>
              <a:rPr lang="zh-CN" altLang="zh-CN" sz="1600" dirty="0" smtClean="0">
                <a:solidFill>
                  <a:prstClr val="white"/>
                </a:solidFill>
                <a:latin typeface="微软雅黑" panose="020B0503020204020204" pitchFamily="34" charset="-122"/>
                <a:ea typeface="微软雅黑" panose="020B0503020204020204" pitchFamily="34" charset="-122"/>
              </a:rPr>
              <a:t>跟踪</a:t>
            </a:r>
            <a:r>
              <a:rPr lang="zh-CN" altLang="zh-CN" sz="1600" dirty="0">
                <a:solidFill>
                  <a:prstClr val="white"/>
                </a:solidFill>
                <a:latin typeface="微软雅黑" panose="020B0503020204020204" pitchFamily="34" charset="-122"/>
                <a:ea typeface="微软雅黑" panose="020B0503020204020204" pitchFamily="34" charset="-122"/>
              </a:rPr>
              <a:t>待办流程，</a:t>
            </a:r>
            <a:r>
              <a:rPr lang="zh-CN" altLang="zh-CN" sz="1600" dirty="0" smtClean="0">
                <a:solidFill>
                  <a:prstClr val="white"/>
                </a:solidFill>
                <a:latin typeface="微软雅黑" panose="020B0503020204020204" pitchFamily="34" charset="-122"/>
                <a:ea typeface="微软雅黑" panose="020B0503020204020204" pitchFamily="34" charset="-122"/>
              </a:rPr>
              <a:t>支持</a:t>
            </a:r>
            <a:r>
              <a:rPr lang="zh-CN" altLang="en-US" sz="1600" dirty="0" smtClean="0">
                <a:solidFill>
                  <a:prstClr val="white"/>
                </a:solidFill>
                <a:latin typeface="微软雅黑" panose="020B0503020204020204" pitchFamily="34" charset="-122"/>
                <a:ea typeface="微软雅黑" panose="020B0503020204020204" pitchFamily="34" charset="-122"/>
              </a:rPr>
              <a:t>任务提醒推送、</a:t>
            </a:r>
            <a:r>
              <a:rPr lang="zh-CN" altLang="zh-CN" sz="1600" dirty="0" smtClean="0">
                <a:solidFill>
                  <a:prstClr val="white"/>
                </a:solidFill>
                <a:latin typeface="微软雅黑" panose="020B0503020204020204" pitchFamily="34" charset="-122"/>
                <a:ea typeface="微软雅黑" panose="020B0503020204020204" pitchFamily="34" charset="-122"/>
              </a:rPr>
              <a:t>列表</a:t>
            </a:r>
            <a:r>
              <a:rPr lang="zh-CN" altLang="zh-CN" sz="1600" dirty="0">
                <a:solidFill>
                  <a:prstClr val="white"/>
                </a:solidFill>
                <a:latin typeface="微软雅黑" panose="020B0503020204020204" pitchFamily="34" charset="-122"/>
                <a:ea typeface="微软雅黑" panose="020B0503020204020204" pitchFamily="34" charset="-122"/>
              </a:rPr>
              <a:t>过滤、查看附件、审批路线</a:t>
            </a:r>
            <a:r>
              <a:rPr lang="zh-CN" altLang="zh-CN" sz="1600" dirty="0" smtClean="0">
                <a:solidFill>
                  <a:prstClr val="white"/>
                </a:solidFill>
                <a:latin typeface="微软雅黑" panose="020B0503020204020204" pitchFamily="34" charset="-122"/>
                <a:ea typeface="微软雅黑" panose="020B0503020204020204" pitchFamily="34" charset="-122"/>
              </a:rPr>
              <a:t>、</a:t>
            </a:r>
            <a:endParaRPr lang="en-US" altLang="zh-CN" sz="1600" dirty="0" smtClean="0">
              <a:solidFill>
                <a:prstClr val="white"/>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600" dirty="0">
                <a:solidFill>
                  <a:prstClr val="white"/>
                </a:solidFill>
                <a:latin typeface="微软雅黑" panose="020B0503020204020204" pitchFamily="34" charset="-122"/>
                <a:ea typeface="微软雅黑" panose="020B0503020204020204" pitchFamily="34" charset="-122"/>
              </a:rPr>
              <a:t>支持</a:t>
            </a:r>
            <a:r>
              <a:rPr lang="zh-CN" altLang="zh-CN" sz="1600" dirty="0" smtClean="0">
                <a:solidFill>
                  <a:prstClr val="white"/>
                </a:solidFill>
                <a:latin typeface="微软雅黑" panose="020B0503020204020204" pitchFamily="34" charset="-122"/>
                <a:ea typeface="微软雅黑" panose="020B0503020204020204" pitchFamily="34" charset="-122"/>
              </a:rPr>
              <a:t>转发</a:t>
            </a:r>
            <a:r>
              <a:rPr lang="zh-CN" altLang="en-US" sz="1600" dirty="0" smtClean="0">
                <a:solidFill>
                  <a:prstClr val="white"/>
                </a:solidFill>
                <a:latin typeface="微软雅黑" panose="020B0503020204020204" pitchFamily="34" charset="-122"/>
                <a:ea typeface="微软雅黑" panose="020B0503020204020204" pitchFamily="34" charset="-122"/>
              </a:rPr>
              <a:t>、批量审批</a:t>
            </a:r>
            <a:r>
              <a:rPr lang="zh-CN" altLang="zh-CN" sz="1600" dirty="0" smtClean="0">
                <a:solidFill>
                  <a:prstClr val="white"/>
                </a:solidFill>
                <a:latin typeface="微软雅黑" panose="020B0503020204020204" pitchFamily="34" charset="-122"/>
                <a:ea typeface="微软雅黑" panose="020B0503020204020204" pitchFamily="34" charset="-122"/>
              </a:rPr>
              <a:t>，</a:t>
            </a:r>
            <a:r>
              <a:rPr lang="zh-CN" altLang="zh-CN" sz="1600" dirty="0">
                <a:solidFill>
                  <a:prstClr val="white"/>
                </a:solidFill>
                <a:latin typeface="微软雅黑" panose="020B0503020204020204" pitchFamily="34" charset="-122"/>
                <a:ea typeface="微软雅黑" panose="020B0503020204020204" pitchFamily="34" charset="-122"/>
              </a:rPr>
              <a:t>支持选择驳回级次、指定下一步处理人、兼职时选择岗位</a:t>
            </a:r>
            <a:r>
              <a:rPr lang="zh-CN" altLang="zh-CN" sz="1600" dirty="0" smtClean="0">
                <a:solidFill>
                  <a:prstClr val="white"/>
                </a:solidFill>
                <a:latin typeface="微软雅黑" panose="020B0503020204020204" pitchFamily="34" charset="-122"/>
                <a:ea typeface="微软雅黑" panose="020B0503020204020204" pitchFamily="34" charset="-122"/>
              </a:rPr>
              <a:t>等</a:t>
            </a:r>
            <a:r>
              <a:rPr lang="zh-CN" altLang="en-US" sz="1600" dirty="0" smtClean="0">
                <a:solidFill>
                  <a:prstClr val="white"/>
                </a:solidFill>
                <a:latin typeface="微软雅黑" panose="020B0503020204020204" pitchFamily="34" charset="-122"/>
                <a:ea typeface="微软雅黑" panose="020B0503020204020204" pitchFamily="34" charset="-122"/>
              </a:rPr>
              <a:t>；</a:t>
            </a:r>
            <a:endParaRPr lang="en-US" altLang="zh-CN" sz="1600" dirty="0">
              <a:solidFill>
                <a:prstClr val="white"/>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zh-CN" sz="1600" dirty="0" smtClean="0">
                <a:solidFill>
                  <a:prstClr val="white"/>
                </a:solidFill>
                <a:latin typeface="微软雅黑" panose="020B0503020204020204" pitchFamily="34" charset="-122"/>
                <a:ea typeface="微软雅黑" panose="020B0503020204020204" pitchFamily="34" charset="-122"/>
              </a:rPr>
              <a:t>已办</a:t>
            </a:r>
            <a:r>
              <a:rPr lang="zh-CN" altLang="en-US" sz="1600" dirty="0" smtClean="0">
                <a:solidFill>
                  <a:prstClr val="white"/>
                </a:solidFill>
                <a:latin typeface="微软雅黑" panose="020B0503020204020204" pitchFamily="34" charset="-122"/>
                <a:ea typeface="微软雅黑" panose="020B0503020204020204" pitchFamily="34" charset="-122"/>
              </a:rPr>
              <a:t>、</a:t>
            </a:r>
            <a:r>
              <a:rPr lang="zh-CN" altLang="zh-CN" sz="1600" dirty="0">
                <a:solidFill>
                  <a:prstClr val="white"/>
                </a:solidFill>
                <a:latin typeface="微软雅黑" panose="020B0503020204020204" pitchFamily="34" charset="-122"/>
                <a:ea typeface="微软雅黑" panose="020B0503020204020204" pitchFamily="34" charset="-122"/>
              </a:rPr>
              <a:t>在办</a:t>
            </a:r>
            <a:r>
              <a:rPr lang="zh-CN" altLang="zh-CN" sz="1600" dirty="0" smtClean="0">
                <a:solidFill>
                  <a:prstClr val="white"/>
                </a:solidFill>
                <a:latin typeface="微软雅黑" panose="020B0503020204020204" pitchFamily="34" charset="-122"/>
                <a:ea typeface="微软雅黑" panose="020B0503020204020204" pitchFamily="34" charset="-122"/>
              </a:rPr>
              <a:t>流程</a:t>
            </a:r>
            <a:r>
              <a:rPr lang="zh-CN" altLang="zh-CN" sz="1600" dirty="0">
                <a:solidFill>
                  <a:prstClr val="white"/>
                </a:solidFill>
                <a:latin typeface="微软雅黑" panose="020B0503020204020204" pitchFamily="34" charset="-122"/>
                <a:ea typeface="微软雅黑" panose="020B0503020204020204" pitchFamily="34" charset="-122"/>
              </a:rPr>
              <a:t>查询，</a:t>
            </a:r>
            <a:r>
              <a:rPr lang="zh-CN" altLang="zh-CN" sz="1600" dirty="0" smtClean="0">
                <a:solidFill>
                  <a:prstClr val="white"/>
                </a:solidFill>
                <a:latin typeface="微软雅黑" panose="020B0503020204020204" pitchFamily="34" charset="-122"/>
                <a:ea typeface="微软雅黑" panose="020B0503020204020204" pitchFamily="34" charset="-122"/>
              </a:rPr>
              <a:t>支持撤销</a:t>
            </a:r>
            <a:r>
              <a:rPr lang="zh-CN" altLang="zh-CN" sz="1600" dirty="0">
                <a:solidFill>
                  <a:prstClr val="white"/>
                </a:solidFill>
                <a:latin typeface="微软雅黑" panose="020B0503020204020204" pitchFamily="34" charset="-122"/>
                <a:ea typeface="微软雅黑" panose="020B0503020204020204" pitchFamily="34" charset="-122"/>
              </a:rPr>
              <a:t>操作</a:t>
            </a:r>
            <a:r>
              <a:rPr lang="zh-CN" altLang="zh-CN" sz="1600" dirty="0" smtClean="0">
                <a:solidFill>
                  <a:prstClr val="white"/>
                </a:solidFill>
                <a:latin typeface="微软雅黑" panose="020B0503020204020204" pitchFamily="34" charset="-122"/>
                <a:ea typeface="微软雅黑" panose="020B0503020204020204" pitchFamily="34" charset="-122"/>
              </a:rPr>
              <a:t>。</a:t>
            </a:r>
            <a:endParaRPr lang="zh-CN" altLang="zh-CN" sz="16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159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9" name="Group 6"/>
          <p:cNvGrpSpPr>
            <a:grpSpLocks/>
          </p:cNvGrpSpPr>
          <p:nvPr/>
        </p:nvGrpSpPr>
        <p:grpSpPr bwMode="auto">
          <a:xfrm>
            <a:off x="3490565" y="1653779"/>
            <a:ext cx="2232025" cy="1782365"/>
            <a:chOff x="832297" y="271735"/>
            <a:chExt cx="2232248" cy="2376264"/>
          </a:xfrm>
        </p:grpSpPr>
        <p:cxnSp>
          <p:nvCxnSpPr>
            <p:cNvPr id="14352" name="AutoShape 11"/>
            <p:cNvCxnSpPr>
              <a:cxnSpLocks noChangeShapeType="1"/>
            </p:cNvCxnSpPr>
            <p:nvPr/>
          </p:nvCxnSpPr>
          <p:spPr bwMode="auto">
            <a:xfrm>
              <a:off x="1965643" y="271735"/>
              <a:ext cx="45719" cy="2358752"/>
            </a:xfrm>
            <a:prstGeom prst="straightConnector1">
              <a:avLst/>
            </a:prstGeom>
            <a:noFill/>
            <a:ln w="9525">
              <a:solidFill>
                <a:srgbClr val="2B2E30"/>
              </a:solidFill>
              <a:round/>
              <a:headEnd/>
              <a:tailEnd/>
            </a:ln>
            <a:extLst>
              <a:ext uri="{909E8E84-426E-40DD-AFC4-6F175D3DCCD1}">
                <a14:hiddenFill xmlns:a14="http://schemas.microsoft.com/office/drawing/2010/main">
                  <a:noFill/>
                </a14:hiddenFill>
              </a:ext>
            </a:extLst>
          </p:spPr>
        </p:cxnSp>
        <p:cxnSp>
          <p:nvCxnSpPr>
            <p:cNvPr id="14353" name="AutoShape 12"/>
            <p:cNvCxnSpPr>
              <a:cxnSpLocks noChangeShapeType="1"/>
            </p:cNvCxnSpPr>
            <p:nvPr/>
          </p:nvCxnSpPr>
          <p:spPr bwMode="auto">
            <a:xfrm flipH="1">
              <a:off x="2551113" y="1063823"/>
              <a:ext cx="513432" cy="630039"/>
            </a:xfrm>
            <a:prstGeom prst="straightConnector1">
              <a:avLst/>
            </a:prstGeom>
            <a:noFill/>
            <a:ln w="9525">
              <a:solidFill>
                <a:srgbClr val="2B2E30"/>
              </a:solidFill>
              <a:round/>
              <a:headEnd/>
              <a:tailEnd/>
            </a:ln>
            <a:extLst>
              <a:ext uri="{909E8E84-426E-40DD-AFC4-6F175D3DCCD1}">
                <a14:hiddenFill xmlns:a14="http://schemas.microsoft.com/office/drawing/2010/main">
                  <a:noFill/>
                </a14:hiddenFill>
              </a:ext>
            </a:extLst>
          </p:spPr>
        </p:cxnSp>
        <p:cxnSp>
          <p:nvCxnSpPr>
            <p:cNvPr id="14354" name="AutoShape 13"/>
            <p:cNvCxnSpPr>
              <a:cxnSpLocks noChangeShapeType="1"/>
            </p:cNvCxnSpPr>
            <p:nvPr/>
          </p:nvCxnSpPr>
          <p:spPr bwMode="auto">
            <a:xfrm>
              <a:off x="832297" y="1135831"/>
              <a:ext cx="639316" cy="558031"/>
            </a:xfrm>
            <a:prstGeom prst="straightConnector1">
              <a:avLst/>
            </a:prstGeom>
            <a:noFill/>
            <a:ln w="9525">
              <a:solidFill>
                <a:srgbClr val="2B2E30"/>
              </a:solidFill>
              <a:round/>
              <a:headEnd/>
              <a:tailEnd/>
            </a:ln>
            <a:extLst>
              <a:ext uri="{909E8E84-426E-40DD-AFC4-6F175D3DCCD1}">
                <a14:hiddenFill xmlns:a14="http://schemas.microsoft.com/office/drawing/2010/main">
                  <a:noFill/>
                </a14:hiddenFill>
              </a:ext>
            </a:extLst>
          </p:spPr>
        </p:cxnSp>
        <p:sp>
          <p:nvSpPr>
            <p:cNvPr id="14355" name="Oval 16"/>
            <p:cNvSpPr>
              <a:spLocks noChangeArrowheads="1"/>
            </p:cNvSpPr>
            <p:nvPr/>
          </p:nvSpPr>
          <p:spPr bwMode="auto">
            <a:xfrm>
              <a:off x="1254671" y="1207839"/>
              <a:ext cx="1472355" cy="1440160"/>
            </a:xfrm>
            <a:prstGeom prst="ellipse">
              <a:avLst/>
            </a:prstGeom>
            <a:solidFill>
              <a:srgbClr val="21A3D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r>
                <a:rPr lang="zh-CN" altLang="en-US" b="1">
                  <a:solidFill>
                    <a:srgbClr val="FFFFFF"/>
                  </a:solidFill>
                  <a:latin typeface="Impact" pitchFamily="34" charset="0"/>
                  <a:ea typeface="微软雅黑" pitchFamily="34" charset="-122"/>
                  <a:sym typeface="Impact" pitchFamily="34" charset="0"/>
                </a:rPr>
                <a:t>移动平台</a:t>
              </a:r>
            </a:p>
          </p:txBody>
        </p:sp>
      </p:grpSp>
      <p:pic>
        <p:nvPicPr>
          <p:cNvPr id="1434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3115" y="1545432"/>
            <a:ext cx="1209675" cy="85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9715" y="1383506"/>
            <a:ext cx="11525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5389" y="735807"/>
            <a:ext cx="1219200" cy="83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AutoShape 22"/>
          <p:cNvSpPr>
            <a:spLocks noChangeArrowheads="1"/>
          </p:cNvSpPr>
          <p:nvPr/>
        </p:nvSpPr>
        <p:spPr bwMode="auto">
          <a:xfrm>
            <a:off x="2987328" y="3598069"/>
            <a:ext cx="3686175" cy="376238"/>
          </a:xfrm>
          <a:prstGeom prst="roundRect">
            <a:avLst>
              <a:gd name="adj" fmla="val 0"/>
            </a:avLst>
          </a:prstGeom>
          <a:solidFill>
            <a:srgbClr val="21A3D0"/>
          </a:solidFill>
          <a:ln w="3175">
            <a:solidFill>
              <a:srgbClr val="D7D7D7"/>
            </a:solidFill>
            <a:round/>
            <a:headEnd/>
            <a:tailEnd/>
          </a:ln>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20000"/>
              </a:lnSpc>
            </a:pPr>
            <a:r>
              <a:rPr lang="zh-CN" altLang="en-US" sz="1600" b="1">
                <a:solidFill>
                  <a:srgbClr val="FFFFFF"/>
                </a:solidFill>
                <a:latin typeface="微软雅黑" pitchFamily="34" charset="-122"/>
                <a:ea typeface="微软雅黑" pitchFamily="34" charset="-122"/>
                <a:sym typeface="宋体" pitchFamily="2" charset="-122"/>
              </a:rPr>
              <a:t>  </a:t>
            </a:r>
            <a:r>
              <a:rPr lang="en-US" altLang="zh-CN" sz="1600" b="1">
                <a:solidFill>
                  <a:srgbClr val="FFFFFF"/>
                </a:solidFill>
                <a:latin typeface="微软雅黑" pitchFamily="34" charset="-122"/>
                <a:ea typeface="微软雅黑" pitchFamily="34" charset="-122"/>
                <a:sym typeface="宋体" pitchFamily="2" charset="-122"/>
              </a:rPr>
              <a:t>K/3</a:t>
            </a:r>
            <a:r>
              <a:rPr lang="zh-CN" altLang="en-US" sz="1600" b="1">
                <a:solidFill>
                  <a:srgbClr val="FFFFFF"/>
                </a:solidFill>
                <a:latin typeface="微软雅黑" pitchFamily="34" charset="-122"/>
                <a:ea typeface="微软雅黑" pitchFamily="34" charset="-122"/>
                <a:sym typeface="宋体" pitchFamily="2" charset="-122"/>
              </a:rPr>
              <a:t> </a:t>
            </a:r>
            <a:r>
              <a:rPr lang="en-US" altLang="zh-CN" sz="1600" b="1">
                <a:solidFill>
                  <a:srgbClr val="FFFFFF"/>
                </a:solidFill>
                <a:latin typeface="微软雅黑" pitchFamily="34" charset="-122"/>
                <a:ea typeface="微软雅黑" pitchFamily="34" charset="-122"/>
                <a:sym typeface="宋体" pitchFamily="2" charset="-122"/>
              </a:rPr>
              <a:t>Cloud</a:t>
            </a:r>
            <a:r>
              <a:rPr lang="zh-CN" altLang="en-US" sz="1600" b="1">
                <a:solidFill>
                  <a:srgbClr val="FFFFFF"/>
                </a:solidFill>
                <a:latin typeface="微软雅黑" pitchFamily="34" charset="-122"/>
                <a:ea typeface="微软雅黑" pitchFamily="34" charset="-122"/>
                <a:sym typeface="宋体" pitchFamily="2" charset="-122"/>
              </a:rPr>
              <a:t>统一管理</a:t>
            </a:r>
            <a:endParaRPr lang="zh-CN" altLang="en-US">
              <a:solidFill>
                <a:prstClr val="black"/>
              </a:solidFill>
              <a:latin typeface="Arial" pitchFamily="34" charset="0"/>
            </a:endParaRPr>
          </a:p>
        </p:txBody>
      </p:sp>
      <p:sp>
        <p:nvSpPr>
          <p:cNvPr id="14344" name="AutoShape 22"/>
          <p:cNvSpPr>
            <a:spLocks noChangeArrowheads="1"/>
          </p:cNvSpPr>
          <p:nvPr/>
        </p:nvSpPr>
        <p:spPr bwMode="auto">
          <a:xfrm>
            <a:off x="2987328" y="4030266"/>
            <a:ext cx="3686175" cy="376238"/>
          </a:xfrm>
          <a:prstGeom prst="roundRect">
            <a:avLst>
              <a:gd name="adj" fmla="val 0"/>
            </a:avLst>
          </a:prstGeom>
          <a:solidFill>
            <a:srgbClr val="21A3D0"/>
          </a:solidFill>
          <a:ln w="3175">
            <a:solidFill>
              <a:srgbClr val="D7D7D7"/>
            </a:solidFill>
            <a:round/>
            <a:headEnd/>
            <a:tailEnd/>
          </a:ln>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20000"/>
              </a:lnSpc>
            </a:pPr>
            <a:r>
              <a:rPr lang="zh-CN" altLang="en-US" sz="1600" b="1">
                <a:solidFill>
                  <a:srgbClr val="FFFFFF"/>
                </a:solidFill>
                <a:latin typeface="微软雅黑" pitchFamily="34" charset="-122"/>
                <a:ea typeface="微软雅黑" pitchFamily="34" charset="-122"/>
                <a:sym typeface="宋体" pitchFamily="2" charset="-122"/>
              </a:rPr>
              <a:t>  菜单套件预设，专业</a:t>
            </a:r>
            <a:endParaRPr lang="zh-CN" altLang="en-US">
              <a:solidFill>
                <a:prstClr val="black"/>
              </a:solidFill>
              <a:latin typeface="Arial" pitchFamily="34" charset="0"/>
            </a:endParaRPr>
          </a:p>
        </p:txBody>
      </p:sp>
      <p:sp>
        <p:nvSpPr>
          <p:cNvPr id="14345" name="AutoShape 22"/>
          <p:cNvSpPr>
            <a:spLocks noChangeArrowheads="1"/>
          </p:cNvSpPr>
          <p:nvPr/>
        </p:nvSpPr>
        <p:spPr bwMode="auto">
          <a:xfrm>
            <a:off x="2987328" y="4462462"/>
            <a:ext cx="3686175" cy="376238"/>
          </a:xfrm>
          <a:prstGeom prst="roundRect">
            <a:avLst>
              <a:gd name="adj" fmla="val 0"/>
            </a:avLst>
          </a:prstGeom>
          <a:solidFill>
            <a:srgbClr val="21A3D0"/>
          </a:solidFill>
          <a:ln w="3175">
            <a:solidFill>
              <a:srgbClr val="D7D7D7"/>
            </a:solidFill>
            <a:round/>
            <a:headEnd/>
            <a:tailEnd/>
          </a:ln>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20000"/>
              </a:lnSpc>
            </a:pPr>
            <a:r>
              <a:rPr lang="zh-CN" altLang="en-US" sz="1600" b="1">
                <a:solidFill>
                  <a:srgbClr val="FFFFFF"/>
                </a:solidFill>
                <a:latin typeface="微软雅黑" pitchFamily="34" charset="-122"/>
                <a:ea typeface="微软雅黑" pitchFamily="34" charset="-122"/>
                <a:sym typeface="宋体" pitchFamily="2" charset="-122"/>
              </a:rPr>
              <a:t>  颠覆的主动集成模式</a:t>
            </a:r>
            <a:endParaRPr lang="zh-CN" altLang="en-US">
              <a:solidFill>
                <a:prstClr val="black"/>
              </a:solidFill>
              <a:latin typeface="Arial" pitchFamily="34" charset="0"/>
            </a:endParaRPr>
          </a:p>
        </p:txBody>
      </p:sp>
      <p:sp>
        <p:nvSpPr>
          <p:cNvPr id="20"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smtClean="0">
                <a:solidFill>
                  <a:prstClr val="black"/>
                </a:solidFill>
              </a:rPr>
              <a:t>第三方集成</a:t>
            </a:r>
            <a:r>
              <a:rPr lang="en-US" altLang="zh-CN" smtClean="0">
                <a:solidFill>
                  <a:prstClr val="black"/>
                </a:solidFill>
              </a:rPr>
              <a:t>-</a:t>
            </a:r>
            <a:r>
              <a:rPr smtClean="0">
                <a:solidFill>
                  <a:prstClr val="black"/>
                </a:solidFill>
              </a:rPr>
              <a:t>微信</a:t>
            </a:r>
            <a:endParaRPr>
              <a:solidFill>
                <a:prstClr val="black"/>
              </a:solidFill>
            </a:endParaRPr>
          </a:p>
        </p:txBody>
      </p:sp>
    </p:spTree>
    <p:extLst>
      <p:ext uri="{BB962C8B-B14F-4D97-AF65-F5344CB8AC3E}">
        <p14:creationId xmlns:p14="http://schemas.microsoft.com/office/powerpoint/2010/main" val="392060881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smtClean="0">
                <a:solidFill>
                  <a:prstClr val="black"/>
                </a:solidFill>
              </a:rPr>
              <a:t>第三方集成</a:t>
            </a:r>
            <a:r>
              <a:rPr lang="en-US" altLang="zh-CN" smtClean="0">
                <a:solidFill>
                  <a:prstClr val="black"/>
                </a:solidFill>
              </a:rPr>
              <a:t>-</a:t>
            </a:r>
            <a:r>
              <a:rPr smtClean="0">
                <a:solidFill>
                  <a:prstClr val="black"/>
                </a:solidFill>
              </a:rPr>
              <a:t>微信</a:t>
            </a:r>
            <a:endParaRPr>
              <a:solidFill>
                <a:prstClr val="black"/>
              </a:solidFill>
            </a:endParaRPr>
          </a:p>
        </p:txBody>
      </p:sp>
      <p:pic>
        <p:nvPicPr>
          <p:cNvPr id="143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31" y="987574"/>
            <a:ext cx="3123347"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115616" y="3939902"/>
            <a:ext cx="1368152" cy="330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prstClr val="white"/>
                </a:solidFill>
                <a:latin typeface="微软雅黑" panose="020B0503020204020204" pitchFamily="34" charset="-122"/>
                <a:ea typeface="微软雅黑" panose="020B0503020204020204" pitchFamily="34" charset="-122"/>
              </a:rPr>
              <a:t>1.</a:t>
            </a:r>
            <a:r>
              <a:rPr lang="zh-CN" altLang="en-US" sz="1400" b="1" dirty="0" smtClean="0">
                <a:solidFill>
                  <a:prstClr val="white"/>
                </a:solidFill>
                <a:latin typeface="微软雅黑" panose="020B0503020204020204" pitchFamily="34" charset="-122"/>
                <a:ea typeface="微软雅黑" panose="020B0503020204020204" pitchFamily="34" charset="-122"/>
              </a:rPr>
              <a:t>公众号绑定</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pic>
        <p:nvPicPr>
          <p:cNvPr id="14340"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1059582"/>
            <a:ext cx="4409541"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5766382" y="3939902"/>
            <a:ext cx="1469914" cy="330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prstClr val="white"/>
                </a:solidFill>
                <a:latin typeface="微软雅黑" panose="020B0503020204020204" pitchFamily="34" charset="-122"/>
                <a:ea typeface="微软雅黑" panose="020B0503020204020204" pitchFamily="34" charset="-122"/>
              </a:rPr>
              <a:t>2.</a:t>
            </a:r>
            <a:r>
              <a:rPr lang="zh-CN" altLang="en-US" sz="1400" b="1" dirty="0" smtClean="0">
                <a:solidFill>
                  <a:prstClr val="white"/>
                </a:solidFill>
                <a:latin typeface="微软雅黑" panose="020B0503020204020204" pitchFamily="34" charset="-122"/>
                <a:ea typeface="微软雅黑" panose="020B0503020204020204" pitchFamily="34" charset="-122"/>
              </a:rPr>
              <a:t>发布微信菜单</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pic>
        <p:nvPicPr>
          <p:cNvPr id="1434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991" y="987574"/>
            <a:ext cx="5591937" cy="3288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5500781" y="1419622"/>
            <a:ext cx="1469914" cy="330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prstClr val="white"/>
                </a:solidFill>
                <a:latin typeface="微软雅黑" panose="020B0503020204020204" pitchFamily="34" charset="-122"/>
                <a:ea typeface="微软雅黑" panose="020B0503020204020204" pitchFamily="34" charset="-122"/>
              </a:rPr>
              <a:t>微信端展示</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9172" y="987573"/>
            <a:ext cx="2187244" cy="3888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7648" y="985368"/>
            <a:ext cx="2182504" cy="3880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descr="C:\Users\rd_jeckel\Documents\Tencent Files\1733304\FileRecv\MobileFile\IMG_166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616" y="987574"/>
            <a:ext cx="2256039" cy="38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57996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341"/>
                                        </p:tgtEl>
                                        <p:attrNameLst>
                                          <p:attrName>style.visibility</p:attrName>
                                        </p:attrNameLst>
                                      </p:cBhvr>
                                      <p:to>
                                        <p:strVal val="visible"/>
                                      </p:to>
                                    </p:set>
                                    <p:animEffect transition="in" filter="fade">
                                      <p:cBhvr>
                                        <p:cTn id="15" dur="1000"/>
                                        <p:tgtEl>
                                          <p:spTgt spid="14341"/>
                                        </p:tgtEl>
                                      </p:cBhvr>
                                    </p:animEffect>
                                    <p:anim calcmode="lin" valueType="num">
                                      <p:cBhvr>
                                        <p:cTn id="16" dur="1000" fill="hold"/>
                                        <p:tgtEl>
                                          <p:spTgt spid="14341"/>
                                        </p:tgtEl>
                                        <p:attrNameLst>
                                          <p:attrName>ppt_x</p:attrName>
                                        </p:attrNameLst>
                                      </p:cBhvr>
                                      <p:tavLst>
                                        <p:tav tm="0">
                                          <p:val>
                                            <p:strVal val="#ppt_x"/>
                                          </p:val>
                                        </p:tav>
                                        <p:tav tm="100000">
                                          <p:val>
                                            <p:strVal val="#ppt_x"/>
                                          </p:val>
                                        </p:tav>
                                      </p:tavLst>
                                    </p:anim>
                                    <p:anim calcmode="lin" valueType="num">
                                      <p:cBhvr>
                                        <p:cTn id="17" dur="1000" fill="hold"/>
                                        <p:tgtEl>
                                          <p:spTgt spid="1434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nodeType="afterEffect">
                                  <p:stCondLst>
                                    <p:cond delay="0"/>
                                  </p:stCondLst>
                                  <p:childTnLst>
                                    <p:set>
                                      <p:cBhvr>
                                        <p:cTn id="32" dur="1" fill="hold">
                                          <p:stCondLst>
                                            <p:cond delay="0"/>
                                          </p:stCondLst>
                                        </p:cTn>
                                        <p:tgtEl>
                                          <p:spTgt spid="1027"/>
                                        </p:tgtEl>
                                        <p:attrNameLst>
                                          <p:attrName>style.visibility</p:attrName>
                                        </p:attrNameLst>
                                      </p:cBhvr>
                                      <p:to>
                                        <p:strVal val="visible"/>
                                      </p:to>
                                    </p:set>
                                    <p:animEffect transition="in" filter="fade">
                                      <p:cBhvr>
                                        <p:cTn id="33" dur="1000"/>
                                        <p:tgtEl>
                                          <p:spTgt spid="1027"/>
                                        </p:tgtEl>
                                      </p:cBhvr>
                                    </p:animEffect>
                                    <p:anim calcmode="lin" valueType="num">
                                      <p:cBhvr>
                                        <p:cTn id="34" dur="1000" fill="hold"/>
                                        <p:tgtEl>
                                          <p:spTgt spid="1027"/>
                                        </p:tgtEl>
                                        <p:attrNameLst>
                                          <p:attrName>ppt_x</p:attrName>
                                        </p:attrNameLst>
                                      </p:cBhvr>
                                      <p:tavLst>
                                        <p:tav tm="0">
                                          <p:val>
                                            <p:strVal val="#ppt_x"/>
                                          </p:val>
                                        </p:tav>
                                        <p:tav tm="100000">
                                          <p:val>
                                            <p:strVal val="#ppt_x"/>
                                          </p:val>
                                        </p:tav>
                                      </p:tavLst>
                                    </p:anim>
                                    <p:anim calcmode="lin" valueType="num">
                                      <p:cBhvr>
                                        <p:cTn id="35" dur="1000" fill="hold"/>
                                        <p:tgtEl>
                                          <p:spTgt spid="1027"/>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nodeType="after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fade">
                                      <p:cBhvr>
                                        <p:cTn id="39" dur="1000"/>
                                        <p:tgtEl>
                                          <p:spTgt spid="1026"/>
                                        </p:tgtEl>
                                      </p:cBhvr>
                                    </p:animEffect>
                                    <p:anim calcmode="lin" valueType="num">
                                      <p:cBhvr>
                                        <p:cTn id="40" dur="1000" fill="hold"/>
                                        <p:tgtEl>
                                          <p:spTgt spid="1026"/>
                                        </p:tgtEl>
                                        <p:attrNameLst>
                                          <p:attrName>ppt_x</p:attrName>
                                        </p:attrNameLst>
                                      </p:cBhvr>
                                      <p:tavLst>
                                        <p:tav tm="0">
                                          <p:val>
                                            <p:strVal val="#ppt_x"/>
                                          </p:val>
                                        </p:tav>
                                        <p:tav tm="100000">
                                          <p:val>
                                            <p:strVal val="#ppt_x"/>
                                          </p:val>
                                        </p:tav>
                                      </p:tavLst>
                                    </p:anim>
                                    <p:anim calcmode="lin" valueType="num">
                                      <p:cBhvr>
                                        <p:cTn id="4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移动体验平台</a:t>
            </a:r>
            <a:endParaRPr lang="zh-CN" altLang="en-US" dirty="0"/>
          </a:p>
        </p:txBody>
      </p:sp>
      <p:sp>
        <p:nvSpPr>
          <p:cNvPr id="3" name="TextBox 2"/>
          <p:cNvSpPr txBox="1"/>
          <p:nvPr/>
        </p:nvSpPr>
        <p:spPr>
          <a:xfrm>
            <a:off x="5292080" y="2643758"/>
            <a:ext cx="3672408" cy="2031325"/>
          </a:xfrm>
          <a:prstGeom prst="rect">
            <a:avLst/>
          </a:prstGeom>
          <a:noFill/>
        </p:spPr>
        <p:txBody>
          <a:bodyPr wrap="square" rtlCol="0">
            <a:spAutoFit/>
          </a:bodyPr>
          <a:lstStyle/>
          <a:p>
            <a:pPr algn="ctr">
              <a:lnSpc>
                <a:spcPct val="150000"/>
              </a:lnSpc>
            </a:pPr>
            <a:r>
              <a:rPr lang="zh-CN" altLang="en-US" b="1" dirty="0" smtClean="0">
                <a:solidFill>
                  <a:srgbClr val="CC0000"/>
                </a:solidFill>
                <a:latin typeface="微软雅黑" pitchFamily="34" charset="-122"/>
                <a:ea typeface="微软雅黑" pitchFamily="34" charset="-122"/>
              </a:rPr>
              <a:t>移动体验平台</a:t>
            </a:r>
            <a:endParaRPr lang="en-US" altLang="zh-CN" sz="2000" b="1" dirty="0" smtClean="0">
              <a:solidFill>
                <a:srgbClr val="CC0000"/>
              </a:solidFill>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cs typeface="Segoe UI" panose="020B0502040204020203" pitchFamily="34" charset="0"/>
              </a:rPr>
              <a:t>打开微信，进入【通讯录</a:t>
            </a:r>
            <a:r>
              <a:rPr lang="en-US" altLang="zh-CN" sz="1600" dirty="0">
                <a:latin typeface="微软雅黑" panose="020B0503020204020204" pitchFamily="34" charset="-122"/>
                <a:ea typeface="微软雅黑" panose="020B0503020204020204" pitchFamily="34" charset="-122"/>
                <a:cs typeface="Segoe UI" panose="020B0502040204020203" pitchFamily="34" charset="0"/>
              </a:rPr>
              <a:t>-</a:t>
            </a:r>
            <a:r>
              <a:rPr lang="zh-CN" altLang="zh-CN" sz="1600" dirty="0">
                <a:latin typeface="微软雅黑" panose="020B0503020204020204" pitchFamily="34" charset="-122"/>
                <a:ea typeface="微软雅黑" panose="020B0503020204020204" pitchFamily="34" charset="-122"/>
                <a:cs typeface="Segoe UI" panose="020B0502040204020203" pitchFamily="34" charset="0"/>
              </a:rPr>
              <a:t>公共号</a:t>
            </a:r>
            <a:r>
              <a:rPr lang="zh-CN" altLang="zh-CN" sz="1600" dirty="0" smtClean="0">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latin typeface="微软雅黑" panose="020B0503020204020204" pitchFamily="34" charset="-122"/>
                <a:ea typeface="微软雅黑" panose="020B0503020204020204" pitchFamily="34" charset="-122"/>
                <a:cs typeface="Segoe UI" panose="020B0502040204020203" pitchFamily="34" charset="0"/>
              </a:rPr>
              <a:t>；</a:t>
            </a:r>
            <a:endParaRPr lang="en-US" altLang="zh-CN" sz="1600" dirty="0" smtClean="0">
              <a:latin typeface="微软雅黑" panose="020B0503020204020204" pitchFamily="34" charset="-122"/>
              <a:ea typeface="微软雅黑" panose="020B0503020204020204" pitchFamily="34" charset="-122"/>
              <a:cs typeface="Segoe UI" panose="020B0502040204020203" pitchFamily="34" charset="0"/>
            </a:endParaRPr>
          </a:p>
          <a:p>
            <a:pPr marL="285750" indent="-285750">
              <a:lnSpc>
                <a:spcPct val="150000"/>
              </a:lnSpc>
              <a:buFont typeface="Arial" panose="020B0604020202020204" pitchFamily="34" charset="0"/>
              <a:buChar char="•"/>
            </a:pPr>
            <a:r>
              <a:rPr lang="zh-CN" altLang="zh-CN" sz="1600" dirty="0" smtClean="0">
                <a:latin typeface="微软雅黑" panose="020B0503020204020204" pitchFamily="34" charset="-122"/>
                <a:ea typeface="微软雅黑" panose="020B0503020204020204" pitchFamily="34" charset="-122"/>
                <a:cs typeface="Segoe UI" panose="020B0502040204020203" pitchFamily="34" charset="0"/>
              </a:rPr>
              <a:t>点击</a:t>
            </a:r>
            <a:r>
              <a:rPr lang="zh-CN" altLang="zh-CN" sz="1600" dirty="0">
                <a:latin typeface="微软雅黑" panose="020B0503020204020204" pitchFamily="34" charset="-122"/>
                <a:ea typeface="微软雅黑" panose="020B0503020204020204" pitchFamily="34" charset="-122"/>
                <a:cs typeface="Segoe UI" panose="020B0502040204020203" pitchFamily="34" charset="0"/>
              </a:rPr>
              <a:t>右上角</a:t>
            </a:r>
            <a:r>
              <a:rPr lang="en-US" altLang="zh-CN" sz="1600" dirty="0">
                <a:latin typeface="微软雅黑" panose="020B0503020204020204" pitchFamily="34" charset="-122"/>
                <a:ea typeface="微软雅黑" panose="020B0503020204020204" pitchFamily="34" charset="-122"/>
                <a:cs typeface="Segoe UI" panose="020B0502040204020203" pitchFamily="34" charset="0"/>
              </a:rPr>
              <a:t>+</a:t>
            </a:r>
            <a:r>
              <a:rPr lang="zh-CN" altLang="zh-CN" sz="1600" dirty="0">
                <a:latin typeface="微软雅黑" panose="020B0503020204020204" pitchFamily="34" charset="-122"/>
                <a:ea typeface="微软雅黑" panose="020B0503020204020204" pitchFamily="34" charset="-122"/>
                <a:cs typeface="Segoe UI" panose="020B0502040204020203" pitchFamily="34" charset="0"/>
              </a:rPr>
              <a:t>，进入查找公众号</a:t>
            </a:r>
            <a:r>
              <a:rPr lang="zh-CN" altLang="zh-CN" sz="1600" dirty="0" smtClean="0">
                <a:latin typeface="微软雅黑" panose="020B0503020204020204" pitchFamily="34" charset="-122"/>
                <a:ea typeface="微软雅黑" panose="020B0503020204020204" pitchFamily="34" charset="-122"/>
                <a:cs typeface="Segoe UI" panose="020B0502040204020203" pitchFamily="34" charset="0"/>
              </a:rPr>
              <a:t>界面</a:t>
            </a:r>
            <a:r>
              <a:rPr lang="zh-CN" altLang="en-US" sz="1600" dirty="0" smtClean="0">
                <a:latin typeface="微软雅黑" panose="020B0503020204020204" pitchFamily="34" charset="-122"/>
                <a:ea typeface="微软雅黑" panose="020B0503020204020204" pitchFamily="34" charset="-122"/>
                <a:cs typeface="Segoe UI" panose="020B0502040204020203" pitchFamily="34" charset="0"/>
              </a:rPr>
              <a:t>；</a:t>
            </a:r>
            <a:endParaRPr lang="en-US" altLang="zh-CN" sz="1600" dirty="0" smtClean="0">
              <a:latin typeface="微软雅黑" panose="020B0503020204020204" pitchFamily="34" charset="-122"/>
              <a:ea typeface="微软雅黑" panose="020B0503020204020204" pitchFamily="34" charset="-122"/>
              <a:cs typeface="Segoe UI" panose="020B0502040204020203" pitchFamily="34" charset="0"/>
            </a:endParaRPr>
          </a:p>
          <a:p>
            <a:pPr marL="285750" indent="-285750">
              <a:lnSpc>
                <a:spcPct val="150000"/>
              </a:lnSpc>
              <a:buFont typeface="Arial" panose="020B0604020202020204" pitchFamily="34" charset="0"/>
              <a:buChar char="•"/>
            </a:pPr>
            <a:r>
              <a:rPr lang="zh-CN" altLang="zh-CN" sz="1600" dirty="0" smtClean="0">
                <a:latin typeface="微软雅黑" panose="020B0503020204020204" pitchFamily="34" charset="-122"/>
                <a:ea typeface="微软雅黑" panose="020B0503020204020204" pitchFamily="34" charset="-122"/>
                <a:cs typeface="Segoe UI" panose="020B0502040204020203" pitchFamily="34" charset="0"/>
              </a:rPr>
              <a:t>输入</a:t>
            </a:r>
            <a:r>
              <a:rPr lang="zh-CN" altLang="zh-CN" sz="1600" dirty="0">
                <a:latin typeface="微软雅黑" panose="020B0503020204020204" pitchFamily="34" charset="-122"/>
                <a:ea typeface="微软雅黑" panose="020B0503020204020204" pitchFamily="34" charset="-122"/>
                <a:cs typeface="Segoe UI" panose="020B0502040204020203" pitchFamily="34" charset="0"/>
              </a:rPr>
              <a:t>“金蝶</a:t>
            </a:r>
            <a:r>
              <a:rPr lang="en-US" altLang="zh-CN" sz="1600" dirty="0">
                <a:latin typeface="微软雅黑" panose="020B0503020204020204" pitchFamily="34" charset="-122"/>
                <a:ea typeface="微软雅黑" panose="020B0503020204020204" pitchFamily="34" charset="-122"/>
                <a:cs typeface="Segoe UI" panose="020B0502040204020203" pitchFamily="34" charset="0"/>
              </a:rPr>
              <a:t>K3Cloud</a:t>
            </a:r>
            <a:r>
              <a:rPr lang="zh-CN" altLang="zh-CN" sz="1600" dirty="0">
                <a:latin typeface="微软雅黑" panose="020B0503020204020204" pitchFamily="34" charset="-122"/>
                <a:ea typeface="微软雅黑" panose="020B0503020204020204" pitchFamily="34" charset="-122"/>
                <a:cs typeface="Segoe UI" panose="020B0502040204020203" pitchFamily="34" charset="0"/>
              </a:rPr>
              <a:t>体验平台”，关注该微信公众号</a:t>
            </a:r>
            <a:r>
              <a:rPr lang="zh-CN" altLang="zh-CN" sz="1600" dirty="0" smtClean="0">
                <a:latin typeface="微软雅黑" panose="020B0503020204020204" pitchFamily="34" charset="-122"/>
                <a:ea typeface="微软雅黑" panose="020B0503020204020204" pitchFamily="34" charset="-122"/>
                <a:cs typeface="Segoe UI" panose="020B0502040204020203" pitchFamily="34" charset="0"/>
              </a:rPr>
              <a:t>；</a:t>
            </a:r>
            <a:endParaRPr lang="zh-CN" altLang="zh-CN" sz="1600" dirty="0">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050" name="Picture 2" descr="Screenshot_2015-06-24-16-07-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827921"/>
            <a:ext cx="2160406" cy="3840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Screenshot_2015-06-23-07-00-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827920"/>
            <a:ext cx="2160406" cy="3840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qrcode_for_gh_44c81d0e3ddb_430.jpg"/>
          <p:cNvPicPr>
            <a:picLocks noChangeAspect="1"/>
          </p:cNvPicPr>
          <p:nvPr/>
        </p:nvPicPr>
        <p:blipFill>
          <a:blip r:embed="rId4" cstate="print"/>
          <a:stretch>
            <a:fillRect/>
          </a:stretch>
        </p:blipFill>
        <p:spPr>
          <a:xfrm>
            <a:off x="6084168" y="627534"/>
            <a:ext cx="2191891" cy="2191891"/>
          </a:xfrm>
          <a:prstGeom prst="rect">
            <a:avLst/>
          </a:prstGeom>
        </p:spPr>
      </p:pic>
    </p:spTree>
    <p:extLst>
      <p:ext uri="{BB962C8B-B14F-4D97-AF65-F5344CB8AC3E}">
        <p14:creationId xmlns:p14="http://schemas.microsoft.com/office/powerpoint/2010/main" val="3892179313"/>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92080" y="1851670"/>
            <a:ext cx="3851920" cy="14401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115616" y="1851670"/>
            <a:ext cx="4176464" cy="1569660"/>
          </a:xfrm>
          <a:prstGeom prst="rect">
            <a:avLst/>
          </a:prstGeom>
          <a:noFill/>
        </p:spPr>
        <p:txBody>
          <a:bodyPr wrap="square" rtlCol="0">
            <a:spAutoFit/>
          </a:bodyPr>
          <a:lstStyle/>
          <a:p>
            <a:pPr algn="r">
              <a:lnSpc>
                <a:spcPct val="120000"/>
              </a:lnSpc>
            </a:pPr>
            <a:r>
              <a:rPr lang="en-US" altLang="zh-CN" sz="4000" b="1" dirty="0" smtClean="0">
                <a:solidFill>
                  <a:schemeClr val="tx1">
                    <a:lumMod val="65000"/>
                    <a:lumOff val="35000"/>
                  </a:schemeClr>
                </a:solidFill>
                <a:latin typeface="微软雅黑" pitchFamily="34" charset="-122"/>
                <a:ea typeface="微软雅黑" pitchFamily="34" charset="-122"/>
              </a:rPr>
              <a:t>Third</a:t>
            </a:r>
          </a:p>
          <a:p>
            <a:pPr algn="r">
              <a:lnSpc>
                <a:spcPct val="120000"/>
              </a:lnSpc>
            </a:pPr>
            <a:r>
              <a:rPr lang="zh-CN" altLang="en-US" sz="4000" b="1" dirty="0" smtClean="0">
                <a:solidFill>
                  <a:schemeClr val="accent5"/>
                </a:solidFill>
                <a:latin typeface="微软雅黑" pitchFamily="34" charset="-122"/>
                <a:ea typeface="微软雅黑" pitchFamily="34" charset="-122"/>
              </a:rPr>
              <a:t>案例分享</a:t>
            </a:r>
            <a:endParaRPr lang="zh-CN" altLang="en-US" sz="4000" b="1" dirty="0">
              <a:solidFill>
                <a:schemeClr val="accent5"/>
              </a:solidFill>
              <a:latin typeface="微软雅黑" pitchFamily="34" charset="-122"/>
              <a:ea typeface="微软雅黑" pitchFamily="34" charset="-122"/>
            </a:endParaRPr>
          </a:p>
        </p:txBody>
      </p:sp>
    </p:spTree>
    <p:extLst>
      <p:ext uri="{BB962C8B-B14F-4D97-AF65-F5344CB8AC3E}">
        <p14:creationId xmlns:p14="http://schemas.microsoft.com/office/powerpoint/2010/main" val="1659727508"/>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移动</a:t>
            </a:r>
            <a:r>
              <a:rPr lang="zh-CN" altLang="en-US" smtClean="0"/>
              <a:t>应用典型客户</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197903828"/>
              </p:ext>
            </p:extLst>
          </p:nvPr>
        </p:nvGraphicFramePr>
        <p:xfrm>
          <a:off x="516974" y="771550"/>
          <a:ext cx="8136904" cy="3807429"/>
        </p:xfrm>
        <a:graphic>
          <a:graphicData uri="http://schemas.openxmlformats.org/drawingml/2006/table">
            <a:tbl>
              <a:tblPr/>
              <a:tblGrid>
                <a:gridCol w="522553"/>
                <a:gridCol w="2792666"/>
                <a:gridCol w="1114983"/>
                <a:gridCol w="1474454"/>
                <a:gridCol w="2232248"/>
              </a:tblGrid>
              <a:tr h="487855">
                <a:tc>
                  <a:txBody>
                    <a:bodyPr/>
                    <a:lstStyle/>
                    <a:p>
                      <a:pPr algn="l" fontAlgn="ctr"/>
                      <a:r>
                        <a:rPr lang="zh-CN" altLang="en-US" sz="1100" b="0" i="0" u="none" strike="noStrike" dirty="0">
                          <a:solidFill>
                            <a:srgbClr val="000000"/>
                          </a:solidFill>
                          <a:effectLst/>
                          <a:latin typeface="宋体"/>
                        </a:rPr>
                        <a:t>序号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a:solidFill>
                            <a:srgbClr val="000000"/>
                          </a:solidFill>
                          <a:effectLst/>
                          <a:latin typeface="宋体"/>
                        </a:rPr>
                        <a:t>客户名称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dirty="0">
                          <a:solidFill>
                            <a:srgbClr val="000000"/>
                          </a:solidFill>
                          <a:effectLst/>
                          <a:latin typeface="宋体"/>
                        </a:rPr>
                        <a:t>机构</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dirty="0" smtClean="0">
                          <a:solidFill>
                            <a:srgbClr val="000000"/>
                          </a:solidFill>
                          <a:effectLst/>
                          <a:latin typeface="宋体"/>
                        </a:rPr>
                        <a:t>已用终端数</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smtClean="0">
                          <a:solidFill>
                            <a:srgbClr val="000000"/>
                          </a:solidFill>
                          <a:effectLst/>
                          <a:latin typeface="宋体"/>
                        </a:rPr>
                        <a:t>应用场景</a:t>
                      </a:r>
                      <a:endParaRPr lang="zh-CN" altLang="en-US" sz="1100" b="0" i="0" u="none" strike="noStrike">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592265">
                <a:tc>
                  <a:txBody>
                    <a:bodyPr/>
                    <a:lstStyle/>
                    <a:p>
                      <a:pPr algn="ctr" fontAlgn="ctr"/>
                      <a:r>
                        <a:rPr lang="en-US" altLang="zh-CN" sz="1100" b="0" i="0" u="none" strike="noStrike" dirty="0">
                          <a:solidFill>
                            <a:srgbClr val="000000"/>
                          </a:solidFill>
                          <a:effectLst/>
                          <a:latin typeface="宋体"/>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smtClean="0">
                          <a:solidFill>
                            <a:srgbClr val="000000"/>
                          </a:solidFill>
                          <a:effectLst/>
                          <a:latin typeface="宋体"/>
                        </a:rPr>
                        <a:t>南宁市龙奔丰吉商贸有限责任公司 </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smtClean="0">
                          <a:solidFill>
                            <a:srgbClr val="000000"/>
                          </a:solidFill>
                          <a:effectLst/>
                          <a:latin typeface="宋体"/>
                        </a:rPr>
                        <a:t>广西</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smtClean="0">
                          <a:solidFill>
                            <a:srgbClr val="000000"/>
                          </a:solidFill>
                          <a:effectLst/>
                          <a:latin typeface="宋体"/>
                        </a:rPr>
                        <a:t>1000+</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1" i="0" u="none" strike="noStrike" dirty="0" smtClean="0">
                          <a:solidFill>
                            <a:srgbClr val="C00000"/>
                          </a:solidFill>
                          <a:effectLst/>
                          <a:latin typeface="宋体"/>
                        </a:rPr>
                        <a:t>门</a:t>
                      </a:r>
                      <a:r>
                        <a:rPr lang="zh-CN" altLang="en-US" sz="1100" b="1" i="0" u="none" strike="noStrike" smtClean="0">
                          <a:solidFill>
                            <a:srgbClr val="C00000"/>
                          </a:solidFill>
                          <a:effectLst/>
                          <a:latin typeface="宋体"/>
                        </a:rPr>
                        <a:t>店销量上报、库存盘点</a:t>
                      </a:r>
                      <a:endParaRPr lang="zh-CN" altLang="en-US" sz="1100" b="1" i="0" u="none" strike="noStrike" dirty="0">
                        <a:solidFill>
                          <a:srgbClr val="C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31872">
                <a:tc>
                  <a:txBody>
                    <a:bodyPr/>
                    <a:lstStyle/>
                    <a:p>
                      <a:pPr algn="ctr" fontAlgn="ctr"/>
                      <a:r>
                        <a:rPr lang="en-US" altLang="zh-CN" sz="1100" b="0" i="0" u="none" strike="noStrike" dirty="0" smtClean="0">
                          <a:solidFill>
                            <a:srgbClr val="000000"/>
                          </a:solidFill>
                          <a:effectLst/>
                          <a:latin typeface="宋体"/>
                        </a:rPr>
                        <a:t>2</a:t>
                      </a:r>
                      <a:endParaRPr lang="en-US" altLang="zh-CN"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smtClean="0">
                          <a:solidFill>
                            <a:srgbClr val="000000"/>
                          </a:solidFill>
                          <a:effectLst/>
                          <a:latin typeface="宋体"/>
                        </a:rPr>
                        <a:t>厦门路达</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smtClean="0">
                          <a:solidFill>
                            <a:srgbClr val="000000"/>
                          </a:solidFill>
                          <a:effectLst/>
                          <a:latin typeface="宋体"/>
                        </a:rPr>
                        <a:t>厦门</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smtClean="0">
                          <a:solidFill>
                            <a:srgbClr val="000000"/>
                          </a:solidFill>
                          <a:effectLst/>
                          <a:latin typeface="宋体"/>
                        </a:rPr>
                        <a:t>2000</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1" i="0" u="none" strike="noStrike" dirty="0" smtClean="0">
                          <a:solidFill>
                            <a:srgbClr val="C00000"/>
                          </a:solidFill>
                          <a:effectLst/>
                          <a:latin typeface="宋体"/>
                        </a:rPr>
                        <a:t>车辆管理、离职申请</a:t>
                      </a:r>
                      <a:endParaRPr lang="zh-CN" altLang="en-US" sz="1100" b="1" i="0" u="none" strike="noStrike" dirty="0">
                        <a:solidFill>
                          <a:srgbClr val="C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31872">
                <a:tc>
                  <a:txBody>
                    <a:bodyPr/>
                    <a:lstStyle/>
                    <a:p>
                      <a:pPr algn="ctr" fontAlgn="ctr"/>
                      <a:r>
                        <a:rPr lang="en-US" altLang="zh-CN" sz="1100" b="0" i="0" u="none" strike="noStrike" dirty="0" smtClean="0">
                          <a:solidFill>
                            <a:srgbClr val="000000"/>
                          </a:solidFill>
                          <a:effectLst/>
                          <a:latin typeface="宋体"/>
                        </a:rPr>
                        <a:t>3</a:t>
                      </a:r>
                      <a:endParaRPr lang="en-US" altLang="zh-CN"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宋体"/>
                        </a:rPr>
                        <a:t>云南清逸堂</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smtClean="0">
                          <a:solidFill>
                            <a:srgbClr val="000000"/>
                          </a:solidFill>
                          <a:effectLst/>
                          <a:latin typeface="宋体"/>
                        </a:rPr>
                        <a:t>昆明</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smtClean="0">
                          <a:solidFill>
                            <a:srgbClr val="000000"/>
                          </a:solidFill>
                          <a:effectLst/>
                          <a:latin typeface="宋体"/>
                        </a:rPr>
                        <a:t>100+</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zh-CN" altLang="en-US" sz="1100" b="1" i="0" u="none" strike="noStrike" dirty="0" smtClean="0">
                          <a:solidFill>
                            <a:srgbClr val="C00000"/>
                          </a:solidFill>
                          <a:effectLst/>
                          <a:latin typeface="宋体"/>
                        </a:rPr>
                        <a:t>移动下单、移动审批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7855">
                <a:tc>
                  <a:txBody>
                    <a:bodyPr/>
                    <a:lstStyle/>
                    <a:p>
                      <a:pPr algn="ctr" fontAlgn="ctr"/>
                      <a:r>
                        <a:rPr lang="en-US" altLang="zh-CN" sz="1100" b="0" i="0" u="none" strike="noStrike" dirty="0">
                          <a:solidFill>
                            <a:srgbClr val="000000"/>
                          </a:solidFill>
                          <a:effectLst/>
                          <a:latin typeface="宋体"/>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smtClean="0">
                          <a:latin typeface="微软雅黑" pitchFamily="34" charset="-122"/>
                          <a:ea typeface="微软雅黑" pitchFamily="34" charset="-122"/>
                        </a:rPr>
                        <a:t>青岛海信网络科技股份有限公司</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smtClean="0">
                          <a:solidFill>
                            <a:srgbClr val="000000"/>
                          </a:solidFill>
                          <a:effectLst/>
                          <a:latin typeface="宋体"/>
                        </a:rPr>
                        <a:t>青岛</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smtClean="0">
                          <a:solidFill>
                            <a:srgbClr val="000000"/>
                          </a:solidFill>
                          <a:effectLst/>
                          <a:latin typeface="宋体"/>
                        </a:rPr>
                        <a:t>500+</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1" i="0" u="none" strike="noStrike" smtClean="0">
                          <a:solidFill>
                            <a:srgbClr val="C00000"/>
                          </a:solidFill>
                          <a:effectLst/>
                          <a:latin typeface="宋体"/>
                        </a:rPr>
                        <a:t>销售日报、项目跟踪</a:t>
                      </a:r>
                      <a:endParaRPr lang="zh-CN" altLang="en-US" sz="1100" b="1" i="0" u="none" strike="noStrike" dirty="0">
                        <a:solidFill>
                          <a:srgbClr val="C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7855">
                <a:tc>
                  <a:txBody>
                    <a:bodyPr/>
                    <a:lstStyle/>
                    <a:p>
                      <a:pPr algn="ctr" fontAlgn="ctr"/>
                      <a:r>
                        <a:rPr lang="en-US" altLang="zh-CN" sz="1100" b="0" i="0" u="none" strike="noStrike" dirty="0">
                          <a:solidFill>
                            <a:srgbClr val="000000"/>
                          </a:solidFill>
                          <a:effectLst/>
                          <a:latin typeface="宋体"/>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smtClean="0">
                          <a:solidFill>
                            <a:srgbClr val="000000"/>
                          </a:solidFill>
                          <a:effectLst/>
                          <a:latin typeface="宋体"/>
                        </a:rPr>
                        <a:t>南京荣欧建材有限公司 </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smtClean="0">
                          <a:solidFill>
                            <a:srgbClr val="000000"/>
                          </a:solidFill>
                          <a:effectLst/>
                          <a:latin typeface="宋体"/>
                        </a:rPr>
                        <a:t>南京</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smtClean="0">
                          <a:solidFill>
                            <a:srgbClr val="000000"/>
                          </a:solidFill>
                          <a:effectLst/>
                          <a:latin typeface="宋体"/>
                        </a:rPr>
                        <a:t>50+</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1" i="0" u="none" strike="noStrike" dirty="0" smtClean="0">
                          <a:solidFill>
                            <a:srgbClr val="C00000"/>
                          </a:solidFill>
                          <a:effectLst/>
                          <a:latin typeface="宋体"/>
                        </a:rPr>
                        <a:t>移动</a:t>
                      </a:r>
                      <a:r>
                        <a:rPr lang="en-US" altLang="zh-CN" sz="1100" b="1" i="0" u="none" strike="noStrike" dirty="0" smtClean="0">
                          <a:solidFill>
                            <a:srgbClr val="C00000"/>
                          </a:solidFill>
                          <a:effectLst/>
                          <a:latin typeface="宋体"/>
                        </a:rPr>
                        <a:t>CRM</a:t>
                      </a:r>
                      <a:endParaRPr lang="zh-CN" altLang="en-US" sz="1100" b="1" i="0" u="none" strike="noStrike" dirty="0">
                        <a:solidFill>
                          <a:srgbClr val="C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7855">
                <a:tc>
                  <a:txBody>
                    <a:bodyPr/>
                    <a:lstStyle/>
                    <a:p>
                      <a:pPr algn="ctr" fontAlgn="ctr"/>
                      <a:r>
                        <a:rPr lang="en-US" altLang="zh-CN" sz="1100" b="0" i="0" u="none" strike="noStrike" dirty="0">
                          <a:solidFill>
                            <a:srgbClr val="000000"/>
                          </a:solidFill>
                          <a:effectLst/>
                          <a:latin typeface="宋体"/>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smtClean="0">
                          <a:solidFill>
                            <a:srgbClr val="000000"/>
                          </a:solidFill>
                          <a:effectLst/>
                          <a:latin typeface="宋体"/>
                        </a:rPr>
                        <a:t>广西丰林</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smtClean="0">
                          <a:solidFill>
                            <a:srgbClr val="000000"/>
                          </a:solidFill>
                          <a:effectLst/>
                          <a:latin typeface="宋体"/>
                        </a:rPr>
                        <a:t>广西</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smtClean="0">
                          <a:solidFill>
                            <a:srgbClr val="000000"/>
                          </a:solidFill>
                          <a:effectLst/>
                          <a:latin typeface="宋体"/>
                        </a:rPr>
                        <a:t>50+</a:t>
                      </a:r>
                      <a:endParaRPr lang="zh-CN" altLang="en-US" sz="1100" b="0" i="0" u="none" strike="noStrike" dirty="0">
                        <a:solidFill>
                          <a:srgbClr val="0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1" i="0" u="none" strike="noStrike" dirty="0" smtClean="0">
                          <a:solidFill>
                            <a:srgbClr val="C00000"/>
                          </a:solidFill>
                          <a:effectLst/>
                          <a:latin typeface="宋体"/>
                        </a:rPr>
                        <a:t>智能仓储方案</a:t>
                      </a:r>
                      <a:endParaRPr lang="zh-CN" altLang="en-US" sz="1100" b="1" i="0" u="none" strike="noStrike" dirty="0">
                        <a:solidFill>
                          <a:srgbClr val="C00000"/>
                        </a:solidFill>
                        <a:effectLst/>
                        <a:latin typeface="宋体"/>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874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724128" y="1484102"/>
            <a:ext cx="3240360" cy="32478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b="1" smtClean="0">
                <a:solidFill>
                  <a:prstClr val="white"/>
                </a:solidFill>
                <a:latin typeface="微软雅黑" pitchFamily="34" charset="-122"/>
                <a:ea typeface="微软雅黑" pitchFamily="34" charset="-122"/>
              </a:rPr>
              <a:t>移动销量上报</a:t>
            </a:r>
            <a:r>
              <a:rPr lang="en-US" altLang="zh-CN" sz="1800" b="1" smtClean="0">
                <a:solidFill>
                  <a:prstClr val="white"/>
                </a:solidFill>
                <a:latin typeface="微软雅黑" pitchFamily="34" charset="-122"/>
                <a:ea typeface="微软雅黑" pitchFamily="34" charset="-122"/>
              </a:rPr>
              <a:t>+</a:t>
            </a:r>
            <a:r>
              <a:rPr lang="zh-CN" altLang="en-US" sz="1800" b="1" smtClean="0">
                <a:solidFill>
                  <a:prstClr val="white"/>
                </a:solidFill>
                <a:latin typeface="微软雅黑" pitchFamily="34" charset="-122"/>
                <a:ea typeface="微软雅黑" pitchFamily="34" charset="-122"/>
              </a:rPr>
              <a:t>工资计算方案</a:t>
            </a:r>
            <a:endParaRPr lang="en-US" altLang="zh-CN" sz="1800" b="1" smtClean="0">
              <a:solidFill>
                <a:prstClr val="white"/>
              </a:solidFill>
              <a:latin typeface="微软雅黑" pitchFamily="34" charset="-122"/>
              <a:ea typeface="微软雅黑" pitchFamily="34" charset="-122"/>
            </a:endParaRPr>
          </a:p>
          <a:p>
            <a:pPr>
              <a:defRPr/>
            </a:pPr>
            <a:endParaRPr lang="en-US" altLang="zh-CN" sz="1800" b="1" smtClean="0">
              <a:solidFill>
                <a:prstClr val="white"/>
              </a:solidFill>
              <a:latin typeface="微软雅黑" pitchFamily="34" charset="-122"/>
              <a:ea typeface="微软雅黑" pitchFamily="34" charset="-122"/>
            </a:endParaRPr>
          </a:p>
          <a:p>
            <a:pPr>
              <a:defRPr/>
            </a:pPr>
            <a:r>
              <a:rPr lang="zh-CN" altLang="en-US" sz="1800" b="1" smtClean="0">
                <a:solidFill>
                  <a:prstClr val="white"/>
                </a:solidFill>
                <a:latin typeface="微软雅黑" pitchFamily="34" charset="-122"/>
                <a:ea typeface="微软雅黑" pitchFamily="34" charset="-122"/>
              </a:rPr>
              <a:t>每月促销员工资计算</a:t>
            </a:r>
            <a:endParaRPr lang="en-US" altLang="zh-CN" sz="1800" b="1" smtClean="0">
              <a:solidFill>
                <a:prstClr val="white"/>
              </a:solidFill>
              <a:latin typeface="微软雅黑" pitchFamily="34" charset="-122"/>
              <a:ea typeface="微软雅黑" pitchFamily="34" charset="-122"/>
            </a:endParaRPr>
          </a:p>
          <a:p>
            <a:pPr>
              <a:defRPr/>
            </a:pPr>
            <a:r>
              <a:rPr lang="zh-CN" altLang="en-US" sz="1800" b="1" smtClean="0">
                <a:solidFill>
                  <a:prstClr val="white"/>
                </a:solidFill>
                <a:latin typeface="微软雅黑" pitchFamily="34" charset="-122"/>
                <a:ea typeface="微软雅黑" pitchFamily="34" charset="-122"/>
              </a:rPr>
              <a:t>由</a:t>
            </a:r>
            <a:r>
              <a:rPr lang="en-US" altLang="zh-CN" sz="2400" b="1" smtClean="0">
                <a:solidFill>
                  <a:srgbClr val="FF0000"/>
                </a:solidFill>
                <a:latin typeface="微软雅黑" pitchFamily="34" charset="-122"/>
                <a:ea typeface="微软雅黑" pitchFamily="34" charset="-122"/>
              </a:rPr>
              <a:t>140</a:t>
            </a:r>
            <a:r>
              <a:rPr lang="zh-CN" altLang="en-US" sz="1800" b="1" smtClean="0">
                <a:solidFill>
                  <a:prstClr val="white"/>
                </a:solidFill>
                <a:latin typeface="微软雅黑" pitchFamily="34" charset="-122"/>
                <a:ea typeface="微软雅黑" pitchFamily="34" charset="-122"/>
              </a:rPr>
              <a:t>人天降低到</a:t>
            </a:r>
            <a:r>
              <a:rPr lang="en-US" altLang="zh-CN" sz="2400" b="1" smtClean="0">
                <a:solidFill>
                  <a:srgbClr val="FF0000"/>
                </a:solidFill>
                <a:latin typeface="微软雅黑" pitchFamily="34" charset="-122"/>
                <a:ea typeface="微软雅黑" pitchFamily="34" charset="-122"/>
              </a:rPr>
              <a:t>10</a:t>
            </a:r>
            <a:r>
              <a:rPr lang="zh-CN" altLang="en-US" sz="1800" b="1" smtClean="0">
                <a:solidFill>
                  <a:prstClr val="white"/>
                </a:solidFill>
                <a:latin typeface="微软雅黑" pitchFamily="34" charset="-122"/>
                <a:ea typeface="微软雅黑" pitchFamily="34" charset="-122"/>
              </a:rPr>
              <a:t>多人天</a:t>
            </a:r>
            <a:endParaRPr lang="zh-CN" altLang="en-US" sz="1800" b="1" dirty="0">
              <a:solidFill>
                <a:prstClr val="white"/>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21" y="1484103"/>
            <a:ext cx="505777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p:cNvSpPr>
            <a:spLocks noGrp="1"/>
          </p:cNvSpPr>
          <p:nvPr>
            <p:ph type="title"/>
          </p:nvPr>
        </p:nvSpPr>
        <p:spPr/>
        <p:txBody>
          <a:bodyPr/>
          <a:lstStyle/>
          <a:p>
            <a:r>
              <a:rPr lang="zh-CN" altLang="en-US" smtClean="0"/>
              <a:t>龙奔丰吉项目</a:t>
            </a:r>
            <a:endParaRPr lang="zh-CN" altLang="en-US"/>
          </a:p>
        </p:txBody>
      </p:sp>
      <p:sp>
        <p:nvSpPr>
          <p:cNvPr id="12" name="椭圆 11"/>
          <p:cNvSpPr/>
          <p:nvPr/>
        </p:nvSpPr>
        <p:spPr>
          <a:xfrm>
            <a:off x="7738432" y="1347614"/>
            <a:ext cx="1082040" cy="1082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smtClean="0">
                <a:solidFill>
                  <a:prstClr val="white"/>
                </a:solidFill>
                <a:latin typeface="微软雅黑" pitchFamily="34" charset="-122"/>
                <a:ea typeface="微软雅黑" pitchFamily="34" charset="-122"/>
              </a:rPr>
              <a:t>4</a:t>
            </a:r>
          </a:p>
          <a:p>
            <a:pPr algn="ctr"/>
            <a:r>
              <a:rPr lang="zh-CN" altLang="en-US" b="1">
                <a:solidFill>
                  <a:prstClr val="white"/>
                </a:solidFill>
                <a:latin typeface="微软雅黑" pitchFamily="34" charset="-122"/>
                <a:ea typeface="微软雅黑" pitchFamily="34" charset="-122"/>
              </a:rPr>
              <a:t>周</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689" y="694581"/>
            <a:ext cx="53911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椭圆 10"/>
          <p:cNvSpPr/>
          <p:nvPr/>
        </p:nvSpPr>
        <p:spPr>
          <a:xfrm>
            <a:off x="6236185" y="1139591"/>
            <a:ext cx="1288143" cy="1288143"/>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prstClr val="white"/>
                </a:solidFill>
                <a:latin typeface="微软雅黑" pitchFamily="34" charset="-122"/>
                <a:ea typeface="微软雅黑" pitchFamily="34" charset="-122"/>
              </a:rPr>
              <a:t>开发</a:t>
            </a:r>
            <a:endParaRPr lang="en-US" altLang="zh-CN" b="1" smtClean="0">
              <a:solidFill>
                <a:prstClr val="white"/>
              </a:solidFill>
              <a:latin typeface="微软雅黑" pitchFamily="34" charset="-122"/>
              <a:ea typeface="微软雅黑" pitchFamily="34" charset="-122"/>
            </a:endParaRPr>
          </a:p>
          <a:p>
            <a:pPr algn="ctr"/>
            <a:r>
              <a:rPr lang="en-US" altLang="zh-CN" sz="3200" b="1" smtClean="0">
                <a:solidFill>
                  <a:prstClr val="white"/>
                </a:solidFill>
                <a:latin typeface="微软雅黑" pitchFamily="34" charset="-122"/>
                <a:ea typeface="微软雅黑" pitchFamily="34" charset="-122"/>
              </a:rPr>
              <a:t>2</a:t>
            </a:r>
            <a:endParaRPr lang="zh-CN" altLang="en-US" sz="3200" b="1">
              <a:solidFill>
                <a:prstClr val="white"/>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13" y="1275606"/>
            <a:ext cx="8587083"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爆炸形 1 3"/>
          <p:cNvSpPr/>
          <p:nvPr/>
        </p:nvSpPr>
        <p:spPr>
          <a:xfrm>
            <a:off x="5940152" y="1923678"/>
            <a:ext cx="2592288" cy="2016224"/>
          </a:xfrm>
          <a:prstGeom prst="irregularSeal1">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smtClean="0">
                <a:solidFill>
                  <a:prstClr val="white"/>
                </a:solidFill>
                <a:latin typeface="微软雅黑" pitchFamily="34" charset="-122"/>
                <a:ea typeface="微软雅黑" pitchFamily="34" charset="-122"/>
              </a:rPr>
              <a:t>600</a:t>
            </a:r>
            <a:r>
              <a:rPr lang="zh-CN" altLang="en-US" sz="1200" b="1" smtClean="0">
                <a:solidFill>
                  <a:prstClr val="white"/>
                </a:solidFill>
                <a:latin typeface="微软雅黑" pitchFamily="34" charset="-122"/>
                <a:ea typeface="微软雅黑" pitchFamily="34" charset="-122"/>
              </a:rPr>
              <a:t>人</a:t>
            </a:r>
            <a:r>
              <a:rPr lang="en-US" altLang="zh-CN" sz="1200" b="1" smtClean="0">
                <a:solidFill>
                  <a:prstClr val="white"/>
                </a:solidFill>
                <a:latin typeface="微软雅黑" pitchFamily="34" charset="-122"/>
                <a:ea typeface="微软雅黑" pitchFamily="34" charset="-122"/>
              </a:rPr>
              <a:t>/</a:t>
            </a:r>
            <a:r>
              <a:rPr lang="zh-CN" altLang="en-US" sz="1200" b="1" smtClean="0">
                <a:solidFill>
                  <a:prstClr val="white"/>
                </a:solidFill>
                <a:latin typeface="微软雅黑" pitchFamily="34" charset="-122"/>
                <a:ea typeface="微软雅黑" pitchFamily="34" charset="-122"/>
              </a:rPr>
              <a:t>日</a:t>
            </a:r>
            <a:endParaRPr lang="zh-CN" altLang="en-US" sz="1200" b="1">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2638885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 calcmode="lin" valueType="num">
                                      <p:cBhvr>
                                        <p:cTn id="41" dur="500" fill="hold"/>
                                        <p:tgtEl>
                                          <p:spTgt spid="1026"/>
                                        </p:tgtEl>
                                        <p:attrNameLst>
                                          <p:attrName>ppt_w</p:attrName>
                                        </p:attrNameLst>
                                      </p:cBhvr>
                                      <p:tavLst>
                                        <p:tav tm="0">
                                          <p:val>
                                            <p:fltVal val="0"/>
                                          </p:val>
                                        </p:tav>
                                        <p:tav tm="100000">
                                          <p:val>
                                            <p:strVal val="#ppt_w"/>
                                          </p:val>
                                        </p:tav>
                                      </p:tavLst>
                                    </p:anim>
                                    <p:anim calcmode="lin" valueType="num">
                                      <p:cBhvr>
                                        <p:cTn id="42" dur="500" fill="hold"/>
                                        <p:tgtEl>
                                          <p:spTgt spid="1026"/>
                                        </p:tgtEl>
                                        <p:attrNameLst>
                                          <p:attrName>ppt_h</p:attrName>
                                        </p:attrNameLst>
                                      </p:cBhvr>
                                      <p:tavLst>
                                        <p:tav tm="0">
                                          <p:val>
                                            <p:fltVal val="0"/>
                                          </p:val>
                                        </p:tav>
                                        <p:tav tm="100000">
                                          <p:val>
                                            <p:strVal val="#ppt_h"/>
                                          </p:val>
                                        </p:tav>
                                      </p:tavLst>
                                    </p:anim>
                                    <p:animEffect transition="in" filter="fade">
                                      <p:cBhvr>
                                        <p:cTn id="43" dur="500"/>
                                        <p:tgtEl>
                                          <p:spTgt spid="1026"/>
                                        </p:tgtEl>
                                      </p:cBhvr>
                                    </p:animEffect>
                                  </p:childTnLst>
                                </p:cTn>
                              </p:par>
                            </p:childTnLst>
                          </p:cTn>
                        </p:par>
                        <p:par>
                          <p:cTn id="44" fill="hold">
                            <p:stCondLst>
                              <p:cond delay="500"/>
                            </p:stCondLst>
                            <p:childTnLst>
                              <p:par>
                                <p:cTn id="45" presetID="53" presetClass="entr" presetSubtype="16"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fltVal val="0"/>
                                          </p:val>
                                        </p:tav>
                                        <p:tav tm="100000">
                                          <p:val>
                                            <p:strVal val="#ppt_w"/>
                                          </p:val>
                                        </p:tav>
                                      </p:tavLst>
                                    </p:anim>
                                    <p:anim calcmode="lin" valueType="num">
                                      <p:cBhvr>
                                        <p:cTn id="48" dur="500" fill="hold"/>
                                        <p:tgtEl>
                                          <p:spTgt spid="4"/>
                                        </p:tgtEl>
                                        <p:attrNameLst>
                                          <p:attrName>ppt_h</p:attrName>
                                        </p:attrNameLst>
                                      </p:cBhvr>
                                      <p:tavLst>
                                        <p:tav tm="0">
                                          <p:val>
                                            <p:fltVal val="0"/>
                                          </p:val>
                                        </p:tav>
                                        <p:tav tm="100000">
                                          <p:val>
                                            <p:strVal val="#ppt_h"/>
                                          </p:val>
                                        </p:tav>
                                      </p:tavLst>
                                    </p:anim>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5"/>
          <p:cNvSpPr>
            <a:spLocks noGrp="1"/>
          </p:cNvSpPr>
          <p:nvPr>
            <p:ph type="title"/>
          </p:nvPr>
        </p:nvSpPr>
        <p:spPr>
          <a:xfrm>
            <a:off x="323850" y="0"/>
            <a:ext cx="7127875" cy="520700"/>
          </a:xfrm>
        </p:spPr>
        <p:txBody>
          <a:bodyPr/>
          <a:lstStyle/>
          <a:p>
            <a:r>
              <a:rPr lang="zh-CN" altLang="en-US" sz="2400" dirty="0" smtClean="0">
                <a:latin typeface="微软雅黑" pitchFamily="34" charset="-122"/>
                <a:ea typeface="微软雅黑" pitchFamily="34" charset="-122"/>
              </a:rPr>
              <a:t>企业商业模式的变化</a:t>
            </a:r>
            <a:endParaRPr sz="2400" dirty="0" smtClean="0">
              <a:latin typeface="微软雅黑" pitchFamily="34" charset="-122"/>
              <a:ea typeface="微软雅黑" pitchFamily="34" charset="-122"/>
            </a:endParaRPr>
          </a:p>
        </p:txBody>
      </p:sp>
      <p:sp>
        <p:nvSpPr>
          <p:cNvPr id="13315" name="标题 2"/>
          <p:cNvSpPr txBox="1">
            <a:spLocks/>
          </p:cNvSpPr>
          <p:nvPr/>
        </p:nvSpPr>
        <p:spPr bwMode="auto">
          <a:xfrm>
            <a:off x="3779838" y="915988"/>
            <a:ext cx="1350962"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spAutoFit/>
          </a:bodyPr>
          <a:lstStyle>
            <a:lvl1pPr defTabSz="457200" eaLnBrk="0" hangingPunct="0">
              <a:defRPr sz="2000">
                <a:solidFill>
                  <a:schemeClr val="tx1"/>
                </a:solidFill>
                <a:latin typeface="宋体" pitchFamily="2" charset="-122"/>
                <a:ea typeface="宋体" pitchFamily="2" charset="-122"/>
              </a:defRPr>
            </a:lvl1pPr>
            <a:lvl2pPr marL="742950" indent="-285750" defTabSz="457200" eaLnBrk="0" hangingPunct="0">
              <a:defRPr sz="2000">
                <a:solidFill>
                  <a:schemeClr val="tx1"/>
                </a:solidFill>
                <a:latin typeface="宋体" pitchFamily="2" charset="-122"/>
                <a:ea typeface="宋体" pitchFamily="2" charset="-122"/>
              </a:defRPr>
            </a:lvl2pPr>
            <a:lvl3pPr marL="1143000" indent="-228600" defTabSz="457200" eaLnBrk="0" hangingPunct="0">
              <a:defRPr sz="2000">
                <a:solidFill>
                  <a:schemeClr val="tx1"/>
                </a:solidFill>
                <a:latin typeface="宋体" pitchFamily="2" charset="-122"/>
                <a:ea typeface="宋体" pitchFamily="2" charset="-122"/>
              </a:defRPr>
            </a:lvl3pPr>
            <a:lvl4pPr marL="1600200" indent="-228600" defTabSz="457200" eaLnBrk="0" hangingPunct="0">
              <a:defRPr sz="2000">
                <a:solidFill>
                  <a:schemeClr val="tx1"/>
                </a:solidFill>
                <a:latin typeface="宋体" pitchFamily="2" charset="-122"/>
                <a:ea typeface="宋体" pitchFamily="2" charset="-122"/>
              </a:defRPr>
            </a:lvl4pPr>
            <a:lvl5pPr marL="2057400" indent="-228600" defTabSz="457200" eaLnBrk="0" hangingPunct="0">
              <a:defRPr sz="2000">
                <a:solidFill>
                  <a:schemeClr val="tx1"/>
                </a:solidFill>
                <a:latin typeface="宋体" pitchFamily="2" charset="-122"/>
                <a:ea typeface="宋体" pitchFamily="2" charset="-122"/>
              </a:defRPr>
            </a:lvl5pPr>
            <a:lvl6pPr marL="25146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defTabSz="4572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20000"/>
              </a:lnSpc>
            </a:pPr>
            <a:r>
              <a:rPr kumimoji="1" lang="zh-CN" altLang="en-US" sz="3200" b="1">
                <a:solidFill>
                  <a:srgbClr val="202020"/>
                </a:solidFill>
                <a:latin typeface="仿宋" pitchFamily="49" charset="-122"/>
                <a:ea typeface="仿宋" pitchFamily="49" charset="-122"/>
              </a:rPr>
              <a:t>要么拥抱互联网</a:t>
            </a:r>
            <a:br>
              <a:rPr kumimoji="1" lang="zh-CN" altLang="en-US" sz="3200" b="1">
                <a:solidFill>
                  <a:srgbClr val="202020"/>
                </a:solidFill>
                <a:latin typeface="仿宋" pitchFamily="49" charset="-122"/>
                <a:ea typeface="仿宋" pitchFamily="49" charset="-122"/>
              </a:rPr>
            </a:br>
            <a:r>
              <a:rPr kumimoji="1" lang="zh-CN" altLang="en-US" sz="3200" b="1">
                <a:solidFill>
                  <a:srgbClr val="202020"/>
                </a:solidFill>
                <a:latin typeface="仿宋" pitchFamily="49" charset="-122"/>
                <a:ea typeface="仿宋" pitchFamily="49" charset="-122"/>
              </a:rPr>
              <a:t>要么被互联网颠覆</a:t>
            </a:r>
          </a:p>
        </p:txBody>
      </p:sp>
      <p:sp>
        <p:nvSpPr>
          <p:cNvPr id="13316" name="文本框 3"/>
          <p:cNvSpPr txBox="1">
            <a:spLocks noChangeArrowheads="1"/>
          </p:cNvSpPr>
          <p:nvPr/>
        </p:nvSpPr>
        <p:spPr bwMode="auto">
          <a:xfrm>
            <a:off x="395288" y="1196975"/>
            <a:ext cx="33051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零售业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en-US" altLang="en-US" sz="1600" b="1">
                <a:solidFill>
                  <a:srgbClr val="40A0FF"/>
                </a:solidFill>
                <a:latin typeface="微软雅黑" pitchFamily="34" charset="-122"/>
                <a:ea typeface="微软雅黑" pitchFamily="34" charset="-122"/>
                <a:cs typeface="仿宋" pitchFamily="49" charset="-122"/>
              </a:rPr>
              <a:t>1</a:t>
            </a:r>
            <a:r>
              <a:rPr kumimoji="1" lang="zh-CN" altLang="en-US" sz="1600" b="1">
                <a:solidFill>
                  <a:srgbClr val="40A0FF"/>
                </a:solidFill>
                <a:latin typeface="微软雅黑" pitchFamily="34" charset="-122"/>
                <a:ea typeface="微软雅黑" pitchFamily="34" charset="-122"/>
                <a:cs typeface="仿宋" pitchFamily="49" charset="-122"/>
              </a:rPr>
              <a:t>号店 </a:t>
            </a:r>
            <a:endParaRPr kumimoji="1" lang="en-US" altLang="zh-CN" sz="1300" b="1">
              <a:solidFill>
                <a:srgbClr val="40A0FF"/>
              </a:solidFill>
              <a:latin typeface="微软雅黑" pitchFamily="34" charset="-122"/>
              <a:ea typeface="微软雅黑" pitchFamily="34" charset="-122"/>
              <a:cs typeface="仿宋" pitchFamily="49" charset="-122"/>
            </a:endParaRPr>
          </a:p>
          <a:p>
            <a:pPr algn="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批发业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阿里巴巴</a:t>
            </a:r>
            <a:endParaRPr kumimoji="1" lang="en-US" altLang="zh-CN" sz="1600" b="1">
              <a:solidFill>
                <a:srgbClr val="40A0FF"/>
              </a:solidFill>
              <a:latin typeface="微软雅黑" pitchFamily="34" charset="-122"/>
              <a:ea typeface="微软雅黑" pitchFamily="34" charset="-122"/>
              <a:cs typeface="仿宋" pitchFamily="49" charset="-122"/>
            </a:endParaRPr>
          </a:p>
          <a:p>
            <a:pPr algn="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制造业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海尔</a:t>
            </a:r>
            <a:endParaRPr kumimoji="1" lang="en-US" altLang="zh-CN" sz="1600" b="1">
              <a:solidFill>
                <a:srgbClr val="40A0FF"/>
              </a:solidFill>
              <a:latin typeface="微软雅黑" pitchFamily="34" charset="-122"/>
              <a:ea typeface="微软雅黑" pitchFamily="34" charset="-122"/>
              <a:cs typeface="仿宋" pitchFamily="49" charset="-122"/>
            </a:endParaRPr>
          </a:p>
          <a:p>
            <a:pPr algn="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新闻业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南方新媒体</a:t>
            </a:r>
            <a:r>
              <a:rPr kumimoji="1" lang="zh-CN" altLang="zh-CN" sz="1600" b="1">
                <a:solidFill>
                  <a:srgbClr val="40A0FF"/>
                </a:solidFill>
                <a:latin typeface="微软雅黑" pitchFamily="34" charset="-122"/>
                <a:ea typeface="微软雅黑" pitchFamily="34" charset="-122"/>
                <a:cs typeface="仿宋" pitchFamily="49" charset="-122"/>
              </a:rPr>
              <a:t> </a:t>
            </a:r>
            <a:endParaRPr kumimoji="1" lang="en-US" altLang="zh-CN" sz="1600" b="1">
              <a:solidFill>
                <a:srgbClr val="40A0FF"/>
              </a:solidFill>
              <a:latin typeface="微软雅黑" pitchFamily="34" charset="-122"/>
              <a:ea typeface="微软雅黑" pitchFamily="34" charset="-122"/>
              <a:cs typeface="仿宋" pitchFamily="49" charset="-122"/>
            </a:endParaRPr>
          </a:p>
          <a:p>
            <a:pPr algn="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物流业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快递</a:t>
            </a:r>
            <a:r>
              <a:rPr kumimoji="1" lang="en-US" altLang="zh-CN" sz="1600" b="1">
                <a:solidFill>
                  <a:srgbClr val="40A0FF"/>
                </a:solidFill>
                <a:latin typeface="微软雅黑" pitchFamily="34" charset="-122"/>
                <a:ea typeface="微软雅黑" pitchFamily="34" charset="-122"/>
                <a:cs typeface="仿宋" pitchFamily="49" charset="-122"/>
              </a:rPr>
              <a:t>100</a:t>
            </a:r>
          </a:p>
          <a:p>
            <a:pPr algn="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酒店与旅游行业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去哪儿</a:t>
            </a:r>
            <a:endParaRPr kumimoji="1" lang="en-US" altLang="zh-CN" sz="1600" b="1">
              <a:solidFill>
                <a:srgbClr val="40A0FF"/>
              </a:solidFill>
              <a:latin typeface="微软雅黑" pitchFamily="34" charset="-122"/>
              <a:ea typeface="微软雅黑" pitchFamily="34" charset="-122"/>
              <a:cs typeface="仿宋" pitchFamily="49" charset="-122"/>
            </a:endParaRPr>
          </a:p>
          <a:p>
            <a:pPr algn="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餐饮业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大众点评</a:t>
            </a:r>
            <a:r>
              <a:rPr kumimoji="1" lang="zh-CN" altLang="zh-CN" sz="1600" b="1">
                <a:solidFill>
                  <a:srgbClr val="40A0FF"/>
                </a:solidFill>
                <a:latin typeface="微软雅黑" pitchFamily="34" charset="-122"/>
                <a:ea typeface="微软雅黑" pitchFamily="34" charset="-122"/>
                <a:cs typeface="仿宋" pitchFamily="49" charset="-122"/>
              </a:rPr>
              <a:t> </a:t>
            </a:r>
            <a:endParaRPr kumimoji="1" lang="en-US" altLang="zh-CN" sz="1600" b="1">
              <a:solidFill>
                <a:srgbClr val="40A0FF"/>
              </a:solidFill>
              <a:latin typeface="微软雅黑" pitchFamily="34" charset="-122"/>
              <a:ea typeface="微软雅黑" pitchFamily="34" charset="-122"/>
              <a:cs typeface="仿宋" pitchFamily="49" charset="-122"/>
            </a:endParaRPr>
          </a:p>
          <a:p>
            <a:pPr algn="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通信业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微信</a:t>
            </a:r>
            <a:endParaRPr kumimoji="1" lang="en-US" altLang="zh-CN" sz="1600" b="1">
              <a:solidFill>
                <a:srgbClr val="40A0FF"/>
              </a:solidFill>
              <a:latin typeface="微软雅黑" pitchFamily="34" charset="-122"/>
              <a:ea typeface="微软雅黑" pitchFamily="34" charset="-122"/>
              <a:cs typeface="仿宋" pitchFamily="49" charset="-122"/>
            </a:endParaRPr>
          </a:p>
        </p:txBody>
      </p:sp>
      <p:sp>
        <p:nvSpPr>
          <p:cNvPr id="13317" name="文本框 4"/>
          <p:cNvSpPr txBox="1">
            <a:spLocks noChangeArrowheads="1"/>
          </p:cNvSpPr>
          <p:nvPr/>
        </p:nvSpPr>
        <p:spPr bwMode="auto">
          <a:xfrm>
            <a:off x="5148263" y="1276350"/>
            <a:ext cx="3078162"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广告业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en-US" altLang="zh-CN" sz="1600" b="1">
                <a:solidFill>
                  <a:srgbClr val="40A0FF"/>
                </a:solidFill>
                <a:latin typeface="微软雅黑" pitchFamily="34" charset="-122"/>
                <a:ea typeface="微软雅黑" pitchFamily="34" charset="-122"/>
                <a:cs typeface="仿宋" pitchFamily="49" charset="-122"/>
              </a:rPr>
              <a:t>Google Adwords</a:t>
            </a:r>
          </a:p>
          <a:p>
            <a:pP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金融业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余额宝</a:t>
            </a:r>
            <a:r>
              <a:rPr kumimoji="1" lang="zh-CN" altLang="zh-CN" sz="1300">
                <a:solidFill>
                  <a:srgbClr val="40A0FF"/>
                </a:solidFill>
                <a:latin typeface="微软雅黑" pitchFamily="34" charset="-122"/>
                <a:ea typeface="微软雅黑" pitchFamily="34" charset="-122"/>
                <a:cs typeface="仿宋" pitchFamily="49" charset="-122"/>
              </a:rPr>
              <a:t> </a:t>
            </a:r>
            <a:endParaRPr kumimoji="1" lang="en-US" altLang="zh-CN" sz="1300">
              <a:solidFill>
                <a:srgbClr val="40A0FF"/>
              </a:solidFill>
              <a:latin typeface="微软雅黑" pitchFamily="34" charset="-122"/>
              <a:ea typeface="微软雅黑" pitchFamily="34" charset="-122"/>
              <a:cs typeface="仿宋" pitchFamily="49" charset="-122"/>
            </a:endParaRPr>
          </a:p>
          <a:p>
            <a:pP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医疗业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移动挂号</a:t>
            </a:r>
            <a:endParaRPr kumimoji="1" lang="en-US" altLang="zh-CN" sz="1600" b="1">
              <a:solidFill>
                <a:srgbClr val="40A0FF"/>
              </a:solidFill>
              <a:latin typeface="微软雅黑" pitchFamily="34" charset="-122"/>
              <a:ea typeface="微软雅黑" pitchFamily="34" charset="-122"/>
              <a:cs typeface="仿宋" pitchFamily="49" charset="-122"/>
            </a:endParaRPr>
          </a:p>
          <a:p>
            <a:pP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教育业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网易公开课</a:t>
            </a:r>
            <a:r>
              <a:rPr kumimoji="1" lang="zh-CN" altLang="zh-CN" sz="1300">
                <a:solidFill>
                  <a:srgbClr val="000000"/>
                </a:solidFill>
                <a:latin typeface="微软雅黑" pitchFamily="34" charset="-122"/>
                <a:ea typeface="微软雅黑" pitchFamily="34" charset="-122"/>
                <a:cs typeface="仿宋" pitchFamily="49" charset="-122"/>
              </a:rPr>
              <a:t> </a:t>
            </a:r>
            <a:endParaRPr kumimoji="1" lang="en-US" altLang="zh-CN" sz="1300">
              <a:solidFill>
                <a:srgbClr val="000000"/>
              </a:solidFill>
              <a:latin typeface="微软雅黑" pitchFamily="34" charset="-122"/>
              <a:ea typeface="微软雅黑" pitchFamily="34" charset="-122"/>
              <a:cs typeface="仿宋" pitchFamily="49" charset="-122"/>
            </a:endParaRPr>
          </a:p>
          <a:p>
            <a:pP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电视节目业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优酷</a:t>
            </a:r>
            <a:endParaRPr kumimoji="1" lang="en-US" altLang="zh-CN" sz="1300" b="1">
              <a:solidFill>
                <a:srgbClr val="40A0FF"/>
              </a:solidFill>
              <a:latin typeface="微软雅黑" pitchFamily="34" charset="-122"/>
              <a:ea typeface="微软雅黑" pitchFamily="34" charset="-122"/>
              <a:cs typeface="仿宋" pitchFamily="49" charset="-122"/>
            </a:endParaRPr>
          </a:p>
          <a:p>
            <a:pP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电影行业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豆瓣</a:t>
            </a:r>
            <a:r>
              <a:rPr kumimoji="1" lang="zh-CN" altLang="zh-CN" sz="1300">
                <a:solidFill>
                  <a:srgbClr val="000000"/>
                </a:solidFill>
                <a:latin typeface="微软雅黑" pitchFamily="34" charset="-122"/>
                <a:ea typeface="微软雅黑" pitchFamily="34" charset="-122"/>
                <a:cs typeface="仿宋" pitchFamily="49" charset="-122"/>
              </a:rPr>
              <a:t> </a:t>
            </a:r>
            <a:endParaRPr kumimoji="1" lang="en-US" altLang="zh-CN" sz="1300">
              <a:solidFill>
                <a:srgbClr val="000000"/>
              </a:solidFill>
              <a:latin typeface="微软雅黑" pitchFamily="34" charset="-122"/>
              <a:ea typeface="微软雅黑" pitchFamily="34" charset="-122"/>
              <a:cs typeface="仿宋" pitchFamily="49" charset="-122"/>
            </a:endParaRPr>
          </a:p>
          <a:p>
            <a:pP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出版行业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起点中文网</a:t>
            </a:r>
            <a:endParaRPr kumimoji="1" lang="en-US" altLang="zh-CN" sz="1600" b="1">
              <a:solidFill>
                <a:srgbClr val="40A0FF"/>
              </a:solidFill>
              <a:latin typeface="微软雅黑" pitchFamily="34" charset="-122"/>
              <a:ea typeface="微软雅黑" pitchFamily="34" charset="-122"/>
              <a:cs typeface="仿宋" pitchFamily="49" charset="-122"/>
            </a:endParaRPr>
          </a:p>
          <a:p>
            <a:pPr eaLnBrk="1" hangingPunct="1">
              <a:lnSpc>
                <a:spcPct val="150000"/>
              </a:lnSpc>
            </a:pPr>
            <a:r>
              <a:rPr kumimoji="1" lang="zh-CN" altLang="en-US" sz="1300">
                <a:solidFill>
                  <a:srgbClr val="000000"/>
                </a:solidFill>
                <a:latin typeface="微软雅黑" pitchFamily="34" charset="-122"/>
                <a:ea typeface="微软雅黑" pitchFamily="34" charset="-122"/>
                <a:cs typeface="仿宋" pitchFamily="49" charset="-122"/>
              </a:rPr>
              <a:t>软件业</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300">
                <a:solidFill>
                  <a:srgbClr val="000000"/>
                </a:solidFill>
                <a:latin typeface="微软雅黑" pitchFamily="34" charset="-122"/>
                <a:ea typeface="微软雅黑" pitchFamily="34" charset="-122"/>
                <a:cs typeface="仿宋" pitchFamily="49" charset="-122"/>
              </a:rPr>
              <a:t>互联网</a:t>
            </a:r>
            <a:r>
              <a:rPr kumimoji="1" lang="en-US" altLang="zh-CN" sz="1300">
                <a:solidFill>
                  <a:srgbClr val="000000"/>
                </a:solidFill>
                <a:latin typeface="微软雅黑" pitchFamily="34" charset="-122"/>
                <a:ea typeface="微软雅黑" pitchFamily="34" charset="-122"/>
                <a:cs typeface="仿宋" pitchFamily="49" charset="-122"/>
              </a:rPr>
              <a:t>=</a:t>
            </a:r>
            <a:r>
              <a:rPr kumimoji="1" lang="zh-CN" altLang="en-US" sz="1600" b="1">
                <a:solidFill>
                  <a:srgbClr val="40A0FF"/>
                </a:solidFill>
                <a:latin typeface="微软雅黑" pitchFamily="34" charset="-122"/>
                <a:ea typeface="微软雅黑" pitchFamily="34" charset="-122"/>
                <a:cs typeface="仿宋" pitchFamily="49" charset="-122"/>
              </a:rPr>
              <a:t>金蝶</a:t>
            </a:r>
          </a:p>
        </p:txBody>
      </p:sp>
      <p:sp>
        <p:nvSpPr>
          <p:cNvPr id="13318" name="文本框 6"/>
          <p:cNvSpPr txBox="1">
            <a:spLocks noChangeArrowheads="1"/>
          </p:cNvSpPr>
          <p:nvPr/>
        </p:nvSpPr>
        <p:spPr bwMode="auto">
          <a:xfrm>
            <a:off x="4787900" y="4371975"/>
            <a:ext cx="35702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kumimoji="1" lang="en-US" altLang="zh-CN" sz="1200" i="1">
                <a:solidFill>
                  <a:srgbClr val="000000"/>
                </a:solidFill>
              </a:rPr>
              <a:t>——《</a:t>
            </a:r>
            <a:r>
              <a:rPr kumimoji="1" lang="zh-CN" altLang="en-US" sz="1200" i="1">
                <a:solidFill>
                  <a:srgbClr val="000000"/>
                </a:solidFill>
              </a:rPr>
              <a:t>互联网将会改变</a:t>
            </a:r>
            <a:r>
              <a:rPr kumimoji="1" lang="en-US" altLang="zh-CN" sz="1200" i="1">
                <a:solidFill>
                  <a:srgbClr val="000000"/>
                </a:solidFill>
              </a:rPr>
              <a:t>17</a:t>
            </a:r>
            <a:r>
              <a:rPr kumimoji="1" lang="zh-CN" altLang="en-US" sz="1200" i="1">
                <a:solidFill>
                  <a:srgbClr val="000000"/>
                </a:solidFill>
              </a:rPr>
              <a:t>个传统行业</a:t>
            </a:r>
            <a:r>
              <a:rPr kumimoji="1" lang="en-US" altLang="zh-CN" sz="1200" i="1">
                <a:solidFill>
                  <a:srgbClr val="000000"/>
                </a:solidFill>
              </a:rPr>
              <a:t>》</a:t>
            </a:r>
            <a:r>
              <a:rPr kumimoji="1" lang="zh-CN" altLang="en-US" sz="1200" i="1">
                <a:solidFill>
                  <a:srgbClr val="000000"/>
                </a:solidFill>
              </a:rPr>
              <a:t>，</a:t>
            </a:r>
            <a:r>
              <a:rPr kumimoji="1" lang="en-US" altLang="zh-CN" sz="1200" i="1">
                <a:solidFill>
                  <a:srgbClr val="000000"/>
                </a:solidFill>
              </a:rPr>
              <a:t>TMT</a:t>
            </a:r>
            <a:r>
              <a:rPr kumimoji="1" lang="zh-CN" altLang="en-US" sz="1200" i="1">
                <a:solidFill>
                  <a:srgbClr val="000000"/>
                </a:solidFill>
              </a:rPr>
              <a:t> </a:t>
            </a:r>
            <a:r>
              <a:rPr kumimoji="1" lang="en-US" altLang="zh-CN" sz="1200" i="1">
                <a:solidFill>
                  <a:srgbClr val="000000"/>
                </a:solidFill>
              </a:rPr>
              <a:t>post</a:t>
            </a:r>
            <a:endParaRPr kumimoji="1" lang="zh-CN" altLang="en-US" sz="1200" i="1">
              <a:solidFill>
                <a:srgbClr val="000000"/>
              </a:solidFill>
            </a:endParaRPr>
          </a:p>
        </p:txBody>
      </p:sp>
    </p:spTree>
    <p:extLst>
      <p:ext uri="{BB962C8B-B14F-4D97-AF65-F5344CB8AC3E}">
        <p14:creationId xmlns:p14="http://schemas.microsoft.com/office/powerpoint/2010/main" val="27593613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722" name="Rectangle 2"/>
          <p:cNvSpPr>
            <a:spLocks noGrp="1" noChangeArrowheads="1"/>
          </p:cNvSpPr>
          <p:nvPr>
            <p:ph type="title"/>
          </p:nvPr>
        </p:nvSpPr>
        <p:spPr>
          <a:xfrm>
            <a:off x="322264" y="28860"/>
            <a:ext cx="8353425" cy="477017"/>
          </a:xfrm>
        </p:spPr>
        <p:txBody>
          <a:bodyPr anchor="t">
            <a:spAutoFit/>
          </a:bodyPr>
          <a:lstStyle/>
          <a:p>
            <a:pPr>
              <a:defRPr/>
            </a:pPr>
            <a:r>
              <a:rPr lang="zh-CN" altLang="en-US" sz="2500" dirty="0" smtClean="0"/>
              <a:t>移动开发案例</a:t>
            </a:r>
            <a:r>
              <a:rPr lang="en-US" altLang="zh-CN" sz="2500" dirty="0" smtClean="0"/>
              <a:t>—</a:t>
            </a:r>
            <a:r>
              <a:rPr lang="zh-CN" altLang="en-US" sz="2500" dirty="0" smtClean="0"/>
              <a:t>移动销售</a:t>
            </a:r>
            <a:endParaRPr lang="zh-CN" altLang="en-US" sz="2500" dirty="0"/>
          </a:p>
        </p:txBody>
      </p:sp>
      <p:sp>
        <p:nvSpPr>
          <p:cNvPr id="2206725" name="AutoShape 5" descr="image002"/>
          <p:cNvSpPr>
            <a:spLocks noChangeAspect="1" noChangeArrowheads="1"/>
          </p:cNvSpPr>
          <p:nvPr/>
        </p:nvSpPr>
        <p:spPr bwMode="auto">
          <a:xfrm>
            <a:off x="1828800" y="627460"/>
            <a:ext cx="5486400" cy="3086100"/>
          </a:xfrm>
          <a:prstGeom prst="rect">
            <a:avLst/>
          </a:prstGeom>
          <a:noFill/>
          <a:ln w="9525">
            <a:noFill/>
            <a:miter lim="800000"/>
            <a:headEnd/>
            <a:tailEnd/>
          </a:ln>
        </p:spPr>
        <p:txBody>
          <a:bodyPr/>
          <a:lstStyle/>
          <a:p>
            <a:endParaRPr lang="zh-CN" altLang="en-US">
              <a:solidFill>
                <a:prstClr val="black"/>
              </a:solidFill>
            </a:endParaRPr>
          </a:p>
        </p:txBody>
      </p:sp>
      <p:sp>
        <p:nvSpPr>
          <p:cNvPr id="2206726" name="AutoShape 6" descr="image002"/>
          <p:cNvSpPr>
            <a:spLocks noChangeAspect="1" noChangeArrowheads="1"/>
          </p:cNvSpPr>
          <p:nvPr/>
        </p:nvSpPr>
        <p:spPr bwMode="auto">
          <a:xfrm>
            <a:off x="1828800" y="627460"/>
            <a:ext cx="5486400" cy="3086100"/>
          </a:xfrm>
          <a:prstGeom prst="rect">
            <a:avLst/>
          </a:prstGeom>
          <a:noFill/>
          <a:ln w="9525">
            <a:noFill/>
            <a:miter lim="800000"/>
            <a:headEnd/>
            <a:tailEnd/>
          </a:ln>
        </p:spPr>
        <p:txBody>
          <a:bodyPr/>
          <a:lstStyle/>
          <a:p>
            <a:endParaRPr lang="zh-CN" altLang="en-US">
              <a:solidFill>
                <a:prstClr val="black"/>
              </a:solidFill>
            </a:endParaRPr>
          </a:p>
        </p:txBody>
      </p:sp>
      <p:sp>
        <p:nvSpPr>
          <p:cNvPr id="2206727" name="AutoShape 7" descr="image002"/>
          <p:cNvSpPr>
            <a:spLocks noChangeAspect="1" noChangeArrowheads="1"/>
          </p:cNvSpPr>
          <p:nvPr/>
        </p:nvSpPr>
        <p:spPr bwMode="auto">
          <a:xfrm>
            <a:off x="1828800" y="627460"/>
            <a:ext cx="5486400" cy="3086100"/>
          </a:xfrm>
          <a:prstGeom prst="rect">
            <a:avLst/>
          </a:prstGeom>
          <a:noFill/>
          <a:ln w="9525">
            <a:noFill/>
            <a:miter lim="800000"/>
            <a:headEnd/>
            <a:tailEnd/>
          </a:ln>
        </p:spPr>
        <p:txBody>
          <a:bodyPr/>
          <a:lstStyle/>
          <a:p>
            <a:endParaRPr lang="zh-CN" altLang="en-US">
              <a:solidFill>
                <a:prstClr val="black"/>
              </a:solidFill>
            </a:endParaRPr>
          </a:p>
        </p:txBody>
      </p:sp>
      <p:cxnSp>
        <p:nvCxnSpPr>
          <p:cNvPr id="75" name="直接连接符 74"/>
          <p:cNvCxnSpPr/>
          <p:nvPr/>
        </p:nvCxnSpPr>
        <p:spPr bwMode="auto">
          <a:xfrm>
            <a:off x="0" y="541338"/>
            <a:ext cx="9144000" cy="0"/>
          </a:xfrm>
          <a:prstGeom prst="line">
            <a:avLst/>
          </a:prstGeom>
          <a:ln w="9525">
            <a:solidFill>
              <a:schemeClr val="bg1">
                <a:lumMod val="65000"/>
              </a:schemeClr>
            </a:solidFill>
          </a:ln>
          <a:effectLst/>
          <a:extLst/>
        </p:spPr>
        <p:style>
          <a:lnRef idx="2">
            <a:schemeClr val="accent1"/>
          </a:lnRef>
          <a:fillRef idx="0">
            <a:schemeClr val="accent1"/>
          </a:fillRef>
          <a:effectRef idx="1">
            <a:schemeClr val="accent1"/>
          </a:effectRef>
          <a:fontRef idx="minor">
            <a:schemeClr val="tx1"/>
          </a:fontRef>
        </p:style>
      </p:cxnSp>
      <p:pic>
        <p:nvPicPr>
          <p:cNvPr id="19" name="Picture 2"/>
          <p:cNvPicPr>
            <a:picLocks noChangeAspect="1" noChangeArrowheads="1"/>
          </p:cNvPicPr>
          <p:nvPr/>
        </p:nvPicPr>
        <p:blipFill>
          <a:blip r:embed="rId3" cstate="print"/>
          <a:srcRect/>
          <a:stretch>
            <a:fillRect/>
          </a:stretch>
        </p:blipFill>
        <p:spPr bwMode="auto">
          <a:xfrm>
            <a:off x="179512" y="715616"/>
            <a:ext cx="2392934" cy="3961473"/>
          </a:xfrm>
          <a:prstGeom prst="rect">
            <a:avLst/>
          </a:prstGeom>
          <a:noFill/>
          <a:ln w="9525">
            <a:noFill/>
            <a:miter lim="800000"/>
            <a:headEnd/>
            <a:tailEnd/>
          </a:ln>
        </p:spPr>
      </p:pic>
      <p:pic>
        <p:nvPicPr>
          <p:cNvPr id="20" name="Picture 2"/>
          <p:cNvPicPr>
            <a:picLocks noChangeAspect="1" noChangeArrowheads="1"/>
          </p:cNvPicPr>
          <p:nvPr/>
        </p:nvPicPr>
        <p:blipFill>
          <a:blip r:embed="rId4" cstate="print"/>
          <a:srcRect/>
          <a:stretch>
            <a:fillRect/>
          </a:stretch>
        </p:blipFill>
        <p:spPr bwMode="auto">
          <a:xfrm>
            <a:off x="1963042" y="709068"/>
            <a:ext cx="2392934" cy="3976064"/>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srcRect/>
          <a:stretch>
            <a:fillRect/>
          </a:stretch>
        </p:blipFill>
        <p:spPr bwMode="auto">
          <a:xfrm>
            <a:off x="1954402" y="699542"/>
            <a:ext cx="2401574" cy="3985590"/>
          </a:xfrm>
          <a:prstGeom prst="rect">
            <a:avLst/>
          </a:prstGeom>
          <a:noFill/>
          <a:ln w="9525">
            <a:noFill/>
            <a:miter lim="800000"/>
            <a:headEnd/>
            <a:tailEnd/>
          </a:ln>
        </p:spPr>
      </p:pic>
      <p:pic>
        <p:nvPicPr>
          <p:cNvPr id="22" name="Picture 3"/>
          <p:cNvPicPr>
            <a:picLocks noChangeAspect="1" noChangeArrowheads="1"/>
          </p:cNvPicPr>
          <p:nvPr/>
        </p:nvPicPr>
        <p:blipFill>
          <a:blip r:embed="rId6" cstate="print"/>
          <a:srcRect/>
          <a:stretch>
            <a:fillRect/>
          </a:stretch>
        </p:blipFill>
        <p:spPr bwMode="auto">
          <a:xfrm>
            <a:off x="4355976" y="699541"/>
            <a:ext cx="2405538" cy="3977547"/>
          </a:xfrm>
          <a:prstGeom prst="rect">
            <a:avLst/>
          </a:prstGeom>
          <a:noFill/>
          <a:ln w="9525">
            <a:noFill/>
            <a:miter lim="800000"/>
            <a:headEnd/>
            <a:tailEnd/>
          </a:ln>
        </p:spPr>
      </p:pic>
      <p:pic>
        <p:nvPicPr>
          <p:cNvPr id="23" name="Picture 4"/>
          <p:cNvPicPr>
            <a:picLocks noChangeAspect="1" noChangeArrowheads="1"/>
          </p:cNvPicPr>
          <p:nvPr/>
        </p:nvPicPr>
        <p:blipFill>
          <a:blip r:embed="rId7" cstate="print"/>
          <a:srcRect/>
          <a:stretch>
            <a:fillRect/>
          </a:stretch>
        </p:blipFill>
        <p:spPr bwMode="auto">
          <a:xfrm>
            <a:off x="4355976" y="715616"/>
            <a:ext cx="2394296" cy="3961472"/>
          </a:xfrm>
          <a:prstGeom prst="rect">
            <a:avLst/>
          </a:prstGeom>
          <a:noFill/>
          <a:ln w="9525">
            <a:noFill/>
            <a:miter lim="800000"/>
            <a:headEnd/>
            <a:tailEnd/>
          </a:ln>
        </p:spPr>
      </p:pic>
      <p:pic>
        <p:nvPicPr>
          <p:cNvPr id="26" name="Picture 2"/>
          <p:cNvPicPr>
            <a:picLocks noChangeAspect="1" noChangeArrowheads="1"/>
          </p:cNvPicPr>
          <p:nvPr/>
        </p:nvPicPr>
        <p:blipFill>
          <a:blip r:embed="rId8" cstate="print"/>
          <a:srcRect/>
          <a:stretch>
            <a:fillRect/>
          </a:stretch>
        </p:blipFill>
        <p:spPr bwMode="auto">
          <a:xfrm>
            <a:off x="6761514" y="699542"/>
            <a:ext cx="2396726" cy="3977546"/>
          </a:xfrm>
          <a:prstGeom prst="rect">
            <a:avLst/>
          </a:prstGeom>
          <a:noFill/>
          <a:ln w="9525">
            <a:noFill/>
            <a:miter lim="800000"/>
            <a:headEnd/>
            <a:tailEnd/>
          </a:ln>
        </p:spPr>
      </p:pic>
      <p:sp>
        <p:nvSpPr>
          <p:cNvPr id="24" name="矩形 23"/>
          <p:cNvSpPr/>
          <p:nvPr/>
        </p:nvSpPr>
        <p:spPr>
          <a:xfrm>
            <a:off x="628600" y="4248472"/>
            <a:ext cx="7543800" cy="699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defRPr/>
            </a:pPr>
            <a:r>
              <a:rPr lang="zh-CN" altLang="en-US" sz="1800" b="1" dirty="0" smtClean="0">
                <a:solidFill>
                  <a:prstClr val="white"/>
                </a:solidFill>
                <a:latin typeface="微软雅黑" pitchFamily="34" charset="-122"/>
                <a:ea typeface="微软雅黑" pitchFamily="34" charset="-122"/>
              </a:rPr>
              <a:t>高效定制：移动</a:t>
            </a:r>
            <a:r>
              <a:rPr lang="zh-CN" altLang="en-US" sz="1800" b="1" smtClean="0">
                <a:solidFill>
                  <a:prstClr val="white"/>
                </a:solidFill>
                <a:latin typeface="微软雅黑" pitchFamily="34" charset="-122"/>
                <a:ea typeface="微软雅黑" pitchFamily="34" charset="-122"/>
              </a:rPr>
              <a:t>销售</a:t>
            </a:r>
            <a:r>
              <a:rPr lang="en-US" altLang="zh-CN" sz="1800" b="1" smtClean="0">
                <a:solidFill>
                  <a:prstClr val="white"/>
                </a:solidFill>
                <a:latin typeface="微软雅黑" pitchFamily="34" charset="-122"/>
                <a:ea typeface="微软雅黑" pitchFamily="34" charset="-122"/>
              </a:rPr>
              <a:t>=</a:t>
            </a:r>
            <a:r>
              <a:rPr lang="zh-CN" altLang="en-US" sz="1800" b="1" smtClean="0">
                <a:solidFill>
                  <a:prstClr val="white"/>
                </a:solidFill>
                <a:latin typeface="微软雅黑" pitchFamily="34" charset="-122"/>
                <a:ea typeface="微软雅黑" pitchFamily="34" charset="-122"/>
              </a:rPr>
              <a:t>订单查询、客户查询、价格查询、库存查询</a:t>
            </a:r>
            <a:endParaRPr lang="zh-CN" altLang="en-US" sz="1800" b="1" dirty="0">
              <a:solidFill>
                <a:prstClr val="white"/>
              </a:solidFill>
              <a:latin typeface="微软雅黑" pitchFamily="34" charset="-122"/>
              <a:ea typeface="微软雅黑" pitchFamily="34" charset="-122"/>
            </a:endParaRPr>
          </a:p>
        </p:txBody>
      </p:sp>
      <p:sp>
        <p:nvSpPr>
          <p:cNvPr id="14" name="椭圆 13"/>
          <p:cNvSpPr/>
          <p:nvPr/>
        </p:nvSpPr>
        <p:spPr>
          <a:xfrm>
            <a:off x="6084168" y="1203598"/>
            <a:ext cx="1288143" cy="1288143"/>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prstClr val="white"/>
                </a:solidFill>
                <a:latin typeface="微软雅黑" pitchFamily="34" charset="-122"/>
                <a:ea typeface="微软雅黑" pitchFamily="34" charset="-122"/>
              </a:rPr>
              <a:t>开发</a:t>
            </a:r>
            <a:endParaRPr lang="en-US" altLang="zh-CN" b="1" smtClean="0">
              <a:solidFill>
                <a:prstClr val="white"/>
              </a:solidFill>
              <a:latin typeface="微软雅黑" pitchFamily="34" charset="-122"/>
              <a:ea typeface="微软雅黑" pitchFamily="34" charset="-122"/>
            </a:endParaRPr>
          </a:p>
          <a:p>
            <a:pPr algn="ctr"/>
            <a:r>
              <a:rPr lang="en-US" altLang="zh-CN" sz="3200" b="1" smtClean="0">
                <a:solidFill>
                  <a:prstClr val="white"/>
                </a:solidFill>
                <a:latin typeface="微软雅黑" pitchFamily="34" charset="-122"/>
                <a:ea typeface="微软雅黑" pitchFamily="34" charset="-122"/>
              </a:rPr>
              <a:t>2</a:t>
            </a:r>
            <a:endParaRPr lang="zh-CN" altLang="en-US" sz="3200" b="1">
              <a:solidFill>
                <a:prstClr val="white"/>
              </a:solidFill>
              <a:latin typeface="微软雅黑" pitchFamily="34" charset="-122"/>
              <a:ea typeface="微软雅黑" pitchFamily="34" charset="-122"/>
            </a:endParaRPr>
          </a:p>
        </p:txBody>
      </p:sp>
      <p:sp>
        <p:nvSpPr>
          <p:cNvPr id="15" name="椭圆 14"/>
          <p:cNvSpPr/>
          <p:nvPr/>
        </p:nvSpPr>
        <p:spPr>
          <a:xfrm>
            <a:off x="7596336" y="1851670"/>
            <a:ext cx="1082040" cy="1082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smtClean="0">
                <a:solidFill>
                  <a:prstClr val="white"/>
                </a:solidFill>
                <a:latin typeface="微软雅黑" pitchFamily="34" charset="-122"/>
                <a:ea typeface="微软雅黑" pitchFamily="34" charset="-122"/>
              </a:rPr>
              <a:t>2</a:t>
            </a:r>
          </a:p>
          <a:p>
            <a:pPr algn="ctr"/>
            <a:r>
              <a:rPr lang="zh-CN" altLang="en-US" b="1">
                <a:solidFill>
                  <a:prstClr val="white"/>
                </a:solidFill>
                <a:latin typeface="微软雅黑" pitchFamily="34" charset="-122"/>
                <a:ea typeface="微软雅黑" pitchFamily="34" charset="-122"/>
              </a:rPr>
              <a:t>周</a:t>
            </a:r>
          </a:p>
        </p:txBody>
      </p:sp>
    </p:spTree>
    <p:extLst>
      <p:ext uri="{BB962C8B-B14F-4D97-AF65-F5344CB8AC3E}">
        <p14:creationId xmlns:p14="http://schemas.microsoft.com/office/powerpoint/2010/main" val="27152333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000"/>
                                        <p:tgtEl>
                                          <p:spTgt spid="24"/>
                                        </p:tgtEl>
                                      </p:cBhvr>
                                    </p:animEffect>
                                    <p:anim calcmode="lin" valueType="num">
                                      <p:cBhvr>
                                        <p:cTn id="39" dur="1000" fill="hold"/>
                                        <p:tgtEl>
                                          <p:spTgt spid="24"/>
                                        </p:tgtEl>
                                        <p:attrNameLst>
                                          <p:attrName>ppt_x</p:attrName>
                                        </p:attrNameLst>
                                      </p:cBhvr>
                                      <p:tavLst>
                                        <p:tav tm="0">
                                          <p:val>
                                            <p:strVal val="#ppt_x"/>
                                          </p:val>
                                        </p:tav>
                                        <p:tav tm="100000">
                                          <p:val>
                                            <p:strVal val="#ppt_x"/>
                                          </p:val>
                                        </p:tav>
                                      </p:tavLst>
                                    </p:anim>
                                    <p:anim calcmode="lin" valueType="num">
                                      <p:cBhvr>
                                        <p:cTn id="40" dur="1000" fill="hold"/>
                                        <p:tgtEl>
                                          <p:spTgt spid="24"/>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26"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80">
                                          <p:stCondLst>
                                            <p:cond delay="0"/>
                                          </p:stCondLst>
                                        </p:cTn>
                                        <p:tgtEl>
                                          <p:spTgt spid="14"/>
                                        </p:tgtEl>
                                      </p:cBhvr>
                                    </p:animEffect>
                                    <p:anim calcmode="lin" valueType="num">
                                      <p:cBhvr>
                                        <p:cTn id="45"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50" dur="26">
                                          <p:stCondLst>
                                            <p:cond delay="650"/>
                                          </p:stCondLst>
                                        </p:cTn>
                                        <p:tgtEl>
                                          <p:spTgt spid="14"/>
                                        </p:tgtEl>
                                      </p:cBhvr>
                                      <p:to x="100000" y="60000"/>
                                    </p:animScale>
                                    <p:animScale>
                                      <p:cBhvr>
                                        <p:cTn id="51" dur="166" decel="50000">
                                          <p:stCondLst>
                                            <p:cond delay="676"/>
                                          </p:stCondLst>
                                        </p:cTn>
                                        <p:tgtEl>
                                          <p:spTgt spid="14"/>
                                        </p:tgtEl>
                                      </p:cBhvr>
                                      <p:to x="100000" y="100000"/>
                                    </p:animScale>
                                    <p:animScale>
                                      <p:cBhvr>
                                        <p:cTn id="52" dur="26">
                                          <p:stCondLst>
                                            <p:cond delay="1312"/>
                                          </p:stCondLst>
                                        </p:cTn>
                                        <p:tgtEl>
                                          <p:spTgt spid="14"/>
                                        </p:tgtEl>
                                      </p:cBhvr>
                                      <p:to x="100000" y="80000"/>
                                    </p:animScale>
                                    <p:animScale>
                                      <p:cBhvr>
                                        <p:cTn id="53" dur="166" decel="50000">
                                          <p:stCondLst>
                                            <p:cond delay="1338"/>
                                          </p:stCondLst>
                                        </p:cTn>
                                        <p:tgtEl>
                                          <p:spTgt spid="14"/>
                                        </p:tgtEl>
                                      </p:cBhvr>
                                      <p:to x="100000" y="100000"/>
                                    </p:animScale>
                                    <p:animScale>
                                      <p:cBhvr>
                                        <p:cTn id="54" dur="26">
                                          <p:stCondLst>
                                            <p:cond delay="1642"/>
                                          </p:stCondLst>
                                        </p:cTn>
                                        <p:tgtEl>
                                          <p:spTgt spid="14"/>
                                        </p:tgtEl>
                                      </p:cBhvr>
                                      <p:to x="100000" y="90000"/>
                                    </p:animScale>
                                    <p:animScale>
                                      <p:cBhvr>
                                        <p:cTn id="55" dur="166" decel="50000">
                                          <p:stCondLst>
                                            <p:cond delay="1668"/>
                                          </p:stCondLst>
                                        </p:cTn>
                                        <p:tgtEl>
                                          <p:spTgt spid="14"/>
                                        </p:tgtEl>
                                      </p:cBhvr>
                                      <p:to x="100000" y="100000"/>
                                    </p:animScale>
                                    <p:animScale>
                                      <p:cBhvr>
                                        <p:cTn id="56" dur="26">
                                          <p:stCondLst>
                                            <p:cond delay="1808"/>
                                          </p:stCondLst>
                                        </p:cTn>
                                        <p:tgtEl>
                                          <p:spTgt spid="14"/>
                                        </p:tgtEl>
                                      </p:cBhvr>
                                      <p:to x="100000" y="95000"/>
                                    </p:animScale>
                                    <p:animScale>
                                      <p:cBhvr>
                                        <p:cTn id="57" dur="166" decel="50000">
                                          <p:stCondLst>
                                            <p:cond delay="1834"/>
                                          </p:stCondLst>
                                        </p:cTn>
                                        <p:tgtEl>
                                          <p:spTgt spid="14"/>
                                        </p:tgtEl>
                                      </p:cBhvr>
                                      <p:to x="100000" y="100000"/>
                                    </p:animScale>
                                  </p:childTnLst>
                                </p:cTn>
                              </p:par>
                              <p:par>
                                <p:cTn id="58" presetID="26"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down)">
                                      <p:cBhvr>
                                        <p:cTn id="60" dur="580">
                                          <p:stCondLst>
                                            <p:cond delay="0"/>
                                          </p:stCondLst>
                                        </p:cTn>
                                        <p:tgtEl>
                                          <p:spTgt spid="15"/>
                                        </p:tgtEl>
                                      </p:cBhvr>
                                    </p:animEffect>
                                    <p:anim calcmode="lin" valueType="num">
                                      <p:cBhvr>
                                        <p:cTn id="61"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6" dur="26">
                                          <p:stCondLst>
                                            <p:cond delay="650"/>
                                          </p:stCondLst>
                                        </p:cTn>
                                        <p:tgtEl>
                                          <p:spTgt spid="15"/>
                                        </p:tgtEl>
                                      </p:cBhvr>
                                      <p:to x="100000" y="60000"/>
                                    </p:animScale>
                                    <p:animScale>
                                      <p:cBhvr>
                                        <p:cTn id="67" dur="166" decel="50000">
                                          <p:stCondLst>
                                            <p:cond delay="676"/>
                                          </p:stCondLst>
                                        </p:cTn>
                                        <p:tgtEl>
                                          <p:spTgt spid="15"/>
                                        </p:tgtEl>
                                      </p:cBhvr>
                                      <p:to x="100000" y="100000"/>
                                    </p:animScale>
                                    <p:animScale>
                                      <p:cBhvr>
                                        <p:cTn id="68" dur="26">
                                          <p:stCondLst>
                                            <p:cond delay="1312"/>
                                          </p:stCondLst>
                                        </p:cTn>
                                        <p:tgtEl>
                                          <p:spTgt spid="15"/>
                                        </p:tgtEl>
                                      </p:cBhvr>
                                      <p:to x="100000" y="80000"/>
                                    </p:animScale>
                                    <p:animScale>
                                      <p:cBhvr>
                                        <p:cTn id="69" dur="166" decel="50000">
                                          <p:stCondLst>
                                            <p:cond delay="1338"/>
                                          </p:stCondLst>
                                        </p:cTn>
                                        <p:tgtEl>
                                          <p:spTgt spid="15"/>
                                        </p:tgtEl>
                                      </p:cBhvr>
                                      <p:to x="100000" y="100000"/>
                                    </p:animScale>
                                    <p:animScale>
                                      <p:cBhvr>
                                        <p:cTn id="70" dur="26">
                                          <p:stCondLst>
                                            <p:cond delay="1642"/>
                                          </p:stCondLst>
                                        </p:cTn>
                                        <p:tgtEl>
                                          <p:spTgt spid="15"/>
                                        </p:tgtEl>
                                      </p:cBhvr>
                                      <p:to x="100000" y="90000"/>
                                    </p:animScale>
                                    <p:animScale>
                                      <p:cBhvr>
                                        <p:cTn id="71" dur="166" decel="50000">
                                          <p:stCondLst>
                                            <p:cond delay="1668"/>
                                          </p:stCondLst>
                                        </p:cTn>
                                        <p:tgtEl>
                                          <p:spTgt spid="15"/>
                                        </p:tgtEl>
                                      </p:cBhvr>
                                      <p:to x="100000" y="100000"/>
                                    </p:animScale>
                                    <p:animScale>
                                      <p:cBhvr>
                                        <p:cTn id="72" dur="26">
                                          <p:stCondLst>
                                            <p:cond delay="1808"/>
                                          </p:stCondLst>
                                        </p:cTn>
                                        <p:tgtEl>
                                          <p:spTgt spid="15"/>
                                        </p:tgtEl>
                                      </p:cBhvr>
                                      <p:to x="100000" y="95000"/>
                                    </p:animScale>
                                    <p:animScale>
                                      <p:cBhvr>
                                        <p:cTn id="73"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627535"/>
            <a:ext cx="2376264" cy="431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627535"/>
            <a:ext cx="2376264" cy="43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894" y="627535"/>
            <a:ext cx="2543922" cy="431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322264" y="28860"/>
            <a:ext cx="8353425" cy="477017"/>
          </a:xfrm>
          <a:prstGeom prst="rect">
            <a:avLst/>
          </a:prstGeom>
        </p:spPr>
        <p:txBody>
          <a:bodyPr anchor="t">
            <a:sp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pPr>
              <a:defRPr/>
            </a:pPr>
            <a:r>
              <a:rPr sz="2500" smtClean="0">
                <a:solidFill>
                  <a:prstClr val="black"/>
                </a:solidFill>
              </a:rPr>
              <a:t>移动开发案例</a:t>
            </a:r>
            <a:r>
              <a:rPr lang="en-US" altLang="zh-CN" sz="2500" smtClean="0">
                <a:solidFill>
                  <a:prstClr val="black"/>
                </a:solidFill>
              </a:rPr>
              <a:t>—</a:t>
            </a:r>
            <a:r>
              <a:rPr sz="2500" smtClean="0">
                <a:solidFill>
                  <a:prstClr val="black"/>
                </a:solidFill>
              </a:rPr>
              <a:t>移动</a:t>
            </a:r>
            <a:r>
              <a:rPr lang="en-US" altLang="zh-CN" sz="2500" smtClean="0">
                <a:solidFill>
                  <a:prstClr val="black"/>
                </a:solidFill>
              </a:rPr>
              <a:t>CRM</a:t>
            </a:r>
            <a:endParaRPr sz="2500">
              <a:solidFill>
                <a:prstClr val="black"/>
              </a:solidFill>
            </a:endParaRPr>
          </a:p>
        </p:txBody>
      </p:sp>
    </p:spTree>
    <p:extLst>
      <p:ext uri="{BB962C8B-B14F-4D97-AF65-F5344CB8AC3E}">
        <p14:creationId xmlns:p14="http://schemas.microsoft.com/office/powerpoint/2010/main" val="95771288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721523"/>
            <a:ext cx="5365241" cy="4079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 descr="D:\Video\Mobile BOS\png\签到.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4" y="721522"/>
            <a:ext cx="2294898" cy="407981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2"/>
          <p:cNvSpPr txBox="1">
            <a:spLocks noChangeArrowheads="1"/>
          </p:cNvSpPr>
          <p:nvPr/>
        </p:nvSpPr>
        <p:spPr>
          <a:xfrm>
            <a:off x="322264" y="28860"/>
            <a:ext cx="8353425" cy="477017"/>
          </a:xfrm>
          <a:prstGeom prst="rect">
            <a:avLst/>
          </a:prstGeom>
        </p:spPr>
        <p:txBody>
          <a:bodyPr anchor="t">
            <a:sp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pPr>
              <a:defRPr/>
            </a:pPr>
            <a:r>
              <a:rPr sz="2500" smtClean="0">
                <a:solidFill>
                  <a:prstClr val="black"/>
                </a:solidFill>
              </a:rPr>
              <a:t>移动开发案例</a:t>
            </a:r>
            <a:r>
              <a:rPr lang="en-US" altLang="zh-CN" sz="2500" smtClean="0">
                <a:solidFill>
                  <a:prstClr val="black"/>
                </a:solidFill>
              </a:rPr>
              <a:t>—</a:t>
            </a:r>
            <a:r>
              <a:rPr sz="2500" smtClean="0">
                <a:solidFill>
                  <a:prstClr val="black"/>
                </a:solidFill>
              </a:rPr>
              <a:t>移动</a:t>
            </a:r>
            <a:r>
              <a:rPr lang="en-US" altLang="zh-CN" sz="2500" smtClean="0">
                <a:solidFill>
                  <a:prstClr val="black"/>
                </a:solidFill>
              </a:rPr>
              <a:t>CRM</a:t>
            </a:r>
            <a:endParaRPr sz="2500">
              <a:solidFill>
                <a:prstClr val="black"/>
              </a:solidFill>
            </a:endParaRPr>
          </a:p>
        </p:txBody>
      </p:sp>
      <p:sp>
        <p:nvSpPr>
          <p:cNvPr id="17" name="矩形 16"/>
          <p:cNvSpPr/>
          <p:nvPr/>
        </p:nvSpPr>
        <p:spPr>
          <a:xfrm>
            <a:off x="628600" y="4248472"/>
            <a:ext cx="7543800" cy="699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defRPr/>
            </a:pPr>
            <a:r>
              <a:rPr lang="zh-CN" altLang="en-US" sz="1800" b="1" dirty="0" smtClean="0">
                <a:solidFill>
                  <a:prstClr val="white"/>
                </a:solidFill>
                <a:latin typeface="微软雅黑" pitchFamily="34" charset="-122"/>
                <a:ea typeface="微软雅黑" pitchFamily="34" charset="-122"/>
              </a:rPr>
              <a:t>高效定制：</a:t>
            </a:r>
            <a:r>
              <a:rPr lang="zh-CN" altLang="en-US" sz="1800" b="1" smtClean="0">
                <a:solidFill>
                  <a:prstClr val="white"/>
                </a:solidFill>
                <a:latin typeface="微软雅黑" pitchFamily="34" charset="-122"/>
                <a:ea typeface="微软雅黑" pitchFamily="34" charset="-122"/>
              </a:rPr>
              <a:t>移动</a:t>
            </a:r>
            <a:r>
              <a:rPr lang="en-US" altLang="zh-CN" sz="1800" b="1" smtClean="0">
                <a:solidFill>
                  <a:prstClr val="white"/>
                </a:solidFill>
                <a:latin typeface="微软雅黑" pitchFamily="34" charset="-122"/>
                <a:ea typeface="微软雅黑" pitchFamily="34" charset="-122"/>
              </a:rPr>
              <a:t>CRM=9</a:t>
            </a:r>
            <a:r>
              <a:rPr lang="zh-CN" altLang="en-US" sz="1800" b="1" dirty="0" smtClean="0">
                <a:solidFill>
                  <a:prstClr val="white"/>
                </a:solidFill>
                <a:latin typeface="微软雅黑" pitchFamily="34" charset="-122"/>
                <a:ea typeface="微软雅黑" pitchFamily="34" charset="-122"/>
              </a:rPr>
              <a:t>个模块</a:t>
            </a:r>
            <a:r>
              <a:rPr lang="en-US" altLang="zh-CN" sz="1800" b="1" dirty="0" smtClean="0">
                <a:solidFill>
                  <a:prstClr val="white"/>
                </a:solidFill>
                <a:latin typeface="微软雅黑" pitchFamily="34" charset="-122"/>
                <a:ea typeface="微软雅黑" pitchFamily="34" charset="-122"/>
              </a:rPr>
              <a:t>22</a:t>
            </a:r>
            <a:r>
              <a:rPr lang="zh-CN" altLang="en-US" sz="1800" b="1" smtClean="0">
                <a:solidFill>
                  <a:prstClr val="white"/>
                </a:solidFill>
                <a:latin typeface="微软雅黑" pitchFamily="34" charset="-122"/>
                <a:ea typeface="微软雅黑" pitchFamily="34" charset="-122"/>
              </a:rPr>
              <a:t>个界面，包括活动、计划、签到等</a:t>
            </a:r>
            <a:endParaRPr lang="zh-CN" altLang="en-US" sz="1800" b="1" dirty="0">
              <a:solidFill>
                <a:prstClr val="white"/>
              </a:solidFill>
              <a:latin typeface="微软雅黑" pitchFamily="34" charset="-122"/>
              <a:ea typeface="微软雅黑" pitchFamily="34" charset="-122"/>
            </a:endParaRPr>
          </a:p>
        </p:txBody>
      </p:sp>
      <p:sp>
        <p:nvSpPr>
          <p:cNvPr id="6" name="椭圆 5"/>
          <p:cNvSpPr/>
          <p:nvPr/>
        </p:nvSpPr>
        <p:spPr>
          <a:xfrm>
            <a:off x="6084168" y="1203598"/>
            <a:ext cx="1288143" cy="1288143"/>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prstClr val="white"/>
                </a:solidFill>
                <a:latin typeface="微软雅黑" pitchFamily="34" charset="-122"/>
                <a:ea typeface="微软雅黑" pitchFamily="34" charset="-122"/>
              </a:rPr>
              <a:t>开发</a:t>
            </a:r>
            <a:endParaRPr lang="en-US" altLang="zh-CN" b="1" smtClean="0">
              <a:solidFill>
                <a:prstClr val="white"/>
              </a:solidFill>
              <a:latin typeface="微软雅黑" pitchFamily="34" charset="-122"/>
              <a:ea typeface="微软雅黑" pitchFamily="34" charset="-122"/>
            </a:endParaRPr>
          </a:p>
          <a:p>
            <a:pPr algn="ctr"/>
            <a:r>
              <a:rPr lang="en-US" altLang="zh-CN" sz="3200" b="1" smtClean="0">
                <a:solidFill>
                  <a:prstClr val="white"/>
                </a:solidFill>
                <a:latin typeface="微软雅黑" pitchFamily="34" charset="-122"/>
                <a:ea typeface="微软雅黑" pitchFamily="34" charset="-122"/>
              </a:rPr>
              <a:t>2</a:t>
            </a:r>
            <a:endParaRPr lang="zh-CN" altLang="en-US" sz="3200" b="1">
              <a:solidFill>
                <a:prstClr val="white"/>
              </a:solidFill>
              <a:latin typeface="微软雅黑" pitchFamily="34" charset="-122"/>
              <a:ea typeface="微软雅黑" pitchFamily="34" charset="-122"/>
            </a:endParaRPr>
          </a:p>
        </p:txBody>
      </p:sp>
      <p:sp>
        <p:nvSpPr>
          <p:cNvPr id="7" name="椭圆 6"/>
          <p:cNvSpPr/>
          <p:nvPr/>
        </p:nvSpPr>
        <p:spPr>
          <a:xfrm>
            <a:off x="7596336" y="1851670"/>
            <a:ext cx="1082040" cy="1082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smtClean="0">
                <a:solidFill>
                  <a:prstClr val="white"/>
                </a:solidFill>
                <a:latin typeface="微软雅黑" pitchFamily="34" charset="-122"/>
                <a:ea typeface="微软雅黑" pitchFamily="34" charset="-122"/>
              </a:rPr>
              <a:t>4</a:t>
            </a:r>
          </a:p>
          <a:p>
            <a:pPr algn="ctr"/>
            <a:r>
              <a:rPr lang="zh-CN" altLang="en-US" b="1">
                <a:solidFill>
                  <a:prstClr val="white"/>
                </a:solidFill>
                <a:latin typeface="微软雅黑" pitchFamily="34" charset="-122"/>
                <a:ea typeface="微软雅黑" pitchFamily="34" charset="-122"/>
              </a:rPr>
              <a:t>周</a:t>
            </a:r>
          </a:p>
        </p:txBody>
      </p:sp>
    </p:spTree>
    <p:extLst>
      <p:ext uri="{BB962C8B-B14F-4D97-AF65-F5344CB8AC3E}">
        <p14:creationId xmlns:p14="http://schemas.microsoft.com/office/powerpoint/2010/main" val="74506647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80">
                                          <p:stCondLst>
                                            <p:cond delay="0"/>
                                          </p:stCondLst>
                                        </p:cTn>
                                        <p:tgtEl>
                                          <p:spTgt spid="6"/>
                                        </p:tgtEl>
                                      </p:cBhvr>
                                    </p:animEffect>
                                    <p:anim calcmode="lin" valueType="num">
                                      <p:cBhvr>
                                        <p:cTn id="1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gtEl>
                                      </p:cBhvr>
                                      <p:to x="100000" y="60000"/>
                                    </p:animScale>
                                    <p:animScale>
                                      <p:cBhvr>
                                        <p:cTn id="20" dur="166" decel="50000">
                                          <p:stCondLst>
                                            <p:cond delay="676"/>
                                          </p:stCondLst>
                                        </p:cTn>
                                        <p:tgtEl>
                                          <p:spTgt spid="6"/>
                                        </p:tgtEl>
                                      </p:cBhvr>
                                      <p:to x="100000" y="100000"/>
                                    </p:animScale>
                                    <p:animScale>
                                      <p:cBhvr>
                                        <p:cTn id="21" dur="26">
                                          <p:stCondLst>
                                            <p:cond delay="1312"/>
                                          </p:stCondLst>
                                        </p:cTn>
                                        <p:tgtEl>
                                          <p:spTgt spid="6"/>
                                        </p:tgtEl>
                                      </p:cBhvr>
                                      <p:to x="100000" y="80000"/>
                                    </p:animScale>
                                    <p:animScale>
                                      <p:cBhvr>
                                        <p:cTn id="22" dur="166" decel="50000">
                                          <p:stCondLst>
                                            <p:cond delay="1338"/>
                                          </p:stCondLst>
                                        </p:cTn>
                                        <p:tgtEl>
                                          <p:spTgt spid="6"/>
                                        </p:tgtEl>
                                      </p:cBhvr>
                                      <p:to x="100000" y="100000"/>
                                    </p:animScale>
                                    <p:animScale>
                                      <p:cBhvr>
                                        <p:cTn id="23" dur="26">
                                          <p:stCondLst>
                                            <p:cond delay="1642"/>
                                          </p:stCondLst>
                                        </p:cTn>
                                        <p:tgtEl>
                                          <p:spTgt spid="6"/>
                                        </p:tgtEl>
                                      </p:cBhvr>
                                      <p:to x="100000" y="90000"/>
                                    </p:animScale>
                                    <p:animScale>
                                      <p:cBhvr>
                                        <p:cTn id="24" dur="166" decel="50000">
                                          <p:stCondLst>
                                            <p:cond delay="1668"/>
                                          </p:stCondLst>
                                        </p:cTn>
                                        <p:tgtEl>
                                          <p:spTgt spid="6"/>
                                        </p:tgtEl>
                                      </p:cBhvr>
                                      <p:to x="100000" y="100000"/>
                                    </p:animScale>
                                    <p:animScale>
                                      <p:cBhvr>
                                        <p:cTn id="25" dur="26">
                                          <p:stCondLst>
                                            <p:cond delay="1808"/>
                                          </p:stCondLst>
                                        </p:cTn>
                                        <p:tgtEl>
                                          <p:spTgt spid="6"/>
                                        </p:tgtEl>
                                      </p:cBhvr>
                                      <p:to x="100000" y="95000"/>
                                    </p:animScale>
                                    <p:animScale>
                                      <p:cBhvr>
                                        <p:cTn id="26" dur="166" decel="50000">
                                          <p:stCondLst>
                                            <p:cond delay="1834"/>
                                          </p:stCondLst>
                                        </p:cTn>
                                        <p:tgtEl>
                                          <p:spTgt spid="6"/>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80">
                                          <p:stCondLst>
                                            <p:cond delay="0"/>
                                          </p:stCondLst>
                                        </p:cTn>
                                        <p:tgtEl>
                                          <p:spTgt spid="7"/>
                                        </p:tgtEl>
                                      </p:cBhvr>
                                    </p:animEffect>
                                    <p:anim calcmode="lin" valueType="num">
                                      <p:cBhvr>
                                        <p:cTn id="3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5" dur="26">
                                          <p:stCondLst>
                                            <p:cond delay="650"/>
                                          </p:stCondLst>
                                        </p:cTn>
                                        <p:tgtEl>
                                          <p:spTgt spid="7"/>
                                        </p:tgtEl>
                                      </p:cBhvr>
                                      <p:to x="100000" y="60000"/>
                                    </p:animScale>
                                    <p:animScale>
                                      <p:cBhvr>
                                        <p:cTn id="36" dur="166" decel="50000">
                                          <p:stCondLst>
                                            <p:cond delay="676"/>
                                          </p:stCondLst>
                                        </p:cTn>
                                        <p:tgtEl>
                                          <p:spTgt spid="7"/>
                                        </p:tgtEl>
                                      </p:cBhvr>
                                      <p:to x="100000" y="100000"/>
                                    </p:animScale>
                                    <p:animScale>
                                      <p:cBhvr>
                                        <p:cTn id="37" dur="26">
                                          <p:stCondLst>
                                            <p:cond delay="1312"/>
                                          </p:stCondLst>
                                        </p:cTn>
                                        <p:tgtEl>
                                          <p:spTgt spid="7"/>
                                        </p:tgtEl>
                                      </p:cBhvr>
                                      <p:to x="100000" y="80000"/>
                                    </p:animScale>
                                    <p:animScale>
                                      <p:cBhvr>
                                        <p:cTn id="38" dur="166" decel="50000">
                                          <p:stCondLst>
                                            <p:cond delay="1338"/>
                                          </p:stCondLst>
                                        </p:cTn>
                                        <p:tgtEl>
                                          <p:spTgt spid="7"/>
                                        </p:tgtEl>
                                      </p:cBhvr>
                                      <p:to x="100000" y="100000"/>
                                    </p:animScale>
                                    <p:animScale>
                                      <p:cBhvr>
                                        <p:cTn id="39" dur="26">
                                          <p:stCondLst>
                                            <p:cond delay="1642"/>
                                          </p:stCondLst>
                                        </p:cTn>
                                        <p:tgtEl>
                                          <p:spTgt spid="7"/>
                                        </p:tgtEl>
                                      </p:cBhvr>
                                      <p:to x="100000" y="90000"/>
                                    </p:animScale>
                                    <p:animScale>
                                      <p:cBhvr>
                                        <p:cTn id="40" dur="166" decel="50000">
                                          <p:stCondLst>
                                            <p:cond delay="1668"/>
                                          </p:stCondLst>
                                        </p:cTn>
                                        <p:tgtEl>
                                          <p:spTgt spid="7"/>
                                        </p:tgtEl>
                                      </p:cBhvr>
                                      <p:to x="100000" y="100000"/>
                                    </p:animScale>
                                    <p:animScale>
                                      <p:cBhvr>
                                        <p:cTn id="41" dur="26">
                                          <p:stCondLst>
                                            <p:cond delay="1808"/>
                                          </p:stCondLst>
                                        </p:cTn>
                                        <p:tgtEl>
                                          <p:spTgt spid="7"/>
                                        </p:tgtEl>
                                      </p:cBhvr>
                                      <p:to x="100000" y="95000"/>
                                    </p:animScale>
                                    <p:animScale>
                                      <p:cBhvr>
                                        <p:cTn id="4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22264" y="28860"/>
            <a:ext cx="8353425" cy="477017"/>
          </a:xfrm>
          <a:prstGeom prst="rect">
            <a:avLst/>
          </a:prstGeom>
        </p:spPr>
        <p:txBody>
          <a:bodyPr anchor="t">
            <a:sp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pPr>
              <a:defRPr/>
            </a:pPr>
            <a:r>
              <a:rPr sz="2500" smtClean="0">
                <a:solidFill>
                  <a:prstClr val="black"/>
                </a:solidFill>
              </a:rPr>
              <a:t>移动开发案例</a:t>
            </a:r>
            <a:r>
              <a:rPr lang="en-US" altLang="zh-CN" sz="2500" smtClean="0">
                <a:solidFill>
                  <a:prstClr val="black"/>
                </a:solidFill>
              </a:rPr>
              <a:t>—</a:t>
            </a:r>
            <a:r>
              <a:rPr sz="2500" smtClean="0">
                <a:solidFill>
                  <a:prstClr val="black"/>
                </a:solidFill>
              </a:rPr>
              <a:t>广西丰林智能仓储</a:t>
            </a:r>
            <a:endParaRPr sz="2500">
              <a:solidFill>
                <a:prstClr val="black"/>
              </a:solidFill>
            </a:endParaRPr>
          </a:p>
        </p:txBody>
      </p:sp>
      <p:sp>
        <p:nvSpPr>
          <p:cNvPr id="8" name="Rectangle 7"/>
          <p:cNvSpPr>
            <a:spLocks noChangeArrowheads="1"/>
          </p:cNvSpPr>
          <p:nvPr/>
        </p:nvSpPr>
        <p:spPr bwMode="auto">
          <a:xfrm>
            <a:off x="639062" y="1303872"/>
            <a:ext cx="7893378" cy="495138"/>
          </a:xfrm>
          <a:prstGeom prst="rect">
            <a:avLst/>
          </a:prstGeom>
          <a:solidFill>
            <a:srgbClr val="248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1600" b="1" dirty="0" smtClean="0">
                <a:solidFill>
                  <a:prstClr val="white"/>
                </a:solidFill>
                <a:latin typeface="微软雅黑" panose="020B0503020204020204" pitchFamily="34" charset="-122"/>
                <a:ea typeface="微软雅黑" panose="020B0503020204020204" pitchFamily="34" charset="-122"/>
              </a:rPr>
              <a:t>   销售订单</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6073155" y="1303872"/>
            <a:ext cx="1246187" cy="495138"/>
          </a:xfrm>
          <a:prstGeom prst="rect">
            <a:avLst/>
          </a:prstGeom>
          <a:solidFill>
            <a:srgbClr val="7400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zh-CN" altLang="en-US" sz="1600" b="1" dirty="0" smtClean="0">
                <a:solidFill>
                  <a:prstClr val="white"/>
                </a:solidFill>
                <a:latin typeface="微软雅黑" panose="020B0503020204020204" pitchFamily="34" charset="-122"/>
                <a:ea typeface="微软雅黑" panose="020B0503020204020204" pitchFamily="34" charset="-122"/>
              </a:rPr>
              <a:t>销售出库单</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4725367" y="1473572"/>
            <a:ext cx="1347788" cy="325438"/>
          </a:xfrm>
          <a:prstGeom prst="rect">
            <a:avLst/>
          </a:prstGeom>
          <a:solidFill>
            <a:srgbClr val="FF4E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 name="Rectangle 10"/>
          <p:cNvSpPr>
            <a:spLocks noChangeArrowheads="1"/>
          </p:cNvSpPr>
          <p:nvPr/>
        </p:nvSpPr>
        <p:spPr bwMode="auto">
          <a:xfrm>
            <a:off x="3352180" y="1303872"/>
            <a:ext cx="1373188" cy="495138"/>
          </a:xfrm>
          <a:prstGeom prst="rect">
            <a:avLst/>
          </a:prstGeom>
          <a:solidFill>
            <a:srgbClr val="62C5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zh-CN" altLang="en-US" sz="1400" b="1" dirty="0" smtClean="0">
                <a:solidFill>
                  <a:prstClr val="white"/>
                </a:solidFill>
                <a:latin typeface="微软雅黑" panose="020B0503020204020204" pitchFamily="34" charset="-122"/>
                <a:ea typeface="微软雅黑" panose="020B0503020204020204" pitchFamily="34" charset="-122"/>
              </a:rPr>
              <a:t>销售出库单</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2001217" y="1303872"/>
            <a:ext cx="1347788" cy="495138"/>
          </a:xfrm>
          <a:prstGeom prst="rect">
            <a:avLst/>
          </a:prstGeom>
          <a:solidFill>
            <a:srgbClr val="FF8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zh-CN" altLang="en-US" sz="1600" b="1" dirty="0" smtClean="0">
                <a:solidFill>
                  <a:prstClr val="white"/>
                </a:solidFill>
                <a:latin typeface="微软雅黑" panose="020B0503020204020204" pitchFamily="34" charset="-122"/>
                <a:ea typeface="微软雅黑" panose="020B0503020204020204" pitchFamily="34" charset="-122"/>
              </a:rPr>
              <a:t>发货通知单</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5" name="Rectangle 14"/>
          <p:cNvSpPr>
            <a:spLocks noChangeArrowheads="1"/>
          </p:cNvSpPr>
          <p:nvPr/>
        </p:nvSpPr>
        <p:spPr bwMode="auto">
          <a:xfrm>
            <a:off x="4725367" y="1303872"/>
            <a:ext cx="1347788" cy="495137"/>
          </a:xfrm>
          <a:prstGeom prst="rect">
            <a:avLst/>
          </a:prstGeom>
          <a:solidFill>
            <a:srgbClr val="FF4E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zh-CN" altLang="en-US" sz="1600" b="1" dirty="0" smtClean="0">
                <a:solidFill>
                  <a:prstClr val="white"/>
                </a:solidFill>
                <a:latin typeface="微软雅黑" panose="020B0503020204020204" pitchFamily="34" charset="-122"/>
                <a:ea typeface="微软雅黑" panose="020B0503020204020204" pitchFamily="34" charset="-122"/>
              </a:rPr>
              <a:t>手机端</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20" name="Freeform 19"/>
          <p:cNvSpPr>
            <a:spLocks/>
          </p:cNvSpPr>
          <p:nvPr/>
        </p:nvSpPr>
        <p:spPr bwMode="auto">
          <a:xfrm>
            <a:off x="2513608" y="1875209"/>
            <a:ext cx="330200" cy="495300"/>
          </a:xfrm>
          <a:custGeom>
            <a:avLst/>
            <a:gdLst>
              <a:gd name="T0" fmla="*/ 64 w 88"/>
              <a:gd name="T1" fmla="*/ 49 h 132"/>
              <a:gd name="T2" fmla="*/ 64 w 88"/>
              <a:gd name="T3" fmla="*/ 20 h 132"/>
              <a:gd name="T4" fmla="*/ 70 w 88"/>
              <a:gd name="T5" fmla="*/ 20 h 132"/>
              <a:gd name="T6" fmla="*/ 41 w 88"/>
              <a:gd name="T7" fmla="*/ 0 h 132"/>
              <a:gd name="T8" fmla="*/ 13 w 88"/>
              <a:gd name="T9" fmla="*/ 20 h 132"/>
              <a:gd name="T10" fmla="*/ 19 w 88"/>
              <a:gd name="T11" fmla="*/ 20 h 132"/>
              <a:gd name="T12" fmla="*/ 19 w 88"/>
              <a:gd name="T13" fmla="*/ 52 h 132"/>
              <a:gd name="T14" fmla="*/ 0 w 88"/>
              <a:gd name="T15" fmla="*/ 88 h 132"/>
              <a:gd name="T16" fmla="*/ 44 w 88"/>
              <a:gd name="T17" fmla="*/ 132 h 132"/>
              <a:gd name="T18" fmla="*/ 88 w 88"/>
              <a:gd name="T19" fmla="*/ 88 h 132"/>
              <a:gd name="T20" fmla="*/ 64 w 88"/>
              <a:gd name="T21"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2">
                <a:moveTo>
                  <a:pt x="64" y="49"/>
                </a:moveTo>
                <a:cubicBezTo>
                  <a:pt x="64" y="20"/>
                  <a:pt x="64" y="20"/>
                  <a:pt x="64" y="20"/>
                </a:cubicBezTo>
                <a:cubicBezTo>
                  <a:pt x="70" y="20"/>
                  <a:pt x="70" y="20"/>
                  <a:pt x="70" y="20"/>
                </a:cubicBezTo>
                <a:cubicBezTo>
                  <a:pt x="41" y="0"/>
                  <a:pt x="41" y="0"/>
                  <a:pt x="41" y="0"/>
                </a:cubicBezTo>
                <a:cubicBezTo>
                  <a:pt x="13" y="20"/>
                  <a:pt x="13" y="20"/>
                  <a:pt x="13" y="20"/>
                </a:cubicBezTo>
                <a:cubicBezTo>
                  <a:pt x="19" y="20"/>
                  <a:pt x="19" y="20"/>
                  <a:pt x="19" y="20"/>
                </a:cubicBezTo>
                <a:cubicBezTo>
                  <a:pt x="19" y="52"/>
                  <a:pt x="19" y="52"/>
                  <a:pt x="19" y="52"/>
                </a:cubicBezTo>
                <a:cubicBezTo>
                  <a:pt x="8" y="60"/>
                  <a:pt x="0" y="73"/>
                  <a:pt x="0" y="88"/>
                </a:cubicBezTo>
                <a:cubicBezTo>
                  <a:pt x="0" y="112"/>
                  <a:pt x="20" y="132"/>
                  <a:pt x="44" y="132"/>
                </a:cubicBezTo>
                <a:cubicBezTo>
                  <a:pt x="68" y="132"/>
                  <a:pt x="88" y="112"/>
                  <a:pt x="88" y="88"/>
                </a:cubicBezTo>
                <a:cubicBezTo>
                  <a:pt x="88" y="71"/>
                  <a:pt x="78" y="56"/>
                  <a:pt x="64" y="49"/>
                </a:cubicBez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Freeform 20"/>
          <p:cNvSpPr>
            <a:spLocks/>
          </p:cNvSpPr>
          <p:nvPr/>
        </p:nvSpPr>
        <p:spPr bwMode="auto">
          <a:xfrm>
            <a:off x="2535833" y="2200647"/>
            <a:ext cx="285750" cy="147638"/>
          </a:xfrm>
          <a:custGeom>
            <a:avLst/>
            <a:gdLst>
              <a:gd name="T0" fmla="*/ 0 w 76"/>
              <a:gd name="T1" fmla="*/ 0 h 39"/>
              <a:gd name="T2" fmla="*/ 0 w 76"/>
              <a:gd name="T3" fmla="*/ 1 h 39"/>
              <a:gd name="T4" fmla="*/ 38 w 76"/>
              <a:gd name="T5" fmla="*/ 39 h 39"/>
              <a:gd name="T6" fmla="*/ 76 w 76"/>
              <a:gd name="T7" fmla="*/ 1 h 39"/>
              <a:gd name="T8" fmla="*/ 76 w 76"/>
              <a:gd name="T9" fmla="*/ 0 h 39"/>
              <a:gd name="T10" fmla="*/ 0 w 76"/>
              <a:gd name="T11" fmla="*/ 0 h 39"/>
            </a:gdLst>
            <a:ahLst/>
            <a:cxnLst>
              <a:cxn ang="0">
                <a:pos x="T0" y="T1"/>
              </a:cxn>
              <a:cxn ang="0">
                <a:pos x="T2" y="T3"/>
              </a:cxn>
              <a:cxn ang="0">
                <a:pos x="T4" y="T5"/>
              </a:cxn>
              <a:cxn ang="0">
                <a:pos x="T6" y="T7"/>
              </a:cxn>
              <a:cxn ang="0">
                <a:pos x="T8" y="T9"/>
              </a:cxn>
              <a:cxn ang="0">
                <a:pos x="T10" y="T11"/>
              </a:cxn>
            </a:cxnLst>
            <a:rect l="0" t="0" r="r" b="b"/>
            <a:pathLst>
              <a:path w="76" h="39">
                <a:moveTo>
                  <a:pt x="0" y="0"/>
                </a:moveTo>
                <a:cubicBezTo>
                  <a:pt x="0" y="0"/>
                  <a:pt x="0" y="1"/>
                  <a:pt x="0" y="1"/>
                </a:cubicBezTo>
                <a:cubicBezTo>
                  <a:pt x="0" y="22"/>
                  <a:pt x="17" y="39"/>
                  <a:pt x="38" y="39"/>
                </a:cubicBezTo>
                <a:cubicBezTo>
                  <a:pt x="59" y="39"/>
                  <a:pt x="76" y="22"/>
                  <a:pt x="76" y="1"/>
                </a:cubicBezTo>
                <a:cubicBezTo>
                  <a:pt x="76" y="1"/>
                  <a:pt x="76" y="0"/>
                  <a:pt x="7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 name="Freeform 21"/>
          <p:cNvSpPr>
            <a:spLocks/>
          </p:cNvSpPr>
          <p:nvPr/>
        </p:nvSpPr>
        <p:spPr bwMode="auto">
          <a:xfrm>
            <a:off x="3874467" y="1875209"/>
            <a:ext cx="330200" cy="495300"/>
          </a:xfrm>
          <a:custGeom>
            <a:avLst/>
            <a:gdLst>
              <a:gd name="T0" fmla="*/ 64 w 88"/>
              <a:gd name="T1" fmla="*/ 49 h 132"/>
              <a:gd name="T2" fmla="*/ 64 w 88"/>
              <a:gd name="T3" fmla="*/ 20 h 132"/>
              <a:gd name="T4" fmla="*/ 70 w 88"/>
              <a:gd name="T5" fmla="*/ 20 h 132"/>
              <a:gd name="T6" fmla="*/ 42 w 88"/>
              <a:gd name="T7" fmla="*/ 0 h 132"/>
              <a:gd name="T8" fmla="*/ 13 w 88"/>
              <a:gd name="T9" fmla="*/ 20 h 132"/>
              <a:gd name="T10" fmla="*/ 19 w 88"/>
              <a:gd name="T11" fmla="*/ 20 h 132"/>
              <a:gd name="T12" fmla="*/ 19 w 88"/>
              <a:gd name="T13" fmla="*/ 52 h 132"/>
              <a:gd name="T14" fmla="*/ 0 w 88"/>
              <a:gd name="T15" fmla="*/ 88 h 132"/>
              <a:gd name="T16" fmla="*/ 44 w 88"/>
              <a:gd name="T17" fmla="*/ 132 h 132"/>
              <a:gd name="T18" fmla="*/ 88 w 88"/>
              <a:gd name="T19" fmla="*/ 88 h 132"/>
              <a:gd name="T20" fmla="*/ 64 w 88"/>
              <a:gd name="T21"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2">
                <a:moveTo>
                  <a:pt x="64" y="49"/>
                </a:moveTo>
                <a:cubicBezTo>
                  <a:pt x="64" y="20"/>
                  <a:pt x="64" y="20"/>
                  <a:pt x="64" y="20"/>
                </a:cubicBezTo>
                <a:cubicBezTo>
                  <a:pt x="70" y="20"/>
                  <a:pt x="70" y="20"/>
                  <a:pt x="70" y="20"/>
                </a:cubicBezTo>
                <a:cubicBezTo>
                  <a:pt x="42" y="0"/>
                  <a:pt x="42" y="0"/>
                  <a:pt x="42" y="0"/>
                </a:cubicBezTo>
                <a:cubicBezTo>
                  <a:pt x="13" y="20"/>
                  <a:pt x="13" y="20"/>
                  <a:pt x="13" y="20"/>
                </a:cubicBezTo>
                <a:cubicBezTo>
                  <a:pt x="19" y="20"/>
                  <a:pt x="19" y="20"/>
                  <a:pt x="19" y="20"/>
                </a:cubicBezTo>
                <a:cubicBezTo>
                  <a:pt x="19" y="52"/>
                  <a:pt x="19" y="52"/>
                  <a:pt x="19" y="52"/>
                </a:cubicBezTo>
                <a:cubicBezTo>
                  <a:pt x="8" y="60"/>
                  <a:pt x="0" y="73"/>
                  <a:pt x="0" y="88"/>
                </a:cubicBezTo>
                <a:cubicBezTo>
                  <a:pt x="0" y="112"/>
                  <a:pt x="20" y="132"/>
                  <a:pt x="44" y="132"/>
                </a:cubicBezTo>
                <a:cubicBezTo>
                  <a:pt x="68" y="132"/>
                  <a:pt x="88" y="112"/>
                  <a:pt x="88" y="88"/>
                </a:cubicBezTo>
                <a:cubicBezTo>
                  <a:pt x="88" y="71"/>
                  <a:pt x="78" y="56"/>
                  <a:pt x="64" y="49"/>
                </a:cubicBezTo>
                <a:close/>
              </a:path>
            </a:pathLst>
          </a:custGeom>
          <a:solidFill>
            <a:srgbClr val="62C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 name="Freeform 22"/>
          <p:cNvSpPr>
            <a:spLocks/>
          </p:cNvSpPr>
          <p:nvPr/>
        </p:nvSpPr>
        <p:spPr bwMode="auto">
          <a:xfrm>
            <a:off x="3896692" y="2200647"/>
            <a:ext cx="284163" cy="147638"/>
          </a:xfrm>
          <a:custGeom>
            <a:avLst/>
            <a:gdLst>
              <a:gd name="T0" fmla="*/ 0 w 76"/>
              <a:gd name="T1" fmla="*/ 0 h 39"/>
              <a:gd name="T2" fmla="*/ 0 w 76"/>
              <a:gd name="T3" fmla="*/ 1 h 39"/>
              <a:gd name="T4" fmla="*/ 38 w 76"/>
              <a:gd name="T5" fmla="*/ 39 h 39"/>
              <a:gd name="T6" fmla="*/ 76 w 76"/>
              <a:gd name="T7" fmla="*/ 1 h 39"/>
              <a:gd name="T8" fmla="*/ 76 w 76"/>
              <a:gd name="T9" fmla="*/ 0 h 39"/>
              <a:gd name="T10" fmla="*/ 0 w 76"/>
              <a:gd name="T11" fmla="*/ 0 h 39"/>
            </a:gdLst>
            <a:ahLst/>
            <a:cxnLst>
              <a:cxn ang="0">
                <a:pos x="T0" y="T1"/>
              </a:cxn>
              <a:cxn ang="0">
                <a:pos x="T2" y="T3"/>
              </a:cxn>
              <a:cxn ang="0">
                <a:pos x="T4" y="T5"/>
              </a:cxn>
              <a:cxn ang="0">
                <a:pos x="T6" y="T7"/>
              </a:cxn>
              <a:cxn ang="0">
                <a:pos x="T8" y="T9"/>
              </a:cxn>
              <a:cxn ang="0">
                <a:pos x="T10" y="T11"/>
              </a:cxn>
            </a:cxnLst>
            <a:rect l="0" t="0" r="r" b="b"/>
            <a:pathLst>
              <a:path w="76" h="39">
                <a:moveTo>
                  <a:pt x="0" y="0"/>
                </a:moveTo>
                <a:cubicBezTo>
                  <a:pt x="0" y="0"/>
                  <a:pt x="0" y="1"/>
                  <a:pt x="0" y="1"/>
                </a:cubicBezTo>
                <a:cubicBezTo>
                  <a:pt x="0" y="22"/>
                  <a:pt x="17" y="39"/>
                  <a:pt x="38" y="39"/>
                </a:cubicBezTo>
                <a:cubicBezTo>
                  <a:pt x="59" y="39"/>
                  <a:pt x="76" y="22"/>
                  <a:pt x="76" y="1"/>
                </a:cubicBezTo>
                <a:cubicBezTo>
                  <a:pt x="76" y="1"/>
                  <a:pt x="76" y="0"/>
                  <a:pt x="7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23"/>
          <p:cNvSpPr>
            <a:spLocks/>
          </p:cNvSpPr>
          <p:nvPr/>
        </p:nvSpPr>
        <p:spPr bwMode="auto">
          <a:xfrm>
            <a:off x="5273055" y="1875209"/>
            <a:ext cx="330200" cy="495300"/>
          </a:xfrm>
          <a:custGeom>
            <a:avLst/>
            <a:gdLst>
              <a:gd name="T0" fmla="*/ 63 w 88"/>
              <a:gd name="T1" fmla="*/ 49 h 132"/>
              <a:gd name="T2" fmla="*/ 63 w 88"/>
              <a:gd name="T3" fmla="*/ 20 h 132"/>
              <a:gd name="T4" fmla="*/ 70 w 88"/>
              <a:gd name="T5" fmla="*/ 20 h 132"/>
              <a:gd name="T6" fmla="*/ 41 w 88"/>
              <a:gd name="T7" fmla="*/ 0 h 132"/>
              <a:gd name="T8" fmla="*/ 13 w 88"/>
              <a:gd name="T9" fmla="*/ 20 h 132"/>
              <a:gd name="T10" fmla="*/ 19 w 88"/>
              <a:gd name="T11" fmla="*/ 20 h 132"/>
              <a:gd name="T12" fmla="*/ 19 w 88"/>
              <a:gd name="T13" fmla="*/ 52 h 132"/>
              <a:gd name="T14" fmla="*/ 0 w 88"/>
              <a:gd name="T15" fmla="*/ 88 h 132"/>
              <a:gd name="T16" fmla="*/ 44 w 88"/>
              <a:gd name="T17" fmla="*/ 132 h 132"/>
              <a:gd name="T18" fmla="*/ 88 w 88"/>
              <a:gd name="T19" fmla="*/ 88 h 132"/>
              <a:gd name="T20" fmla="*/ 63 w 88"/>
              <a:gd name="T21"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2">
                <a:moveTo>
                  <a:pt x="63" y="49"/>
                </a:moveTo>
                <a:cubicBezTo>
                  <a:pt x="63" y="20"/>
                  <a:pt x="63" y="20"/>
                  <a:pt x="63" y="20"/>
                </a:cubicBezTo>
                <a:cubicBezTo>
                  <a:pt x="70" y="20"/>
                  <a:pt x="70" y="20"/>
                  <a:pt x="70" y="20"/>
                </a:cubicBezTo>
                <a:cubicBezTo>
                  <a:pt x="41" y="0"/>
                  <a:pt x="41" y="0"/>
                  <a:pt x="41" y="0"/>
                </a:cubicBezTo>
                <a:cubicBezTo>
                  <a:pt x="13" y="20"/>
                  <a:pt x="13" y="20"/>
                  <a:pt x="13" y="20"/>
                </a:cubicBezTo>
                <a:cubicBezTo>
                  <a:pt x="19" y="20"/>
                  <a:pt x="19" y="20"/>
                  <a:pt x="19" y="20"/>
                </a:cubicBezTo>
                <a:cubicBezTo>
                  <a:pt x="19" y="52"/>
                  <a:pt x="19" y="52"/>
                  <a:pt x="19" y="52"/>
                </a:cubicBezTo>
                <a:cubicBezTo>
                  <a:pt x="8" y="60"/>
                  <a:pt x="0" y="73"/>
                  <a:pt x="0" y="88"/>
                </a:cubicBezTo>
                <a:cubicBezTo>
                  <a:pt x="0" y="112"/>
                  <a:pt x="19" y="132"/>
                  <a:pt x="44" y="132"/>
                </a:cubicBezTo>
                <a:cubicBezTo>
                  <a:pt x="68" y="132"/>
                  <a:pt x="88" y="112"/>
                  <a:pt x="88" y="88"/>
                </a:cubicBezTo>
                <a:cubicBezTo>
                  <a:pt x="88" y="71"/>
                  <a:pt x="78" y="56"/>
                  <a:pt x="63" y="49"/>
                </a:cubicBezTo>
                <a:close/>
              </a:path>
            </a:pathLst>
          </a:custGeom>
          <a:solidFill>
            <a:srgbClr val="FF4E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24"/>
          <p:cNvSpPr>
            <a:spLocks/>
          </p:cNvSpPr>
          <p:nvPr/>
        </p:nvSpPr>
        <p:spPr bwMode="auto">
          <a:xfrm>
            <a:off x="5296867" y="2200647"/>
            <a:ext cx="284163" cy="147638"/>
          </a:xfrm>
          <a:custGeom>
            <a:avLst/>
            <a:gdLst>
              <a:gd name="T0" fmla="*/ 0 w 76"/>
              <a:gd name="T1" fmla="*/ 0 h 39"/>
              <a:gd name="T2" fmla="*/ 0 w 76"/>
              <a:gd name="T3" fmla="*/ 1 h 39"/>
              <a:gd name="T4" fmla="*/ 38 w 76"/>
              <a:gd name="T5" fmla="*/ 39 h 39"/>
              <a:gd name="T6" fmla="*/ 76 w 76"/>
              <a:gd name="T7" fmla="*/ 1 h 39"/>
              <a:gd name="T8" fmla="*/ 75 w 76"/>
              <a:gd name="T9" fmla="*/ 0 h 39"/>
              <a:gd name="T10" fmla="*/ 0 w 76"/>
              <a:gd name="T11" fmla="*/ 0 h 39"/>
            </a:gdLst>
            <a:ahLst/>
            <a:cxnLst>
              <a:cxn ang="0">
                <a:pos x="T0" y="T1"/>
              </a:cxn>
              <a:cxn ang="0">
                <a:pos x="T2" y="T3"/>
              </a:cxn>
              <a:cxn ang="0">
                <a:pos x="T4" y="T5"/>
              </a:cxn>
              <a:cxn ang="0">
                <a:pos x="T6" y="T7"/>
              </a:cxn>
              <a:cxn ang="0">
                <a:pos x="T8" y="T9"/>
              </a:cxn>
              <a:cxn ang="0">
                <a:pos x="T10" y="T11"/>
              </a:cxn>
            </a:cxnLst>
            <a:rect l="0" t="0" r="r" b="b"/>
            <a:pathLst>
              <a:path w="76" h="39">
                <a:moveTo>
                  <a:pt x="0" y="0"/>
                </a:moveTo>
                <a:cubicBezTo>
                  <a:pt x="0" y="0"/>
                  <a:pt x="0" y="1"/>
                  <a:pt x="0" y="1"/>
                </a:cubicBezTo>
                <a:cubicBezTo>
                  <a:pt x="0" y="22"/>
                  <a:pt x="17" y="39"/>
                  <a:pt x="38" y="39"/>
                </a:cubicBezTo>
                <a:cubicBezTo>
                  <a:pt x="59" y="39"/>
                  <a:pt x="76" y="22"/>
                  <a:pt x="76" y="1"/>
                </a:cubicBezTo>
                <a:cubicBezTo>
                  <a:pt x="76" y="1"/>
                  <a:pt x="75" y="0"/>
                  <a:pt x="75"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25"/>
          <p:cNvSpPr>
            <a:spLocks/>
          </p:cNvSpPr>
          <p:nvPr/>
        </p:nvSpPr>
        <p:spPr bwMode="auto">
          <a:xfrm>
            <a:off x="6516216" y="1875209"/>
            <a:ext cx="330200" cy="495300"/>
          </a:xfrm>
          <a:custGeom>
            <a:avLst/>
            <a:gdLst>
              <a:gd name="T0" fmla="*/ 64 w 88"/>
              <a:gd name="T1" fmla="*/ 49 h 132"/>
              <a:gd name="T2" fmla="*/ 64 w 88"/>
              <a:gd name="T3" fmla="*/ 20 h 132"/>
              <a:gd name="T4" fmla="*/ 70 w 88"/>
              <a:gd name="T5" fmla="*/ 20 h 132"/>
              <a:gd name="T6" fmla="*/ 42 w 88"/>
              <a:gd name="T7" fmla="*/ 0 h 132"/>
              <a:gd name="T8" fmla="*/ 14 w 88"/>
              <a:gd name="T9" fmla="*/ 20 h 132"/>
              <a:gd name="T10" fmla="*/ 20 w 88"/>
              <a:gd name="T11" fmla="*/ 20 h 132"/>
              <a:gd name="T12" fmla="*/ 20 w 88"/>
              <a:gd name="T13" fmla="*/ 52 h 132"/>
              <a:gd name="T14" fmla="*/ 0 w 88"/>
              <a:gd name="T15" fmla="*/ 88 h 132"/>
              <a:gd name="T16" fmla="*/ 44 w 88"/>
              <a:gd name="T17" fmla="*/ 132 h 132"/>
              <a:gd name="T18" fmla="*/ 88 w 88"/>
              <a:gd name="T19" fmla="*/ 88 h 132"/>
              <a:gd name="T20" fmla="*/ 64 w 88"/>
              <a:gd name="T21"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2">
                <a:moveTo>
                  <a:pt x="64" y="49"/>
                </a:moveTo>
                <a:cubicBezTo>
                  <a:pt x="64" y="20"/>
                  <a:pt x="64" y="20"/>
                  <a:pt x="64" y="20"/>
                </a:cubicBezTo>
                <a:cubicBezTo>
                  <a:pt x="70" y="20"/>
                  <a:pt x="70" y="20"/>
                  <a:pt x="70" y="20"/>
                </a:cubicBezTo>
                <a:cubicBezTo>
                  <a:pt x="42" y="0"/>
                  <a:pt x="42" y="0"/>
                  <a:pt x="42" y="0"/>
                </a:cubicBezTo>
                <a:cubicBezTo>
                  <a:pt x="14" y="20"/>
                  <a:pt x="14" y="20"/>
                  <a:pt x="14" y="20"/>
                </a:cubicBezTo>
                <a:cubicBezTo>
                  <a:pt x="20" y="20"/>
                  <a:pt x="20" y="20"/>
                  <a:pt x="20" y="20"/>
                </a:cubicBezTo>
                <a:cubicBezTo>
                  <a:pt x="20" y="52"/>
                  <a:pt x="20" y="52"/>
                  <a:pt x="20" y="52"/>
                </a:cubicBezTo>
                <a:cubicBezTo>
                  <a:pt x="8" y="60"/>
                  <a:pt x="0" y="73"/>
                  <a:pt x="0" y="88"/>
                </a:cubicBezTo>
                <a:cubicBezTo>
                  <a:pt x="0" y="112"/>
                  <a:pt x="20" y="132"/>
                  <a:pt x="44" y="132"/>
                </a:cubicBezTo>
                <a:cubicBezTo>
                  <a:pt x="68" y="132"/>
                  <a:pt x="88" y="112"/>
                  <a:pt x="88" y="88"/>
                </a:cubicBezTo>
                <a:cubicBezTo>
                  <a:pt x="88" y="71"/>
                  <a:pt x="78" y="56"/>
                  <a:pt x="64" y="49"/>
                </a:cubicBezTo>
                <a:close/>
              </a:path>
            </a:pathLst>
          </a:custGeom>
          <a:solidFill>
            <a:srgbClr val="740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26"/>
          <p:cNvSpPr>
            <a:spLocks/>
          </p:cNvSpPr>
          <p:nvPr/>
        </p:nvSpPr>
        <p:spPr bwMode="auto">
          <a:xfrm>
            <a:off x="6538441" y="2200647"/>
            <a:ext cx="285750" cy="147638"/>
          </a:xfrm>
          <a:custGeom>
            <a:avLst/>
            <a:gdLst>
              <a:gd name="T0" fmla="*/ 0 w 76"/>
              <a:gd name="T1" fmla="*/ 0 h 39"/>
              <a:gd name="T2" fmla="*/ 0 w 76"/>
              <a:gd name="T3" fmla="*/ 1 h 39"/>
              <a:gd name="T4" fmla="*/ 38 w 76"/>
              <a:gd name="T5" fmla="*/ 39 h 39"/>
              <a:gd name="T6" fmla="*/ 76 w 76"/>
              <a:gd name="T7" fmla="*/ 1 h 39"/>
              <a:gd name="T8" fmla="*/ 76 w 76"/>
              <a:gd name="T9" fmla="*/ 0 h 39"/>
              <a:gd name="T10" fmla="*/ 0 w 76"/>
              <a:gd name="T11" fmla="*/ 0 h 39"/>
            </a:gdLst>
            <a:ahLst/>
            <a:cxnLst>
              <a:cxn ang="0">
                <a:pos x="T0" y="T1"/>
              </a:cxn>
              <a:cxn ang="0">
                <a:pos x="T2" y="T3"/>
              </a:cxn>
              <a:cxn ang="0">
                <a:pos x="T4" y="T5"/>
              </a:cxn>
              <a:cxn ang="0">
                <a:pos x="T6" y="T7"/>
              </a:cxn>
              <a:cxn ang="0">
                <a:pos x="T8" y="T9"/>
              </a:cxn>
              <a:cxn ang="0">
                <a:pos x="T10" y="T11"/>
              </a:cxn>
            </a:cxnLst>
            <a:rect l="0" t="0" r="r" b="b"/>
            <a:pathLst>
              <a:path w="76" h="39">
                <a:moveTo>
                  <a:pt x="0" y="0"/>
                </a:moveTo>
                <a:cubicBezTo>
                  <a:pt x="0" y="0"/>
                  <a:pt x="0" y="1"/>
                  <a:pt x="0" y="1"/>
                </a:cubicBezTo>
                <a:cubicBezTo>
                  <a:pt x="0" y="22"/>
                  <a:pt x="17" y="39"/>
                  <a:pt x="38" y="39"/>
                </a:cubicBezTo>
                <a:cubicBezTo>
                  <a:pt x="59" y="39"/>
                  <a:pt x="76" y="22"/>
                  <a:pt x="76" y="1"/>
                </a:cubicBezTo>
                <a:cubicBezTo>
                  <a:pt x="76" y="1"/>
                  <a:pt x="76" y="0"/>
                  <a:pt x="7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文本框 29"/>
          <p:cNvSpPr txBox="1"/>
          <p:nvPr/>
        </p:nvSpPr>
        <p:spPr>
          <a:xfrm>
            <a:off x="2157239" y="2446708"/>
            <a:ext cx="1190625" cy="276971"/>
          </a:xfrm>
          <a:prstGeom prst="rect">
            <a:avLst/>
          </a:prstGeom>
          <a:noFill/>
        </p:spPr>
        <p:txBody>
          <a:bodyPr wrap="square" lIns="91411" tIns="45706" rIns="91411" bIns="45706" rtlCol="0">
            <a:spAutoFit/>
          </a:bodyPr>
          <a:lstStyle/>
          <a:p>
            <a:r>
              <a:rPr lang="zh-CN" altLang="en-US" sz="1200" dirty="0" smtClean="0">
                <a:solidFill>
                  <a:prstClr val="black"/>
                </a:solidFill>
                <a:latin typeface="微软雅黑" panose="020B0503020204020204" pitchFamily="34" charset="-122"/>
                <a:ea typeface="微软雅黑" panose="020B0503020204020204" pitchFamily="34" charset="-122"/>
              </a:rPr>
              <a:t>编辑发货数量</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1" name="文本框 31"/>
          <p:cNvSpPr txBox="1"/>
          <p:nvPr/>
        </p:nvSpPr>
        <p:spPr>
          <a:xfrm>
            <a:off x="4803942" y="2446708"/>
            <a:ext cx="1269213" cy="276971"/>
          </a:xfrm>
          <a:prstGeom prst="rect">
            <a:avLst/>
          </a:prstGeom>
          <a:noFill/>
        </p:spPr>
        <p:txBody>
          <a:bodyPr wrap="square" lIns="91411" tIns="45706" rIns="91411" bIns="45706" rtlCol="0">
            <a:spAutoFit/>
          </a:bodyPr>
          <a:lstStyle/>
          <a:p>
            <a:pPr algn="ctr"/>
            <a:r>
              <a:rPr lang="zh-CN" altLang="en-US" sz="1200" dirty="0" smtClean="0">
                <a:solidFill>
                  <a:prstClr val="black"/>
                </a:solidFill>
                <a:latin typeface="微软雅黑" panose="020B0503020204020204" pitchFamily="34" charset="-122"/>
                <a:ea typeface="微软雅黑" panose="020B0503020204020204" pitchFamily="34" charset="-122"/>
              </a:rPr>
              <a:t>扫描多个包装单</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2" name="文本框 33"/>
          <p:cNvSpPr txBox="1"/>
          <p:nvPr/>
        </p:nvSpPr>
        <p:spPr>
          <a:xfrm>
            <a:off x="6131615" y="2446708"/>
            <a:ext cx="1248697" cy="276971"/>
          </a:xfrm>
          <a:prstGeom prst="rect">
            <a:avLst/>
          </a:prstGeom>
          <a:noFill/>
        </p:spPr>
        <p:txBody>
          <a:bodyPr wrap="square" lIns="91411" tIns="45706" rIns="91411" bIns="45706" rtlCol="0">
            <a:spAutoFit/>
          </a:bodyPr>
          <a:lstStyle/>
          <a:p>
            <a:r>
              <a:rPr lang="zh-CN" altLang="en-US" sz="1200" dirty="0" smtClean="0">
                <a:solidFill>
                  <a:prstClr val="black"/>
                </a:solidFill>
                <a:latin typeface="微软雅黑" panose="020B0503020204020204" pitchFamily="34" charset="-122"/>
                <a:ea typeface="微软雅黑" panose="020B0503020204020204" pitchFamily="34" charset="-122"/>
              </a:rPr>
              <a:t>修改实发数量</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7321852" y="1375880"/>
            <a:ext cx="1005403" cy="338554"/>
          </a:xfrm>
          <a:prstGeom prst="rect">
            <a:avLst/>
          </a:prstGeom>
          <a:noFill/>
        </p:spPr>
        <p:txBody>
          <a:bodyPr wrap="none" rtlCol="0">
            <a:spAutoFit/>
          </a:bodyPr>
          <a:lstStyle/>
          <a:p>
            <a:r>
              <a:rPr lang="zh-CN" altLang="en-US" sz="1600" b="1" dirty="0" smtClean="0">
                <a:solidFill>
                  <a:prstClr val="white"/>
                </a:solidFill>
                <a:latin typeface="微软雅黑" panose="020B0503020204020204" pitchFamily="34" charset="-122"/>
                <a:ea typeface="微软雅黑" panose="020B0503020204020204" pitchFamily="34" charset="-122"/>
              </a:rPr>
              <a:t>自动提交</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4" name="矩形 33"/>
          <p:cNvSpPr/>
          <p:nvPr/>
        </p:nvSpPr>
        <p:spPr>
          <a:xfrm>
            <a:off x="-1" y="576792"/>
            <a:ext cx="2301429" cy="3945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prstClr val="black"/>
                </a:solidFill>
                <a:latin typeface="微软雅黑" panose="020B0503020204020204" pitchFamily="34" charset="-122"/>
                <a:ea typeface="微软雅黑" panose="020B0503020204020204" pitchFamily="34" charset="-122"/>
              </a:rPr>
              <a:t>销售出库操作流程</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33" name="文本框 4"/>
          <p:cNvSpPr txBox="1"/>
          <p:nvPr/>
        </p:nvSpPr>
        <p:spPr>
          <a:xfrm>
            <a:off x="3347864" y="2460622"/>
            <a:ext cx="1412658" cy="276971"/>
          </a:xfrm>
          <a:prstGeom prst="rect">
            <a:avLst/>
          </a:prstGeom>
          <a:noFill/>
        </p:spPr>
        <p:txBody>
          <a:bodyPr wrap="square" lIns="91411" tIns="45706" rIns="91411" bIns="45706" rtlCol="0">
            <a:spAutoFit/>
          </a:bodyPr>
          <a:lstStyle/>
          <a:p>
            <a:pPr algn="ctr"/>
            <a:r>
              <a:rPr lang="zh-CN" altLang="en-US" sz="1200" dirty="0" smtClean="0">
                <a:solidFill>
                  <a:prstClr val="black"/>
                </a:solidFill>
                <a:latin typeface="微软雅黑" panose="020B0503020204020204" pitchFamily="34" charset="-122"/>
                <a:ea typeface="微软雅黑" panose="020B0503020204020204" pitchFamily="34" charset="-122"/>
              </a:rPr>
              <a:t>维护仓位、批次</a:t>
            </a:r>
            <a:endParaRPr lang="zh-CN" altLang="en-US" sz="1200" dirty="0">
              <a:solidFill>
                <a:prstClr val="black"/>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7753" y="2815431"/>
            <a:ext cx="1334476" cy="220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2815431"/>
            <a:ext cx="1318064" cy="220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6048" y="3147342"/>
            <a:ext cx="2032176" cy="161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0617" y="2815430"/>
            <a:ext cx="1331823" cy="220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右箭头 37"/>
          <p:cNvSpPr/>
          <p:nvPr/>
        </p:nvSpPr>
        <p:spPr>
          <a:xfrm>
            <a:off x="2280777" y="3845482"/>
            <a:ext cx="185318" cy="216024"/>
          </a:xfrm>
          <a:prstGeom prst="rightArrow">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39" name="右箭头 38"/>
          <p:cNvSpPr/>
          <p:nvPr/>
        </p:nvSpPr>
        <p:spPr>
          <a:xfrm>
            <a:off x="4204667" y="3845482"/>
            <a:ext cx="185318" cy="216024"/>
          </a:xfrm>
          <a:prstGeom prst="rightArrow">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40" name="右箭头 39"/>
          <p:cNvSpPr/>
          <p:nvPr/>
        </p:nvSpPr>
        <p:spPr>
          <a:xfrm>
            <a:off x="6762707" y="3809713"/>
            <a:ext cx="185318" cy="216024"/>
          </a:xfrm>
          <a:prstGeom prst="rightArrow">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203"/>
          <p:cNvSpPr/>
          <p:nvPr/>
        </p:nvSpPr>
        <p:spPr>
          <a:xfrm>
            <a:off x="7124248" y="2455394"/>
            <a:ext cx="184056" cy="288029"/>
          </a:xfrm>
          <a:custGeom>
            <a:avLst/>
            <a:gdLst/>
            <a:ahLst/>
            <a:cxnLst/>
            <a:rect l="l" t="t" r="r" b="b"/>
            <a:pathLst>
              <a:path w="957008" h="1306190">
                <a:moveTo>
                  <a:pt x="352544" y="1142571"/>
                </a:moveTo>
                <a:cubicBezTo>
                  <a:pt x="342703" y="1142571"/>
                  <a:pt x="334725" y="1150549"/>
                  <a:pt x="334725" y="1160390"/>
                </a:cubicBezTo>
                <a:lnTo>
                  <a:pt x="334725" y="1231661"/>
                </a:lnTo>
                <a:cubicBezTo>
                  <a:pt x="334725" y="1241502"/>
                  <a:pt x="342703" y="1249480"/>
                  <a:pt x="352544" y="1249480"/>
                </a:cubicBezTo>
                <a:lnTo>
                  <a:pt x="614228" y="1249480"/>
                </a:lnTo>
                <a:cubicBezTo>
                  <a:pt x="624069" y="1249480"/>
                  <a:pt x="632047" y="1241502"/>
                  <a:pt x="632047" y="1231661"/>
                </a:cubicBezTo>
                <a:lnTo>
                  <a:pt x="632047" y="1160390"/>
                </a:lnTo>
                <a:cubicBezTo>
                  <a:pt x="632047" y="1150549"/>
                  <a:pt x="624069" y="1142571"/>
                  <a:pt x="614228" y="1142571"/>
                </a:cubicBezTo>
                <a:close/>
                <a:moveTo>
                  <a:pt x="91130" y="121506"/>
                </a:moveTo>
                <a:lnTo>
                  <a:pt x="91130" y="1089613"/>
                </a:lnTo>
                <a:lnTo>
                  <a:pt x="875643" y="1089613"/>
                </a:lnTo>
                <a:lnTo>
                  <a:pt x="875643" y="121506"/>
                </a:lnTo>
                <a:close/>
                <a:moveTo>
                  <a:pt x="103395" y="0"/>
                </a:moveTo>
                <a:lnTo>
                  <a:pt x="853613" y="0"/>
                </a:lnTo>
                <a:cubicBezTo>
                  <a:pt x="910716" y="0"/>
                  <a:pt x="957008" y="46292"/>
                  <a:pt x="957008" y="103395"/>
                </a:cubicBezTo>
                <a:lnTo>
                  <a:pt x="957008" y="1202795"/>
                </a:lnTo>
                <a:cubicBezTo>
                  <a:pt x="957008" y="1259898"/>
                  <a:pt x="910716" y="1306190"/>
                  <a:pt x="853613" y="1306190"/>
                </a:cubicBezTo>
                <a:lnTo>
                  <a:pt x="103395" y="1306190"/>
                </a:lnTo>
                <a:cubicBezTo>
                  <a:pt x="46292" y="1306190"/>
                  <a:pt x="0" y="1259898"/>
                  <a:pt x="0" y="1202795"/>
                </a:cubicBezTo>
                <a:lnTo>
                  <a:pt x="0" y="103395"/>
                </a:lnTo>
                <a:cubicBezTo>
                  <a:pt x="0" y="46292"/>
                  <a:pt x="46292" y="0"/>
                  <a:pt x="103395" y="0"/>
                </a:cubicBezTo>
                <a:close/>
              </a:path>
            </a:pathLst>
          </a:custGeom>
          <a:solidFill>
            <a:srgbClr val="005BA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203"/>
          <p:cNvSpPr/>
          <p:nvPr/>
        </p:nvSpPr>
        <p:spPr>
          <a:xfrm>
            <a:off x="5947559" y="2460622"/>
            <a:ext cx="184056" cy="288029"/>
          </a:xfrm>
          <a:custGeom>
            <a:avLst/>
            <a:gdLst/>
            <a:ahLst/>
            <a:cxnLst/>
            <a:rect l="l" t="t" r="r" b="b"/>
            <a:pathLst>
              <a:path w="957008" h="1306190">
                <a:moveTo>
                  <a:pt x="352544" y="1142571"/>
                </a:moveTo>
                <a:cubicBezTo>
                  <a:pt x="342703" y="1142571"/>
                  <a:pt x="334725" y="1150549"/>
                  <a:pt x="334725" y="1160390"/>
                </a:cubicBezTo>
                <a:lnTo>
                  <a:pt x="334725" y="1231661"/>
                </a:lnTo>
                <a:cubicBezTo>
                  <a:pt x="334725" y="1241502"/>
                  <a:pt x="342703" y="1249480"/>
                  <a:pt x="352544" y="1249480"/>
                </a:cubicBezTo>
                <a:lnTo>
                  <a:pt x="614228" y="1249480"/>
                </a:lnTo>
                <a:cubicBezTo>
                  <a:pt x="624069" y="1249480"/>
                  <a:pt x="632047" y="1241502"/>
                  <a:pt x="632047" y="1231661"/>
                </a:cubicBezTo>
                <a:lnTo>
                  <a:pt x="632047" y="1160390"/>
                </a:lnTo>
                <a:cubicBezTo>
                  <a:pt x="632047" y="1150549"/>
                  <a:pt x="624069" y="1142571"/>
                  <a:pt x="614228" y="1142571"/>
                </a:cubicBezTo>
                <a:close/>
                <a:moveTo>
                  <a:pt x="91130" y="121506"/>
                </a:moveTo>
                <a:lnTo>
                  <a:pt x="91130" y="1089613"/>
                </a:lnTo>
                <a:lnTo>
                  <a:pt x="875643" y="1089613"/>
                </a:lnTo>
                <a:lnTo>
                  <a:pt x="875643" y="121506"/>
                </a:lnTo>
                <a:close/>
                <a:moveTo>
                  <a:pt x="103395" y="0"/>
                </a:moveTo>
                <a:lnTo>
                  <a:pt x="853613" y="0"/>
                </a:lnTo>
                <a:cubicBezTo>
                  <a:pt x="910716" y="0"/>
                  <a:pt x="957008" y="46292"/>
                  <a:pt x="957008" y="103395"/>
                </a:cubicBezTo>
                <a:lnTo>
                  <a:pt x="957008" y="1202795"/>
                </a:lnTo>
                <a:cubicBezTo>
                  <a:pt x="957008" y="1259898"/>
                  <a:pt x="910716" y="1306190"/>
                  <a:pt x="853613" y="1306190"/>
                </a:cubicBezTo>
                <a:lnTo>
                  <a:pt x="103395" y="1306190"/>
                </a:lnTo>
                <a:cubicBezTo>
                  <a:pt x="46292" y="1306190"/>
                  <a:pt x="0" y="1259898"/>
                  <a:pt x="0" y="1202795"/>
                </a:cubicBezTo>
                <a:lnTo>
                  <a:pt x="0" y="103395"/>
                </a:lnTo>
                <a:cubicBezTo>
                  <a:pt x="0" y="46292"/>
                  <a:pt x="46292" y="0"/>
                  <a:pt x="103395" y="0"/>
                </a:cubicBezTo>
                <a:close/>
              </a:path>
            </a:pathLst>
          </a:custGeom>
          <a:solidFill>
            <a:srgbClr val="005BA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95561859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1000"/>
                                        <p:tgtEl>
                                          <p:spTgt spid="2051"/>
                                        </p:tgtEl>
                                      </p:cBhvr>
                                    </p:animEffect>
                                    <p:anim calcmode="lin" valueType="num">
                                      <p:cBhvr>
                                        <p:cTn id="20" dur="1000" fill="hold"/>
                                        <p:tgtEl>
                                          <p:spTgt spid="2051"/>
                                        </p:tgtEl>
                                        <p:attrNameLst>
                                          <p:attrName>ppt_x</p:attrName>
                                        </p:attrNameLst>
                                      </p:cBhvr>
                                      <p:tavLst>
                                        <p:tav tm="0">
                                          <p:val>
                                            <p:strVal val="#ppt_x"/>
                                          </p:val>
                                        </p:tav>
                                        <p:tav tm="100000">
                                          <p:val>
                                            <p:strVal val="#ppt_x"/>
                                          </p:val>
                                        </p:tav>
                                      </p:tavLst>
                                    </p:anim>
                                    <p:anim calcmode="lin" valueType="num">
                                      <p:cBhvr>
                                        <p:cTn id="21" dur="1000" fill="hold"/>
                                        <p:tgtEl>
                                          <p:spTgt spid="205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2052"/>
                                        </p:tgtEl>
                                        <p:attrNameLst>
                                          <p:attrName>style.visibility</p:attrName>
                                        </p:attrNameLst>
                                      </p:cBhvr>
                                      <p:to>
                                        <p:strVal val="visible"/>
                                      </p:to>
                                    </p:set>
                                    <p:animEffect transition="in" filter="fade">
                                      <p:cBhvr>
                                        <p:cTn id="31" dur="1000"/>
                                        <p:tgtEl>
                                          <p:spTgt spid="2052"/>
                                        </p:tgtEl>
                                      </p:cBhvr>
                                    </p:animEffect>
                                    <p:anim calcmode="lin" valueType="num">
                                      <p:cBhvr>
                                        <p:cTn id="32" dur="1000" fill="hold"/>
                                        <p:tgtEl>
                                          <p:spTgt spid="2052"/>
                                        </p:tgtEl>
                                        <p:attrNameLst>
                                          <p:attrName>ppt_x</p:attrName>
                                        </p:attrNameLst>
                                      </p:cBhvr>
                                      <p:tavLst>
                                        <p:tav tm="0">
                                          <p:val>
                                            <p:strVal val="#ppt_x"/>
                                          </p:val>
                                        </p:tav>
                                        <p:tav tm="100000">
                                          <p:val>
                                            <p:strVal val="#ppt_x"/>
                                          </p:val>
                                        </p:tav>
                                      </p:tavLst>
                                    </p:anim>
                                    <p:anim calcmode="lin" valueType="num">
                                      <p:cBhvr>
                                        <p:cTn id="33" dur="1000" fill="hold"/>
                                        <p:tgtEl>
                                          <p:spTgt spid="205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2054"/>
                                        </p:tgtEl>
                                        <p:attrNameLst>
                                          <p:attrName>style.visibility</p:attrName>
                                        </p:attrNameLst>
                                      </p:cBhvr>
                                      <p:to>
                                        <p:strVal val="visible"/>
                                      </p:to>
                                    </p:set>
                                    <p:animEffect transition="in" filter="fade">
                                      <p:cBhvr>
                                        <p:cTn id="43" dur="1000"/>
                                        <p:tgtEl>
                                          <p:spTgt spid="2054"/>
                                        </p:tgtEl>
                                      </p:cBhvr>
                                    </p:animEffect>
                                    <p:anim calcmode="lin" valueType="num">
                                      <p:cBhvr>
                                        <p:cTn id="44" dur="1000" fill="hold"/>
                                        <p:tgtEl>
                                          <p:spTgt spid="2054"/>
                                        </p:tgtEl>
                                        <p:attrNameLst>
                                          <p:attrName>ppt_x</p:attrName>
                                        </p:attrNameLst>
                                      </p:cBhvr>
                                      <p:tavLst>
                                        <p:tav tm="0">
                                          <p:val>
                                            <p:strVal val="#ppt_x"/>
                                          </p:val>
                                        </p:tav>
                                        <p:tav tm="100000">
                                          <p:val>
                                            <p:strVal val="#ppt_x"/>
                                          </p:val>
                                        </p:tav>
                                      </p:tavLst>
                                    </p:anim>
                                    <p:anim calcmode="lin" valueType="num">
                                      <p:cBhvr>
                                        <p:cTn id="45"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00" y="612807"/>
            <a:ext cx="7543800" cy="375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2"/>
          <p:cNvSpPr txBox="1">
            <a:spLocks noChangeArrowheads="1"/>
          </p:cNvSpPr>
          <p:nvPr/>
        </p:nvSpPr>
        <p:spPr>
          <a:xfrm>
            <a:off x="322264" y="28860"/>
            <a:ext cx="8353425" cy="477017"/>
          </a:xfrm>
          <a:prstGeom prst="rect">
            <a:avLst/>
          </a:prstGeom>
        </p:spPr>
        <p:txBody>
          <a:bodyPr anchor="t">
            <a:sp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pPr>
              <a:defRPr/>
            </a:pPr>
            <a:r>
              <a:rPr sz="2500" smtClean="0">
                <a:solidFill>
                  <a:prstClr val="black"/>
                </a:solidFill>
              </a:rPr>
              <a:t>移动开发案例</a:t>
            </a:r>
            <a:r>
              <a:rPr lang="en-US" altLang="zh-CN" sz="2500" smtClean="0">
                <a:solidFill>
                  <a:prstClr val="black"/>
                </a:solidFill>
              </a:rPr>
              <a:t>—</a:t>
            </a:r>
            <a:r>
              <a:rPr sz="2500">
                <a:solidFill>
                  <a:prstClr val="black"/>
                </a:solidFill>
              </a:rPr>
              <a:t>广西丰林智能</a:t>
            </a:r>
            <a:r>
              <a:rPr sz="2500" smtClean="0">
                <a:solidFill>
                  <a:prstClr val="black"/>
                </a:solidFill>
              </a:rPr>
              <a:t>仓储</a:t>
            </a:r>
            <a:endParaRPr sz="2500">
              <a:solidFill>
                <a:prstClr val="black"/>
              </a:solidFill>
            </a:endParaRPr>
          </a:p>
        </p:txBody>
      </p:sp>
      <p:sp>
        <p:nvSpPr>
          <p:cNvPr id="35" name="矩形 34"/>
          <p:cNvSpPr/>
          <p:nvPr/>
        </p:nvSpPr>
        <p:spPr>
          <a:xfrm>
            <a:off x="628600" y="4371950"/>
            <a:ext cx="7543800" cy="699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l"/>
              <a:defRPr/>
            </a:pPr>
            <a:r>
              <a:rPr lang="zh-CN" altLang="en-US" sz="1800" b="1" dirty="0" smtClean="0">
                <a:solidFill>
                  <a:prstClr val="white"/>
                </a:solidFill>
                <a:latin typeface="微软雅黑" pitchFamily="34" charset="-122"/>
                <a:ea typeface="微软雅黑" pitchFamily="34" charset="-122"/>
              </a:rPr>
              <a:t>高效定制：智能</a:t>
            </a:r>
            <a:r>
              <a:rPr lang="zh-CN" altLang="en-US" sz="1800" b="1" smtClean="0">
                <a:solidFill>
                  <a:prstClr val="white"/>
                </a:solidFill>
                <a:latin typeface="微软雅黑" pitchFamily="34" charset="-122"/>
                <a:ea typeface="微软雅黑" pitchFamily="34" charset="-122"/>
              </a:rPr>
              <a:t>仓储</a:t>
            </a:r>
            <a:r>
              <a:rPr lang="en-US" altLang="zh-CN" sz="1800" b="1" smtClean="0">
                <a:solidFill>
                  <a:prstClr val="white"/>
                </a:solidFill>
                <a:latin typeface="微软雅黑" pitchFamily="34" charset="-122"/>
                <a:ea typeface="微软雅黑" pitchFamily="34" charset="-122"/>
              </a:rPr>
              <a:t>=4</a:t>
            </a:r>
            <a:r>
              <a:rPr lang="zh-CN" altLang="en-US" sz="1800" b="1" smtClean="0">
                <a:solidFill>
                  <a:prstClr val="white"/>
                </a:solidFill>
                <a:latin typeface="微软雅黑" pitchFamily="34" charset="-122"/>
                <a:ea typeface="微软雅黑" pitchFamily="34" charset="-122"/>
              </a:rPr>
              <a:t>个模块</a:t>
            </a:r>
            <a:r>
              <a:rPr lang="en-US" altLang="zh-CN" sz="1800" b="1" smtClean="0">
                <a:solidFill>
                  <a:prstClr val="white"/>
                </a:solidFill>
                <a:latin typeface="微软雅黑" pitchFamily="34" charset="-122"/>
                <a:ea typeface="微软雅黑" pitchFamily="34" charset="-122"/>
              </a:rPr>
              <a:t>11</a:t>
            </a:r>
            <a:r>
              <a:rPr lang="zh-CN" altLang="en-US" sz="1800" b="1" smtClean="0">
                <a:solidFill>
                  <a:prstClr val="white"/>
                </a:solidFill>
                <a:latin typeface="微软雅黑" pitchFamily="34" charset="-122"/>
                <a:ea typeface="微软雅黑" pitchFamily="34" charset="-122"/>
              </a:rPr>
              <a:t>个界面，涉及自动提交、推单、扫描；</a:t>
            </a:r>
            <a:endParaRPr lang="zh-CN" altLang="en-US" sz="1800" b="1" dirty="0">
              <a:solidFill>
                <a:prstClr val="white"/>
              </a:solidFill>
              <a:latin typeface="微软雅黑" pitchFamily="34" charset="-122"/>
              <a:ea typeface="微软雅黑" pitchFamily="34" charset="-122"/>
            </a:endParaRPr>
          </a:p>
        </p:txBody>
      </p:sp>
      <p:sp>
        <p:nvSpPr>
          <p:cNvPr id="7" name="椭圆 6"/>
          <p:cNvSpPr/>
          <p:nvPr/>
        </p:nvSpPr>
        <p:spPr>
          <a:xfrm>
            <a:off x="6884257" y="627534"/>
            <a:ext cx="1288143" cy="1288143"/>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prstClr val="white"/>
                </a:solidFill>
                <a:latin typeface="微软雅黑" pitchFamily="34" charset="-122"/>
                <a:ea typeface="微软雅黑" pitchFamily="34" charset="-122"/>
              </a:rPr>
              <a:t>开发</a:t>
            </a:r>
            <a:endParaRPr lang="en-US" altLang="zh-CN" b="1" smtClean="0">
              <a:solidFill>
                <a:prstClr val="white"/>
              </a:solidFill>
              <a:latin typeface="微软雅黑" pitchFamily="34" charset="-122"/>
              <a:ea typeface="微软雅黑" pitchFamily="34" charset="-122"/>
            </a:endParaRPr>
          </a:p>
          <a:p>
            <a:pPr algn="ctr"/>
            <a:r>
              <a:rPr lang="en-US" altLang="zh-CN" sz="3200" b="1" smtClean="0">
                <a:solidFill>
                  <a:prstClr val="white"/>
                </a:solidFill>
                <a:latin typeface="微软雅黑" pitchFamily="34" charset="-122"/>
                <a:ea typeface="微软雅黑" pitchFamily="34" charset="-122"/>
              </a:rPr>
              <a:t>1.5</a:t>
            </a:r>
            <a:endParaRPr lang="zh-CN" altLang="en-US" sz="3200" b="1">
              <a:solidFill>
                <a:prstClr val="white"/>
              </a:solidFill>
              <a:latin typeface="微软雅黑" pitchFamily="34" charset="-122"/>
              <a:ea typeface="微软雅黑" pitchFamily="34" charset="-122"/>
            </a:endParaRPr>
          </a:p>
        </p:txBody>
      </p:sp>
      <p:sp>
        <p:nvSpPr>
          <p:cNvPr id="8" name="椭圆 7"/>
          <p:cNvSpPr/>
          <p:nvPr/>
        </p:nvSpPr>
        <p:spPr>
          <a:xfrm>
            <a:off x="7882448" y="1923678"/>
            <a:ext cx="1082040" cy="1082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smtClean="0">
                <a:solidFill>
                  <a:prstClr val="white"/>
                </a:solidFill>
                <a:latin typeface="微软雅黑" pitchFamily="34" charset="-122"/>
                <a:ea typeface="微软雅黑" pitchFamily="34" charset="-122"/>
              </a:rPr>
              <a:t>2</a:t>
            </a:r>
          </a:p>
          <a:p>
            <a:pPr algn="ctr"/>
            <a:r>
              <a:rPr lang="zh-CN" altLang="en-US" b="1">
                <a:solidFill>
                  <a:prstClr val="white"/>
                </a:solidFill>
                <a:latin typeface="微软雅黑" pitchFamily="34" charset="-122"/>
                <a:ea typeface="微软雅黑" pitchFamily="34" charset="-122"/>
              </a:rPr>
              <a:t>周</a:t>
            </a: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843558"/>
            <a:ext cx="203899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88526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80">
                                          <p:stCondLst>
                                            <p:cond delay="0"/>
                                          </p:stCondLst>
                                        </p:cTn>
                                        <p:tgtEl>
                                          <p:spTgt spid="7"/>
                                        </p:tgtEl>
                                      </p:cBhvr>
                                    </p:animEffect>
                                    <p:anim calcmode="lin" valueType="num">
                                      <p:cBhvr>
                                        <p:cTn id="1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9" dur="26">
                                          <p:stCondLst>
                                            <p:cond delay="650"/>
                                          </p:stCondLst>
                                        </p:cTn>
                                        <p:tgtEl>
                                          <p:spTgt spid="7"/>
                                        </p:tgtEl>
                                      </p:cBhvr>
                                      <p:to x="100000" y="60000"/>
                                    </p:animScale>
                                    <p:animScale>
                                      <p:cBhvr>
                                        <p:cTn id="20" dur="166" decel="50000">
                                          <p:stCondLst>
                                            <p:cond delay="676"/>
                                          </p:stCondLst>
                                        </p:cTn>
                                        <p:tgtEl>
                                          <p:spTgt spid="7"/>
                                        </p:tgtEl>
                                      </p:cBhvr>
                                      <p:to x="100000" y="100000"/>
                                    </p:animScale>
                                    <p:animScale>
                                      <p:cBhvr>
                                        <p:cTn id="21" dur="26">
                                          <p:stCondLst>
                                            <p:cond delay="1312"/>
                                          </p:stCondLst>
                                        </p:cTn>
                                        <p:tgtEl>
                                          <p:spTgt spid="7"/>
                                        </p:tgtEl>
                                      </p:cBhvr>
                                      <p:to x="100000" y="80000"/>
                                    </p:animScale>
                                    <p:animScale>
                                      <p:cBhvr>
                                        <p:cTn id="22" dur="166" decel="50000">
                                          <p:stCondLst>
                                            <p:cond delay="1338"/>
                                          </p:stCondLst>
                                        </p:cTn>
                                        <p:tgtEl>
                                          <p:spTgt spid="7"/>
                                        </p:tgtEl>
                                      </p:cBhvr>
                                      <p:to x="100000" y="100000"/>
                                    </p:animScale>
                                    <p:animScale>
                                      <p:cBhvr>
                                        <p:cTn id="23" dur="26">
                                          <p:stCondLst>
                                            <p:cond delay="1642"/>
                                          </p:stCondLst>
                                        </p:cTn>
                                        <p:tgtEl>
                                          <p:spTgt spid="7"/>
                                        </p:tgtEl>
                                      </p:cBhvr>
                                      <p:to x="100000" y="90000"/>
                                    </p:animScale>
                                    <p:animScale>
                                      <p:cBhvr>
                                        <p:cTn id="24" dur="166" decel="50000">
                                          <p:stCondLst>
                                            <p:cond delay="1668"/>
                                          </p:stCondLst>
                                        </p:cTn>
                                        <p:tgtEl>
                                          <p:spTgt spid="7"/>
                                        </p:tgtEl>
                                      </p:cBhvr>
                                      <p:to x="100000" y="100000"/>
                                    </p:animScale>
                                    <p:animScale>
                                      <p:cBhvr>
                                        <p:cTn id="25" dur="26">
                                          <p:stCondLst>
                                            <p:cond delay="1808"/>
                                          </p:stCondLst>
                                        </p:cTn>
                                        <p:tgtEl>
                                          <p:spTgt spid="7"/>
                                        </p:tgtEl>
                                      </p:cBhvr>
                                      <p:to x="100000" y="95000"/>
                                    </p:animScale>
                                    <p:animScale>
                                      <p:cBhvr>
                                        <p:cTn id="26" dur="166" decel="50000">
                                          <p:stCondLst>
                                            <p:cond delay="1834"/>
                                          </p:stCondLst>
                                        </p:cTn>
                                        <p:tgtEl>
                                          <p:spTgt spid="7"/>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80">
                                          <p:stCondLst>
                                            <p:cond delay="0"/>
                                          </p:stCondLst>
                                        </p:cTn>
                                        <p:tgtEl>
                                          <p:spTgt spid="8"/>
                                        </p:tgtEl>
                                      </p:cBhvr>
                                    </p:animEffect>
                                    <p:anim calcmode="lin" valueType="num">
                                      <p:cBhvr>
                                        <p:cTn id="3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5" dur="26">
                                          <p:stCondLst>
                                            <p:cond delay="650"/>
                                          </p:stCondLst>
                                        </p:cTn>
                                        <p:tgtEl>
                                          <p:spTgt spid="8"/>
                                        </p:tgtEl>
                                      </p:cBhvr>
                                      <p:to x="100000" y="60000"/>
                                    </p:animScale>
                                    <p:animScale>
                                      <p:cBhvr>
                                        <p:cTn id="36" dur="166" decel="50000">
                                          <p:stCondLst>
                                            <p:cond delay="676"/>
                                          </p:stCondLst>
                                        </p:cTn>
                                        <p:tgtEl>
                                          <p:spTgt spid="8"/>
                                        </p:tgtEl>
                                      </p:cBhvr>
                                      <p:to x="100000" y="100000"/>
                                    </p:animScale>
                                    <p:animScale>
                                      <p:cBhvr>
                                        <p:cTn id="37" dur="26">
                                          <p:stCondLst>
                                            <p:cond delay="1312"/>
                                          </p:stCondLst>
                                        </p:cTn>
                                        <p:tgtEl>
                                          <p:spTgt spid="8"/>
                                        </p:tgtEl>
                                      </p:cBhvr>
                                      <p:to x="100000" y="80000"/>
                                    </p:animScale>
                                    <p:animScale>
                                      <p:cBhvr>
                                        <p:cTn id="38" dur="166" decel="50000">
                                          <p:stCondLst>
                                            <p:cond delay="1338"/>
                                          </p:stCondLst>
                                        </p:cTn>
                                        <p:tgtEl>
                                          <p:spTgt spid="8"/>
                                        </p:tgtEl>
                                      </p:cBhvr>
                                      <p:to x="100000" y="100000"/>
                                    </p:animScale>
                                    <p:animScale>
                                      <p:cBhvr>
                                        <p:cTn id="39" dur="26">
                                          <p:stCondLst>
                                            <p:cond delay="1642"/>
                                          </p:stCondLst>
                                        </p:cTn>
                                        <p:tgtEl>
                                          <p:spTgt spid="8"/>
                                        </p:tgtEl>
                                      </p:cBhvr>
                                      <p:to x="100000" y="90000"/>
                                    </p:animScale>
                                    <p:animScale>
                                      <p:cBhvr>
                                        <p:cTn id="40" dur="166" decel="50000">
                                          <p:stCondLst>
                                            <p:cond delay="1668"/>
                                          </p:stCondLst>
                                        </p:cTn>
                                        <p:tgtEl>
                                          <p:spTgt spid="8"/>
                                        </p:tgtEl>
                                      </p:cBhvr>
                                      <p:to x="100000" y="100000"/>
                                    </p:animScale>
                                    <p:animScale>
                                      <p:cBhvr>
                                        <p:cTn id="41" dur="26">
                                          <p:stCondLst>
                                            <p:cond delay="1808"/>
                                          </p:stCondLst>
                                        </p:cTn>
                                        <p:tgtEl>
                                          <p:spTgt spid="8"/>
                                        </p:tgtEl>
                                      </p:cBhvr>
                                      <p:to x="100000" y="95000"/>
                                    </p:animScale>
                                    <p:animScale>
                                      <p:cBhvr>
                                        <p:cTn id="4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755576" y="1203598"/>
            <a:ext cx="3672408" cy="2952328"/>
            <a:chOff x="755576" y="1275606"/>
            <a:chExt cx="2448272" cy="2952328"/>
          </a:xfrm>
        </p:grpSpPr>
        <p:sp>
          <p:nvSpPr>
            <p:cNvPr id="12" name="矩形 11"/>
            <p:cNvSpPr/>
            <p:nvPr/>
          </p:nvSpPr>
          <p:spPr>
            <a:xfrm>
              <a:off x="755576" y="1275606"/>
              <a:ext cx="2448272" cy="29523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400" b="1" dirty="0" smtClean="0">
                  <a:latin typeface="微软雅黑" pitchFamily="34" charset="-122"/>
                  <a:ea typeface="微软雅黑" pitchFamily="34" charset="-122"/>
                </a:rPr>
                <a:t>收取模块费，正式客户在</a:t>
              </a:r>
              <a:r>
                <a:rPr lang="en-US" altLang="zh-CN" sz="2400" b="1" dirty="0" smtClean="0">
                  <a:latin typeface="微软雅黑" pitchFamily="34" charset="-122"/>
                  <a:ea typeface="微软雅黑" pitchFamily="34" charset="-122"/>
                </a:rPr>
                <a:t>Cloud</a:t>
              </a:r>
              <a:r>
                <a:rPr lang="zh-CN" altLang="en-US" sz="2400" b="1" dirty="0" smtClean="0">
                  <a:latin typeface="微软雅黑" pitchFamily="34" charset="-122"/>
                  <a:ea typeface="微软雅黑" pitchFamily="34" charset="-122"/>
                </a:rPr>
                <a:t>系统中购买</a:t>
              </a:r>
              <a:endParaRPr lang="zh-CN" altLang="en-US" sz="2400" b="1" dirty="0">
                <a:latin typeface="微软雅黑" pitchFamily="34" charset="-122"/>
                <a:ea typeface="微软雅黑" pitchFamily="34" charset="-122"/>
              </a:endParaRPr>
            </a:p>
          </p:txBody>
        </p:sp>
        <p:sp>
          <p:nvSpPr>
            <p:cNvPr id="5" name="矩形 4"/>
            <p:cNvSpPr/>
            <p:nvPr/>
          </p:nvSpPr>
          <p:spPr>
            <a:xfrm>
              <a:off x="755576" y="1275606"/>
              <a:ext cx="2448272" cy="660395"/>
            </a:xfrm>
            <a:prstGeom prst="rect">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a:t>
              </a:r>
              <a:r>
                <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BOS</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788024" y="1203598"/>
            <a:ext cx="3600400" cy="2952328"/>
            <a:chOff x="5940152" y="1347614"/>
            <a:chExt cx="2448272" cy="2952328"/>
          </a:xfrm>
        </p:grpSpPr>
        <p:sp>
          <p:nvSpPr>
            <p:cNvPr id="15" name="矩形 14"/>
            <p:cNvSpPr/>
            <p:nvPr/>
          </p:nvSpPr>
          <p:spPr>
            <a:xfrm>
              <a:off x="5940152" y="1347614"/>
              <a:ext cx="2448272" cy="29523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400" b="1" dirty="0" smtClean="0">
                  <a:latin typeface="微软雅黑" pitchFamily="34" charset="-122"/>
                  <a:ea typeface="微软雅黑" pitchFamily="34" charset="-122"/>
                </a:rPr>
                <a:t>免费，但正式客户需在云产品中购买</a:t>
              </a:r>
              <a:endParaRPr lang="zh-CN" altLang="en-US" sz="2400" b="1" dirty="0">
                <a:latin typeface="微软雅黑" pitchFamily="34" charset="-122"/>
                <a:ea typeface="微软雅黑" pitchFamily="34" charset="-122"/>
              </a:endParaRPr>
            </a:p>
          </p:txBody>
        </p:sp>
        <p:sp>
          <p:nvSpPr>
            <p:cNvPr id="16" name="矩形 15"/>
            <p:cNvSpPr/>
            <p:nvPr/>
          </p:nvSpPr>
          <p:spPr>
            <a:xfrm>
              <a:off x="5940152" y="1347614"/>
              <a:ext cx="2448272" cy="660395"/>
            </a:xfrm>
            <a:prstGeom prst="rect">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移动工作台</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0" name="Rectangle 2"/>
          <p:cNvSpPr txBox="1">
            <a:spLocks noChangeArrowheads="1"/>
          </p:cNvSpPr>
          <p:nvPr/>
        </p:nvSpPr>
        <p:spPr>
          <a:xfrm>
            <a:off x="322264" y="28860"/>
            <a:ext cx="8353425" cy="477017"/>
          </a:xfrm>
          <a:prstGeom prst="rect">
            <a:avLst/>
          </a:prstGeom>
        </p:spPr>
        <p:txBody>
          <a:bodyPr anchor="t">
            <a:sp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pPr>
              <a:defRPr/>
            </a:pPr>
            <a:r>
              <a:rPr lang="zh-CN" altLang="en-US" sz="2500" dirty="0" smtClean="0"/>
              <a:t>订货须知</a:t>
            </a:r>
            <a:endParaRPr lang="zh-CN" altLang="en-US" sz="2500" dirty="0"/>
          </a:p>
        </p:txBody>
      </p:sp>
    </p:spTree>
    <p:extLst>
      <p:ext uri="{BB962C8B-B14F-4D97-AF65-F5344CB8AC3E}">
        <p14:creationId xmlns:p14="http://schemas.microsoft.com/office/powerpoint/2010/main" val="10034494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288" y="741760"/>
            <a:ext cx="8334375" cy="3852863"/>
          </a:xfrm>
        </p:spPr>
        <p:txBody>
          <a:bodyPr>
            <a:normAutofit fontScale="92500" lnSpcReduction="20000"/>
          </a:bodyPr>
          <a:lstStyle/>
          <a:p>
            <a:pPr>
              <a:defRPr/>
            </a:pPr>
            <a:r>
              <a:rPr smtClean="0"/>
              <a:t>反馈</a:t>
            </a:r>
            <a:endParaRPr lang="en-US"/>
          </a:p>
          <a:p>
            <a:pPr lvl="1">
              <a:defRPr/>
            </a:pPr>
            <a:r>
              <a:rPr smtClean="0"/>
              <a:t>论坛：</a:t>
            </a:r>
            <a:endParaRPr lang="en-US" altLang="zh-CN" smtClean="0">
              <a:hlinkClick r:id="rId2"/>
            </a:endParaRPr>
          </a:p>
          <a:p>
            <a:pPr marL="457200" lvl="1" indent="0">
              <a:buFont typeface="Arial" pitchFamily="34" charset="0"/>
              <a:buNone/>
              <a:defRPr/>
            </a:pPr>
            <a:r>
              <a:rPr lang="en-US" sz="1800" smtClean="0">
                <a:hlinkClick r:id="rId2"/>
              </a:rPr>
              <a:t>http</a:t>
            </a:r>
            <a:r>
              <a:rPr lang="en-US" sz="1800">
                <a:hlinkClick r:id="rId2"/>
              </a:rPr>
              <a:t>://</a:t>
            </a:r>
            <a:r>
              <a:rPr lang="en-US" sz="1800" smtClean="0">
                <a:hlinkClick r:id="rId2"/>
              </a:rPr>
              <a:t>club.kingdee.com/forum.php?mod=forumdisplay&amp;fid=748</a:t>
            </a:r>
            <a:endParaRPr lang="en-US" sz="1800" smtClean="0"/>
          </a:p>
          <a:p>
            <a:pPr lvl="1">
              <a:defRPr/>
            </a:pPr>
            <a:endParaRPr lang="en-US" smtClean="0"/>
          </a:p>
          <a:p>
            <a:pPr>
              <a:defRPr/>
            </a:pPr>
            <a:r>
              <a:t>文档</a:t>
            </a:r>
            <a:endParaRPr dirty="0" smtClean="0"/>
          </a:p>
          <a:p>
            <a:pPr marL="742950" lvl="2" indent="-342900">
              <a:lnSpc>
                <a:spcPct val="130000"/>
              </a:lnSpc>
              <a:buSzPct val="100000"/>
              <a:buFont typeface="微软雅黑" pitchFamily="34" charset="-122"/>
              <a:buChar char="−"/>
              <a:defRPr/>
            </a:pPr>
            <a:r>
              <a:rPr lang="en-US" smtClean="0"/>
              <a:t>K/3 C</a:t>
            </a:r>
            <a:r>
              <a:rPr lang="en-US" altLang="zh-CN" smtClean="0"/>
              <a:t>loud</a:t>
            </a:r>
            <a:r>
              <a:rPr lang="zh-CN" altLang="en-US" smtClean="0"/>
              <a:t>移动官网</a:t>
            </a:r>
            <a:r>
              <a:rPr smtClean="0"/>
              <a:t>：</a:t>
            </a:r>
            <a:endParaRPr lang="en-US" altLang="zh-CN" smtClean="0"/>
          </a:p>
          <a:p>
            <a:pPr marL="400050" lvl="2" indent="0">
              <a:lnSpc>
                <a:spcPct val="130000"/>
              </a:lnSpc>
              <a:buSzPct val="100000"/>
              <a:buNone/>
              <a:defRPr/>
            </a:pPr>
            <a:r>
              <a:rPr lang="en-US" altLang="zh-CN">
                <a:hlinkClick r:id="rId3"/>
              </a:rPr>
              <a:t>http://</a:t>
            </a:r>
            <a:r>
              <a:rPr lang="en-US" altLang="zh-CN" smtClean="0">
                <a:hlinkClick r:id="rId3"/>
              </a:rPr>
              <a:t>3g.k3cloud.kingdee.com/m/home.html</a:t>
            </a:r>
            <a:endParaRPr lang="en-US" altLang="zh-CN" smtClean="0"/>
          </a:p>
          <a:p>
            <a:pPr marL="742950" lvl="2" indent="-342900">
              <a:lnSpc>
                <a:spcPct val="130000"/>
              </a:lnSpc>
              <a:buSzPct val="100000"/>
              <a:buFont typeface="微软雅黑" pitchFamily="34" charset="-122"/>
              <a:buChar char="−"/>
              <a:defRPr/>
            </a:pPr>
            <a:r>
              <a:rPr smtClean="0"/>
              <a:t>文档中心：</a:t>
            </a:r>
            <a:endParaRPr lang="en-US" altLang="zh-CN" smtClean="0"/>
          </a:p>
          <a:p>
            <a:pPr marL="400050" lvl="2" indent="0">
              <a:lnSpc>
                <a:spcPct val="130000"/>
              </a:lnSpc>
              <a:buSzPct val="100000"/>
              <a:buFont typeface="Arial" pitchFamily="34" charset="0"/>
              <a:buNone/>
              <a:defRPr/>
            </a:pPr>
            <a:r>
              <a:rPr lang="en-US" altLang="zh-CN" smtClean="0">
                <a:hlinkClick r:id="rId4"/>
              </a:rPr>
              <a:t>http</a:t>
            </a:r>
            <a:r>
              <a:rPr lang="en-US" altLang="zh-CN">
                <a:hlinkClick r:id="rId4"/>
              </a:rPr>
              <a:t>://</a:t>
            </a:r>
            <a:r>
              <a:rPr lang="en-US" altLang="zh-CN" smtClean="0">
                <a:hlinkClick r:id="rId4"/>
              </a:rPr>
              <a:t>open.kingdee.com/K3Cloud/WenKu/Index.aspx</a:t>
            </a:r>
            <a:endParaRPr lang="en-US" altLang="zh-CN" smtClean="0"/>
          </a:p>
          <a:p>
            <a:pPr marL="742950" lvl="2" indent="-342900">
              <a:buSzPct val="100000"/>
              <a:buFont typeface="Arial" pitchFamily="34" charset="0"/>
              <a:buNone/>
              <a:defRPr/>
            </a:pPr>
            <a:endParaRPr lang="en-US" altLang="zh-CN" dirty="0" smtClean="0"/>
          </a:p>
          <a:p>
            <a:pPr>
              <a:defRPr/>
            </a:pPr>
            <a:r>
              <a:rPr smtClean="0"/>
              <a:t>交流</a:t>
            </a:r>
            <a:endParaRPr dirty="0" smtClean="0"/>
          </a:p>
          <a:p>
            <a:pPr lvl="1">
              <a:defRPr/>
            </a:pPr>
            <a:r>
              <a:rPr lang="en-US" altLang="zh-CN" sz="1600" smtClean="0"/>
              <a:t>QQ</a:t>
            </a:r>
            <a:r>
              <a:rPr sz="1600" smtClean="0"/>
              <a:t>群：</a:t>
            </a:r>
            <a:r>
              <a:rPr lang="en-US" altLang="zh-CN" sz="1600"/>
              <a:t>K/3Cloud </a:t>
            </a:r>
            <a:r>
              <a:rPr lang="zh-CN" altLang="en-US" sz="1600"/>
              <a:t>移动实施开发群 </a:t>
            </a:r>
            <a:r>
              <a:rPr lang="zh-CN" altLang="en-US" sz="1600" smtClean="0"/>
              <a:t>  </a:t>
            </a:r>
            <a:r>
              <a:rPr lang="en-US" altLang="zh-CN" sz="1600" smtClean="0"/>
              <a:t>【416509614】</a:t>
            </a:r>
          </a:p>
          <a:p>
            <a:pPr>
              <a:defRPr/>
            </a:pPr>
            <a:r>
              <a:rPr lang="zh-CN" altLang="en-US" sz="2000" smtClean="0"/>
              <a:t>体验</a:t>
            </a:r>
            <a:endParaRPr lang="en-US" altLang="zh-CN" sz="2000" smtClean="0"/>
          </a:p>
          <a:p>
            <a:pPr lvl="1">
              <a:defRPr/>
            </a:pPr>
            <a:r>
              <a:rPr lang="zh-CN" altLang="en-US" sz="1600"/>
              <a:t>关注微信服务号 </a:t>
            </a:r>
            <a:r>
              <a:rPr lang="en-US" altLang="zh-CN" sz="1600"/>
              <a:t>—— </a:t>
            </a:r>
            <a:r>
              <a:rPr lang="zh-CN" altLang="en-US" sz="1600"/>
              <a:t>金蝶</a:t>
            </a:r>
            <a:r>
              <a:rPr lang="en-US" altLang="zh-CN" sz="1600"/>
              <a:t>K3Cloud</a:t>
            </a:r>
            <a:r>
              <a:rPr lang="zh-CN" altLang="en-US" sz="1600"/>
              <a:t>体验</a:t>
            </a:r>
            <a:r>
              <a:rPr lang="zh-CN" altLang="en-US" sz="1600" smtClean="0"/>
              <a:t>平台</a:t>
            </a:r>
            <a:endParaRPr lang="en-US" altLang="zh-CN" sz="1600" smtClean="0"/>
          </a:p>
          <a:p>
            <a:pPr lvl="1">
              <a:buFont typeface="Arial" pitchFamily="34" charset="0"/>
              <a:buNone/>
              <a:defRPr/>
            </a:pPr>
            <a:endParaRPr smtClean="0"/>
          </a:p>
        </p:txBody>
      </p:sp>
      <p:sp>
        <p:nvSpPr>
          <p:cNvPr id="61443" name="标题 2"/>
          <p:cNvSpPr>
            <a:spLocks noGrp="1"/>
          </p:cNvSpPr>
          <p:nvPr>
            <p:ph type="title"/>
          </p:nvPr>
        </p:nvSpPr>
        <p:spPr>
          <a:xfrm>
            <a:off x="395288" y="0"/>
            <a:ext cx="6697662" cy="465535"/>
          </a:xfrm>
        </p:spPr>
        <p:txBody>
          <a:bodyPr>
            <a:normAutofit fontScale="90000"/>
          </a:bodyPr>
          <a:lstStyle/>
          <a:p>
            <a:r>
              <a:rPr smtClean="0">
                <a:latin typeface="微软雅黑" pitchFamily="34" charset="-122"/>
                <a:ea typeface="微软雅黑" pitchFamily="34" charset="-122"/>
              </a:rPr>
              <a:t>反馈与帮助</a:t>
            </a:r>
          </a:p>
        </p:txBody>
      </p:sp>
    </p:spTree>
    <p:extLst>
      <p:ext uri="{BB962C8B-B14F-4D97-AF65-F5344CB8AC3E}">
        <p14:creationId xmlns:p14="http://schemas.microsoft.com/office/powerpoint/2010/main" val="1732682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75226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753" name="标题 2"/>
          <p:cNvSpPr>
            <a:spLocks noGrp="1"/>
          </p:cNvSpPr>
          <p:nvPr>
            <p:ph type="title"/>
          </p:nvPr>
        </p:nvSpPr>
        <p:spPr>
          <a:xfrm>
            <a:off x="395288" y="0"/>
            <a:ext cx="6697662" cy="465535"/>
          </a:xfrm>
        </p:spPr>
        <p:txBody>
          <a:bodyPr>
            <a:normAutofit fontScale="90000"/>
          </a:bodyPr>
          <a:lstStyle/>
          <a:p>
            <a:pPr eaLnBrk="1" hangingPunct="1"/>
            <a:r>
              <a:rPr smtClean="0">
                <a:latin typeface="微软雅黑" pitchFamily="34" charset="-122"/>
                <a:ea typeface="微软雅黑" pitchFamily="34" charset="-122"/>
              </a:rPr>
              <a:t>特别声明</a:t>
            </a:r>
          </a:p>
        </p:txBody>
      </p:sp>
      <p:sp>
        <p:nvSpPr>
          <p:cNvPr id="5" name="Text Box 4"/>
          <p:cNvSpPr txBox="1">
            <a:spLocks noChangeArrowheads="1"/>
          </p:cNvSpPr>
          <p:nvPr/>
        </p:nvSpPr>
        <p:spPr bwMode="auto">
          <a:xfrm>
            <a:off x="203200" y="789385"/>
            <a:ext cx="8832850" cy="3600986"/>
          </a:xfrm>
          <a:prstGeom prst="rect">
            <a:avLst/>
          </a:prstGeom>
          <a:noFill/>
          <a:ln w="9525">
            <a:noFill/>
            <a:miter lim="800000"/>
            <a:headEnd/>
            <a:tailEnd/>
          </a:ln>
        </p:spPr>
        <p:txBody>
          <a:bodyPr>
            <a:spAutoFit/>
          </a:bodyPr>
          <a:lstStyle/>
          <a:p>
            <a:r>
              <a:rPr lang="zh-CN" altLang="en-US" sz="1200">
                <a:solidFill>
                  <a:srgbClr val="595959"/>
                </a:solidFill>
                <a:latin typeface="微软雅黑" pitchFamily="34" charset="-122"/>
                <a:ea typeface="微软雅黑" pitchFamily="34" charset="-122"/>
              </a:rPr>
              <a:t>没有金蝶软件国际软件集团有限公司的特别许可，任何人不能以任何形式或为任何目的复制或传播本文档的任何部分。本文档中包含的信息如有更改，恕不另行通知。</a:t>
            </a:r>
          </a:p>
          <a:p>
            <a:endParaRPr lang="zh-CN" altLang="en-US" sz="1200">
              <a:solidFill>
                <a:srgbClr val="595959"/>
              </a:solidFill>
              <a:latin typeface="微软雅黑" pitchFamily="34" charset="-122"/>
              <a:ea typeface="微软雅黑" pitchFamily="34" charset="-122"/>
            </a:endParaRPr>
          </a:p>
          <a:p>
            <a:r>
              <a:rPr lang="zh-CN" altLang="en-US" sz="1200">
                <a:solidFill>
                  <a:srgbClr val="595959"/>
                </a:solidFill>
                <a:latin typeface="微软雅黑" pitchFamily="34" charset="-122"/>
                <a:ea typeface="微软雅黑" pitchFamily="34" charset="-122"/>
              </a:rPr>
              <a:t>由金蝶软件（中国）有限公司和其分销商所销售的某些软件产品包含有其它软件供应商版权所有的软件组件。</a:t>
            </a:r>
          </a:p>
          <a:p>
            <a:r>
              <a:rPr lang="en-US" altLang="zh-CN" sz="1200">
                <a:solidFill>
                  <a:srgbClr val="595959"/>
                </a:solidFill>
                <a:latin typeface="微软雅黑" pitchFamily="34" charset="-122"/>
                <a:ea typeface="微软雅黑" pitchFamily="34" charset="-122"/>
              </a:rPr>
              <a:t>Microsoft®</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WINDOWS®</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NT®</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EXCEL®</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Word®</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PowerPoint® </a:t>
            </a:r>
            <a:r>
              <a:rPr lang="zh-CN" altLang="en-US" sz="1200">
                <a:solidFill>
                  <a:srgbClr val="595959"/>
                </a:solidFill>
                <a:latin typeface="微软雅黑" pitchFamily="34" charset="-122"/>
                <a:ea typeface="微软雅黑" pitchFamily="34" charset="-122"/>
              </a:rPr>
              <a:t>和</a:t>
            </a:r>
            <a:r>
              <a:rPr lang="en-US" altLang="zh-CN" sz="1200">
                <a:solidFill>
                  <a:srgbClr val="595959"/>
                </a:solidFill>
                <a:latin typeface="微软雅黑" pitchFamily="34" charset="-122"/>
                <a:ea typeface="微软雅黑" pitchFamily="34" charset="-122"/>
              </a:rPr>
              <a:t>SQL Server® </a:t>
            </a:r>
            <a:r>
              <a:rPr lang="zh-CN" altLang="en-US" sz="1200">
                <a:solidFill>
                  <a:srgbClr val="595959"/>
                </a:solidFill>
                <a:latin typeface="微软雅黑" pitchFamily="34" charset="-122"/>
                <a:ea typeface="微软雅黑" pitchFamily="34" charset="-122"/>
              </a:rPr>
              <a:t>是微软公司的注册商标。</a:t>
            </a:r>
          </a:p>
          <a:p>
            <a:r>
              <a:rPr lang="en-US" altLang="zh-CN" sz="1200">
                <a:solidFill>
                  <a:srgbClr val="595959"/>
                </a:solidFill>
                <a:latin typeface="微软雅黑" pitchFamily="34" charset="-122"/>
                <a:ea typeface="微软雅黑" pitchFamily="34" charset="-122"/>
              </a:rPr>
              <a:t>IBM®</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DB2®</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DB2 </a:t>
            </a:r>
            <a:r>
              <a:rPr lang="zh-CN" altLang="en-US" sz="1200">
                <a:solidFill>
                  <a:srgbClr val="595959"/>
                </a:solidFill>
                <a:latin typeface="微软雅黑" pitchFamily="34" charset="-122"/>
                <a:ea typeface="微软雅黑" pitchFamily="34" charset="-122"/>
              </a:rPr>
              <a:t>通用数据库、</a:t>
            </a:r>
            <a:r>
              <a:rPr lang="en-US" altLang="zh-CN" sz="1200">
                <a:solidFill>
                  <a:srgbClr val="595959"/>
                </a:solidFill>
                <a:latin typeface="微软雅黑" pitchFamily="34" charset="-122"/>
                <a:ea typeface="微软雅黑" pitchFamily="34" charset="-122"/>
              </a:rPr>
              <a:t>OS/2®</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Parallel Sysplex®</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MVS/ESA</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AIX®</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S/390®</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AS/400®</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OS/390®</a:t>
            </a:r>
            <a:r>
              <a:rPr lang="zh-CN" altLang="en-US" sz="1200">
                <a:solidFill>
                  <a:srgbClr val="595959"/>
                </a:solidFill>
                <a:latin typeface="微软雅黑" pitchFamily="34" charset="-122"/>
                <a:ea typeface="微软雅黑" pitchFamily="34" charset="-122"/>
              </a:rPr>
              <a:t>、</a:t>
            </a:r>
          </a:p>
          <a:p>
            <a:r>
              <a:rPr lang="en-US" altLang="zh-CN" sz="1200">
                <a:solidFill>
                  <a:srgbClr val="595959"/>
                </a:solidFill>
                <a:latin typeface="微软雅黑" pitchFamily="34" charset="-122"/>
                <a:ea typeface="微软雅黑" pitchFamily="34" charset="-122"/>
              </a:rPr>
              <a:t>OS/400®</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iSeries</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pSeries</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xSeries</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zSeries</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z/OS</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AFP</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Intelligent Miner</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WebSphere®</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Netfinity®</a:t>
            </a:r>
            <a:r>
              <a:rPr lang="zh-CN" altLang="en-US" sz="1200">
                <a:solidFill>
                  <a:srgbClr val="595959"/>
                </a:solidFill>
                <a:latin typeface="微软雅黑" pitchFamily="34" charset="-122"/>
                <a:ea typeface="微软雅黑" pitchFamily="34" charset="-122"/>
              </a:rPr>
              <a:t>、</a:t>
            </a:r>
          </a:p>
          <a:p>
            <a:r>
              <a:rPr lang="en-US" altLang="zh-CN" sz="1200">
                <a:solidFill>
                  <a:srgbClr val="595959"/>
                </a:solidFill>
                <a:latin typeface="微软雅黑" pitchFamily="34" charset="-122"/>
                <a:ea typeface="微软雅黑" pitchFamily="34" charset="-122"/>
              </a:rPr>
              <a:t>Tivoli®</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Informix </a:t>
            </a:r>
            <a:r>
              <a:rPr lang="zh-CN" altLang="en-US" sz="1200">
                <a:solidFill>
                  <a:srgbClr val="595959"/>
                </a:solidFill>
                <a:latin typeface="微软雅黑" pitchFamily="34" charset="-122"/>
                <a:ea typeface="微软雅黑" pitchFamily="34" charset="-122"/>
              </a:rPr>
              <a:t>和</a:t>
            </a:r>
            <a:r>
              <a:rPr lang="en-US" altLang="zh-CN" sz="1200">
                <a:solidFill>
                  <a:srgbClr val="595959"/>
                </a:solidFill>
                <a:latin typeface="微软雅黑" pitchFamily="34" charset="-122"/>
                <a:ea typeface="微软雅黑" pitchFamily="34" charset="-122"/>
              </a:rPr>
              <a:t>Informix® </a:t>
            </a:r>
            <a:r>
              <a:rPr lang="zh-CN" altLang="en-US" sz="1200">
                <a:solidFill>
                  <a:srgbClr val="595959"/>
                </a:solidFill>
                <a:latin typeface="微软雅黑" pitchFamily="34" charset="-122"/>
                <a:ea typeface="微软雅黑" pitchFamily="34" charset="-122"/>
              </a:rPr>
              <a:t>动态</a:t>
            </a:r>
            <a:r>
              <a:rPr lang="en-US" altLang="zh-CN" sz="1200">
                <a:solidFill>
                  <a:srgbClr val="595959"/>
                </a:solidFill>
                <a:latin typeface="微软雅黑" pitchFamily="34" charset="-122"/>
                <a:ea typeface="微软雅黑" pitchFamily="34" charset="-122"/>
              </a:rPr>
              <a:t>ServerTM </a:t>
            </a:r>
            <a:r>
              <a:rPr lang="zh-CN" altLang="en-US" sz="1200">
                <a:solidFill>
                  <a:srgbClr val="595959"/>
                </a:solidFill>
                <a:latin typeface="微软雅黑" pitchFamily="34" charset="-122"/>
                <a:ea typeface="微软雅黑" pitchFamily="34" charset="-122"/>
              </a:rPr>
              <a:t>是国际商业机器公司在美国或其他公司的商标。</a:t>
            </a:r>
          </a:p>
          <a:p>
            <a:r>
              <a:rPr lang="en-US" altLang="zh-CN" sz="1200">
                <a:solidFill>
                  <a:srgbClr val="595959"/>
                </a:solidFill>
                <a:latin typeface="微软雅黑" pitchFamily="34" charset="-122"/>
                <a:ea typeface="微软雅黑" pitchFamily="34" charset="-122"/>
              </a:rPr>
              <a:t>ORACLE® </a:t>
            </a:r>
            <a:r>
              <a:rPr lang="zh-CN" altLang="en-US" sz="1200">
                <a:solidFill>
                  <a:srgbClr val="595959"/>
                </a:solidFill>
                <a:latin typeface="微软雅黑" pitchFamily="34" charset="-122"/>
                <a:ea typeface="微软雅黑" pitchFamily="34" charset="-122"/>
              </a:rPr>
              <a:t>是</a:t>
            </a:r>
            <a:r>
              <a:rPr lang="en-US" altLang="zh-CN" sz="1200">
                <a:solidFill>
                  <a:srgbClr val="595959"/>
                </a:solidFill>
                <a:latin typeface="微软雅黑" pitchFamily="34" charset="-122"/>
                <a:ea typeface="微软雅黑" pitchFamily="34" charset="-122"/>
              </a:rPr>
              <a:t>ORACLE </a:t>
            </a:r>
            <a:r>
              <a:rPr lang="zh-CN" altLang="en-US" sz="1200">
                <a:solidFill>
                  <a:srgbClr val="595959"/>
                </a:solidFill>
                <a:latin typeface="微软雅黑" pitchFamily="34" charset="-122"/>
                <a:ea typeface="微软雅黑" pitchFamily="34" charset="-122"/>
              </a:rPr>
              <a:t>公司的注册商标。</a:t>
            </a:r>
          </a:p>
          <a:p>
            <a:r>
              <a:rPr lang="en-US" altLang="zh-CN" sz="1200">
                <a:solidFill>
                  <a:srgbClr val="595959"/>
                </a:solidFill>
                <a:latin typeface="微软雅黑" pitchFamily="34" charset="-122"/>
                <a:ea typeface="微软雅黑" pitchFamily="34" charset="-122"/>
              </a:rPr>
              <a:t>UNIX®</a:t>
            </a:r>
            <a:r>
              <a:rPr lang="zh-CN" altLang="en-US" sz="1200">
                <a:solidFill>
                  <a:srgbClr val="595959"/>
                </a:solidFill>
                <a:latin typeface="微软雅黑" pitchFamily="34" charset="-122"/>
                <a:ea typeface="微软雅黑" pitchFamily="34" charset="-122"/>
              </a:rPr>
              <a:t>是</a:t>
            </a:r>
            <a:r>
              <a:rPr lang="en-US" altLang="zh-CN" sz="1200">
                <a:solidFill>
                  <a:srgbClr val="595959"/>
                </a:solidFill>
                <a:latin typeface="微软雅黑" pitchFamily="34" charset="-122"/>
                <a:ea typeface="微软雅黑" pitchFamily="34" charset="-122"/>
              </a:rPr>
              <a:t>UNIX INTERNATIONAL CO.,LIMTED</a:t>
            </a:r>
            <a:r>
              <a:rPr lang="zh-CN" altLang="en-US" sz="1200">
                <a:solidFill>
                  <a:srgbClr val="595959"/>
                </a:solidFill>
                <a:latin typeface="微软雅黑" pitchFamily="34" charset="-122"/>
                <a:ea typeface="微软雅黑" pitchFamily="34" charset="-122"/>
              </a:rPr>
              <a:t>的注册商标、</a:t>
            </a:r>
            <a:r>
              <a:rPr lang="en-US" altLang="zh-CN" sz="1200">
                <a:solidFill>
                  <a:srgbClr val="595959"/>
                </a:solidFill>
                <a:latin typeface="微软雅黑" pitchFamily="34" charset="-122"/>
                <a:ea typeface="微软雅黑" pitchFamily="34" charset="-122"/>
              </a:rPr>
              <a:t>OSF/1® </a:t>
            </a:r>
            <a:r>
              <a:rPr lang="zh-CN" altLang="en-US" sz="1200">
                <a:solidFill>
                  <a:srgbClr val="595959"/>
                </a:solidFill>
                <a:latin typeface="微软雅黑" pitchFamily="34" charset="-122"/>
                <a:ea typeface="微软雅黑" pitchFamily="34" charset="-122"/>
              </a:rPr>
              <a:t>和</a:t>
            </a:r>
            <a:r>
              <a:rPr lang="en-US" altLang="zh-CN" sz="1200">
                <a:solidFill>
                  <a:srgbClr val="595959"/>
                </a:solidFill>
                <a:latin typeface="微软雅黑" pitchFamily="34" charset="-122"/>
                <a:ea typeface="微软雅黑" pitchFamily="34" charset="-122"/>
              </a:rPr>
              <a:t>Motif® </a:t>
            </a:r>
            <a:r>
              <a:rPr lang="zh-CN" altLang="en-US" sz="1200">
                <a:solidFill>
                  <a:srgbClr val="595959"/>
                </a:solidFill>
                <a:latin typeface="微软雅黑" pitchFamily="34" charset="-122"/>
                <a:ea typeface="微软雅黑" pitchFamily="34" charset="-122"/>
              </a:rPr>
              <a:t>是</a:t>
            </a:r>
            <a:r>
              <a:rPr lang="en-US" altLang="zh-CN" sz="1200">
                <a:solidFill>
                  <a:srgbClr val="595959"/>
                </a:solidFill>
                <a:latin typeface="微软雅黑" pitchFamily="34" charset="-122"/>
                <a:ea typeface="微软雅黑" pitchFamily="34" charset="-122"/>
              </a:rPr>
              <a:t>Open Group </a:t>
            </a:r>
            <a:r>
              <a:rPr lang="zh-CN" altLang="en-US" sz="1200">
                <a:solidFill>
                  <a:srgbClr val="595959"/>
                </a:solidFill>
                <a:latin typeface="微软雅黑" pitchFamily="34" charset="-122"/>
                <a:ea typeface="微软雅黑" pitchFamily="34" charset="-122"/>
              </a:rPr>
              <a:t>的注册商标。</a:t>
            </a:r>
          </a:p>
          <a:p>
            <a:r>
              <a:rPr lang="en-US" altLang="zh-CN" sz="1200">
                <a:solidFill>
                  <a:srgbClr val="595959"/>
                </a:solidFill>
                <a:latin typeface="微软雅黑" pitchFamily="34" charset="-122"/>
                <a:ea typeface="微软雅黑" pitchFamily="34" charset="-122"/>
              </a:rPr>
              <a:t>Citrix®</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Citrix </a:t>
            </a:r>
            <a:r>
              <a:rPr lang="zh-CN" altLang="en-US" sz="1200">
                <a:solidFill>
                  <a:srgbClr val="595959"/>
                </a:solidFill>
                <a:latin typeface="微软雅黑" pitchFamily="34" charset="-122"/>
                <a:ea typeface="微软雅黑" pitchFamily="34" charset="-122"/>
              </a:rPr>
              <a:t>徽标、</a:t>
            </a:r>
            <a:r>
              <a:rPr lang="en-US" altLang="zh-CN" sz="1200">
                <a:solidFill>
                  <a:srgbClr val="595959"/>
                </a:solidFill>
                <a:latin typeface="微软雅黑" pitchFamily="34" charset="-122"/>
                <a:ea typeface="微软雅黑" pitchFamily="34" charset="-122"/>
              </a:rPr>
              <a:t>ICA</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Program Neighborhood® </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MetaFrame® </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WinFrame® </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VideoFrame® </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MultiWin®</a:t>
            </a:r>
            <a:r>
              <a:rPr lang="zh-CN" altLang="en-US" sz="1200">
                <a:solidFill>
                  <a:srgbClr val="595959"/>
                </a:solidFill>
                <a:latin typeface="微软雅黑" pitchFamily="34" charset="-122"/>
                <a:ea typeface="微软雅黑" pitchFamily="34" charset="-122"/>
              </a:rPr>
              <a:t>以及此处引用的</a:t>
            </a:r>
            <a:r>
              <a:rPr lang="en-US" altLang="zh-CN" sz="1200">
                <a:solidFill>
                  <a:srgbClr val="595959"/>
                </a:solidFill>
                <a:latin typeface="微软雅黑" pitchFamily="34" charset="-122"/>
                <a:ea typeface="微软雅黑" pitchFamily="34" charset="-122"/>
              </a:rPr>
              <a:t>Citrix </a:t>
            </a:r>
            <a:r>
              <a:rPr lang="zh-CN" altLang="en-US" sz="1200">
                <a:solidFill>
                  <a:srgbClr val="595959"/>
                </a:solidFill>
                <a:latin typeface="微软雅黑" pitchFamily="34" charset="-122"/>
                <a:ea typeface="微软雅黑" pitchFamily="34" charset="-122"/>
              </a:rPr>
              <a:t>产品名是</a:t>
            </a:r>
            <a:r>
              <a:rPr lang="en-US" altLang="zh-CN" sz="1200">
                <a:solidFill>
                  <a:srgbClr val="595959"/>
                </a:solidFill>
                <a:latin typeface="微软雅黑" pitchFamily="34" charset="-122"/>
                <a:ea typeface="微软雅黑" pitchFamily="34" charset="-122"/>
              </a:rPr>
              <a:t>Citrix Systems </a:t>
            </a:r>
            <a:r>
              <a:rPr lang="zh-CN" altLang="en-US" sz="1200">
                <a:solidFill>
                  <a:srgbClr val="595959"/>
                </a:solidFill>
                <a:latin typeface="微软雅黑" pitchFamily="34" charset="-122"/>
                <a:ea typeface="微软雅黑" pitchFamily="34" charset="-122"/>
              </a:rPr>
              <a:t>公司的商标或注册商标。</a:t>
            </a:r>
          </a:p>
          <a:p>
            <a:r>
              <a:rPr lang="en-US" altLang="zh-CN" sz="1200">
                <a:solidFill>
                  <a:srgbClr val="595959"/>
                </a:solidFill>
                <a:latin typeface="微软雅黑" pitchFamily="34" charset="-122"/>
                <a:ea typeface="微软雅黑" pitchFamily="34" charset="-122"/>
              </a:rPr>
              <a:t>HTML</a:t>
            </a:r>
            <a:r>
              <a:rPr lang="zh-CN" altLang="en-US" sz="1200">
                <a:solidFill>
                  <a:srgbClr val="595959"/>
                </a:solidFill>
                <a:latin typeface="微软雅黑" pitchFamily="34" charset="-122"/>
                <a:ea typeface="微软雅黑" pitchFamily="34" charset="-122"/>
              </a:rPr>
              <a:t>是</a:t>
            </a:r>
            <a:r>
              <a:rPr lang="en-US" altLang="zh-CN" sz="1200">
                <a:solidFill>
                  <a:srgbClr val="595959"/>
                </a:solidFill>
                <a:latin typeface="微软雅黑" pitchFamily="34" charset="-122"/>
                <a:ea typeface="微软雅黑" pitchFamily="34" charset="-122"/>
              </a:rPr>
              <a:t>HATEMOGLU TEKSTIL GIYIM SANAYI VE TICARET A.S.</a:t>
            </a:r>
            <a:r>
              <a:rPr lang="zh-CN" altLang="en-US" sz="1200">
                <a:solidFill>
                  <a:srgbClr val="595959"/>
                </a:solidFill>
                <a:latin typeface="微软雅黑" pitchFamily="34" charset="-122"/>
                <a:ea typeface="微软雅黑" pitchFamily="34" charset="-122"/>
              </a:rPr>
              <a:t>的注册商标，</a:t>
            </a:r>
            <a:r>
              <a:rPr lang="en-US" altLang="zh-CN" sz="1200">
                <a:solidFill>
                  <a:srgbClr val="595959"/>
                </a:solidFill>
                <a:latin typeface="微软雅黑" pitchFamily="34" charset="-122"/>
                <a:ea typeface="微软雅黑" pitchFamily="34" charset="-122"/>
              </a:rPr>
              <a:t>DHTML</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XML</a:t>
            </a:r>
            <a:r>
              <a:rPr lang="zh-CN" altLang="en-US" sz="1200">
                <a:solidFill>
                  <a:srgbClr val="595959"/>
                </a:solidFill>
                <a:latin typeface="微软雅黑" pitchFamily="34" charset="-122"/>
                <a:ea typeface="微软雅黑" pitchFamily="34" charset="-122"/>
              </a:rPr>
              <a:t>和</a:t>
            </a:r>
            <a:r>
              <a:rPr lang="en-US" altLang="zh-CN" sz="1200">
                <a:solidFill>
                  <a:srgbClr val="595959"/>
                </a:solidFill>
                <a:latin typeface="微软雅黑" pitchFamily="34" charset="-122"/>
                <a:ea typeface="微软雅黑" pitchFamily="34" charset="-122"/>
              </a:rPr>
              <a:t>XHTML</a:t>
            </a:r>
            <a:r>
              <a:rPr lang="zh-CN" altLang="en-US" sz="1200">
                <a:solidFill>
                  <a:srgbClr val="595959"/>
                </a:solidFill>
                <a:latin typeface="微软雅黑" pitchFamily="34" charset="-122"/>
                <a:ea typeface="微软雅黑" pitchFamily="34" charset="-122"/>
              </a:rPr>
              <a:t> 是</a:t>
            </a:r>
            <a:r>
              <a:rPr lang="en-US" altLang="zh-CN" sz="1200">
                <a:solidFill>
                  <a:srgbClr val="595959"/>
                </a:solidFill>
                <a:latin typeface="微软雅黑" pitchFamily="34" charset="-122"/>
                <a:ea typeface="微软雅黑" pitchFamily="34" charset="-122"/>
              </a:rPr>
              <a:t>W3C®</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World Wide Web </a:t>
            </a:r>
            <a:r>
              <a:rPr lang="zh-CN" altLang="en-US" sz="1200">
                <a:solidFill>
                  <a:srgbClr val="595959"/>
                </a:solidFill>
                <a:latin typeface="微软雅黑" pitchFamily="34" charset="-122"/>
                <a:ea typeface="微软雅黑" pitchFamily="34" charset="-122"/>
              </a:rPr>
              <a:t>协会、计算机科学实验室的商标或注册商标，</a:t>
            </a:r>
            <a:r>
              <a:rPr lang="en-US" altLang="zh-CN" sz="1200">
                <a:solidFill>
                  <a:srgbClr val="595959"/>
                </a:solidFill>
                <a:latin typeface="微软雅黑" pitchFamily="34" charset="-122"/>
                <a:ea typeface="微软雅黑" pitchFamily="34" charset="-122"/>
              </a:rPr>
              <a:t>PureXML</a:t>
            </a:r>
            <a:r>
              <a:rPr lang="zh-CN" altLang="en-US" sz="1200">
                <a:solidFill>
                  <a:srgbClr val="595959"/>
                </a:solidFill>
                <a:latin typeface="微软雅黑" pitchFamily="34" charset="-122"/>
                <a:ea typeface="微软雅黑" pitchFamily="34" charset="-122"/>
              </a:rPr>
              <a:t>是国际商业机器公司的注册商标。</a:t>
            </a:r>
          </a:p>
          <a:p>
            <a:r>
              <a:rPr lang="en-US" altLang="zh-CN" sz="1200">
                <a:solidFill>
                  <a:srgbClr val="595959"/>
                </a:solidFill>
                <a:latin typeface="微软雅黑" pitchFamily="34" charset="-122"/>
                <a:ea typeface="微软雅黑" pitchFamily="34" charset="-122"/>
              </a:rPr>
              <a:t>JAVA® </a:t>
            </a:r>
            <a:r>
              <a:rPr lang="zh-CN" altLang="en-US" sz="1200">
                <a:solidFill>
                  <a:srgbClr val="595959"/>
                </a:solidFill>
                <a:latin typeface="微软雅黑" pitchFamily="34" charset="-122"/>
                <a:ea typeface="微软雅黑" pitchFamily="34" charset="-122"/>
              </a:rPr>
              <a:t>是甲骨文美国有限公司的注册商标。</a:t>
            </a:r>
          </a:p>
          <a:p>
            <a:r>
              <a:rPr lang="en-US" altLang="zh-CN" sz="1200">
                <a:solidFill>
                  <a:srgbClr val="595959"/>
                </a:solidFill>
                <a:latin typeface="微软雅黑" pitchFamily="34" charset="-122"/>
                <a:ea typeface="微软雅黑" pitchFamily="34" charset="-122"/>
              </a:rPr>
              <a:t>JAVASCRIPT®</a:t>
            </a:r>
            <a:r>
              <a:rPr lang="zh-CN" altLang="en-US" sz="1200">
                <a:solidFill>
                  <a:srgbClr val="595959"/>
                </a:solidFill>
                <a:latin typeface="微软雅黑" pitchFamily="34" charset="-122"/>
                <a:ea typeface="微软雅黑" pitchFamily="34" charset="-122"/>
              </a:rPr>
              <a:t>是甲骨文美国有限公司的注册商标，由其技术开发和实施商</a:t>
            </a:r>
            <a:r>
              <a:rPr lang="en-US" altLang="zh-CN" sz="1200">
                <a:solidFill>
                  <a:srgbClr val="595959"/>
                </a:solidFill>
                <a:latin typeface="微软雅黑" pitchFamily="34" charset="-122"/>
                <a:ea typeface="微软雅黑" pitchFamily="34" charset="-122"/>
              </a:rPr>
              <a:t>Netscape </a:t>
            </a:r>
            <a:r>
              <a:rPr lang="zh-CN" altLang="en-US" sz="1200">
                <a:solidFill>
                  <a:srgbClr val="595959"/>
                </a:solidFill>
                <a:latin typeface="微软雅黑" pitchFamily="34" charset="-122"/>
                <a:ea typeface="微软雅黑" pitchFamily="34" charset="-122"/>
              </a:rPr>
              <a:t>许可使用。</a:t>
            </a:r>
          </a:p>
          <a:p>
            <a:r>
              <a:rPr lang="en-US" altLang="zh-CN" sz="1200">
                <a:solidFill>
                  <a:srgbClr val="595959"/>
                </a:solidFill>
                <a:latin typeface="微软雅黑" pitchFamily="34" charset="-122"/>
                <a:ea typeface="微软雅黑" pitchFamily="34" charset="-122"/>
              </a:rPr>
              <a:t>Apusic ®</a:t>
            </a:r>
            <a:r>
              <a:rPr lang="zh-CN" altLang="en-US" sz="1200">
                <a:solidFill>
                  <a:srgbClr val="595959"/>
                </a:solidFill>
                <a:latin typeface="微软雅黑" pitchFamily="34" charset="-122"/>
                <a:ea typeface="微软雅黑" pitchFamily="34" charset="-122"/>
              </a:rPr>
              <a:t>是深圳市金蝶中间件有限公司的注册商标。</a:t>
            </a:r>
            <a:endParaRPr lang="en-US" altLang="zh-CN" sz="1200">
              <a:solidFill>
                <a:srgbClr val="595959"/>
              </a:solidFill>
              <a:latin typeface="微软雅黑" pitchFamily="34" charset="-122"/>
              <a:ea typeface="微软雅黑" pitchFamily="34" charset="-122"/>
            </a:endParaRPr>
          </a:p>
          <a:p>
            <a:r>
              <a:rPr lang="zh-CN" altLang="en-US" sz="1200">
                <a:solidFill>
                  <a:srgbClr val="595959"/>
                </a:solidFill>
                <a:latin typeface="微软雅黑" pitchFamily="34" charset="-122"/>
                <a:ea typeface="微软雅黑" pitchFamily="34" charset="-122"/>
              </a:rPr>
              <a:t>本文档提到的金蝶</a:t>
            </a:r>
            <a:r>
              <a:rPr lang="en-US" altLang="zh-CN" sz="1200">
                <a:solidFill>
                  <a:srgbClr val="595959"/>
                </a:solidFill>
                <a:latin typeface="微软雅黑" pitchFamily="34" charset="-122"/>
                <a:ea typeface="微软雅黑" pitchFamily="34" charset="-122"/>
              </a:rPr>
              <a:t>® </a:t>
            </a:r>
            <a:r>
              <a:rPr lang="zh-CN" altLang="en-US" sz="1200">
                <a:solidFill>
                  <a:srgbClr val="595959"/>
                </a:solidFill>
                <a:latin typeface="微软雅黑" pitchFamily="34" charset="-122"/>
                <a:ea typeface="微软雅黑" pitchFamily="34" charset="-122"/>
              </a:rPr>
              <a:t>、金蝶</a:t>
            </a:r>
            <a:r>
              <a:rPr lang="en-US" altLang="zh-CN" sz="1200">
                <a:solidFill>
                  <a:srgbClr val="595959"/>
                </a:solidFill>
                <a:latin typeface="微软雅黑" pitchFamily="34" charset="-122"/>
                <a:ea typeface="微软雅黑" pitchFamily="34" charset="-122"/>
              </a:rPr>
              <a:t>KIS ® </a:t>
            </a:r>
            <a:r>
              <a:rPr lang="zh-CN" altLang="en-US" sz="1200">
                <a:solidFill>
                  <a:srgbClr val="595959"/>
                </a:solidFill>
                <a:latin typeface="微软雅黑" pitchFamily="34" charset="-122"/>
                <a:ea typeface="微软雅黑" pitchFamily="34" charset="-122"/>
              </a:rPr>
              <a:t>、</a:t>
            </a:r>
            <a:r>
              <a:rPr lang="en-US" altLang="zh-CN" sz="1200">
                <a:solidFill>
                  <a:srgbClr val="595959"/>
                </a:solidFill>
                <a:latin typeface="微软雅黑" pitchFamily="34" charset="-122"/>
                <a:ea typeface="微软雅黑" pitchFamily="34" charset="-122"/>
              </a:rPr>
              <a:t>K/3 ®</a:t>
            </a:r>
            <a:r>
              <a:rPr lang="zh-CN" altLang="en-US" sz="1200">
                <a:solidFill>
                  <a:srgbClr val="595959"/>
                </a:solidFill>
                <a:latin typeface="微软雅黑" pitchFamily="34" charset="-122"/>
                <a:ea typeface="微软雅黑" pitchFamily="34" charset="-122"/>
              </a:rPr>
              <a:t>、金蝶</a:t>
            </a:r>
            <a:r>
              <a:rPr lang="en-US" altLang="zh-CN" sz="1200">
                <a:solidFill>
                  <a:srgbClr val="595959"/>
                </a:solidFill>
                <a:latin typeface="微软雅黑" pitchFamily="34" charset="-122"/>
                <a:ea typeface="微软雅黑" pitchFamily="34" charset="-122"/>
              </a:rPr>
              <a:t>EAS ® </a:t>
            </a:r>
            <a:r>
              <a:rPr lang="zh-CN" altLang="en-US" sz="1200">
                <a:solidFill>
                  <a:srgbClr val="595959"/>
                </a:solidFill>
                <a:latin typeface="微软雅黑" pitchFamily="34" charset="-122"/>
                <a:ea typeface="微软雅黑" pitchFamily="34" charset="-122"/>
              </a:rPr>
              <a:t>、友商网 </a:t>
            </a:r>
            <a:r>
              <a:rPr lang="en-US" altLang="zh-CN" sz="1200">
                <a:solidFill>
                  <a:srgbClr val="595959"/>
                </a:solidFill>
                <a:latin typeface="微软雅黑" pitchFamily="34" charset="-122"/>
                <a:ea typeface="微软雅黑" pitchFamily="34" charset="-122"/>
              </a:rPr>
              <a:t>®</a:t>
            </a:r>
            <a:r>
              <a:rPr lang="zh-CN" altLang="en-US" sz="1200">
                <a:solidFill>
                  <a:srgbClr val="595959"/>
                </a:solidFill>
                <a:latin typeface="微软雅黑" pitchFamily="34" charset="-122"/>
                <a:ea typeface="微软雅黑" pitchFamily="34" charset="-122"/>
              </a:rPr>
              <a:t>和其它金蝶 产品和服务以及它们各自的徽标是金蝶软件（中国）有限公司在中国和世界其它一些国家的商标或注册商标。本文档提到的所有其它产品和服务名称是它们各自公司的商标。</a:t>
            </a:r>
          </a:p>
        </p:txBody>
      </p:sp>
    </p:spTree>
    <p:extLst>
      <p:ext uri="{BB962C8B-B14F-4D97-AF65-F5344CB8AC3E}">
        <p14:creationId xmlns:p14="http://schemas.microsoft.com/office/powerpoint/2010/main" val="42667783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p:cNvSpPr/>
          <p:nvPr/>
        </p:nvSpPr>
        <p:spPr>
          <a:xfrm>
            <a:off x="6396641" y="1894555"/>
            <a:ext cx="2639509" cy="339089"/>
          </a:xfrm>
          <a:prstGeom prst="roundRect">
            <a:avLst>
              <a:gd name="adj" fmla="val 3158"/>
            </a:avLst>
          </a:prstGeom>
          <a:solidFill>
            <a:srgbClr val="28B1F0"/>
          </a:solidFill>
          <a:ln w="9525" cap="flat" cmpd="sng" algn="ctr">
            <a:noFill/>
            <a:prstDash val="solid"/>
            <a:round/>
            <a:headEnd type="none" w="med" len="med"/>
            <a:tailEnd type="none" w="med" len="med"/>
          </a:ln>
          <a:effectLst/>
        </p:spPr>
        <p:txBody>
          <a:bodyPr lIns="67500" tIns="35100" rIns="67500" bIns="35100" anchor="ctr"/>
          <a:lstStyle/>
          <a:p>
            <a:pPr algn="ctr" defTabSz="685765">
              <a:spcBef>
                <a:spcPct val="20000"/>
              </a:spcBef>
              <a:buClr>
                <a:srgbClr val="E1B40C"/>
              </a:buClr>
              <a:buSzPct val="80000"/>
            </a:pPr>
            <a:r>
              <a:rPr lang="zh-CN" altLang="en-US" sz="1600" smtClean="0">
                <a:solidFill>
                  <a:srgbClr val="FFFFFF"/>
                </a:solidFill>
                <a:latin typeface="微软雅黑" pitchFamily="34" charset="-122"/>
                <a:ea typeface="微软雅黑" pitchFamily="34" charset="-122"/>
              </a:rPr>
              <a:t>客户互动</a:t>
            </a:r>
            <a:endParaRPr lang="zh-CN" altLang="en-US" sz="1600" dirty="0">
              <a:solidFill>
                <a:srgbClr val="FFFFFF"/>
              </a:solidFill>
              <a:latin typeface="微软雅黑" pitchFamily="34" charset="-122"/>
              <a:ea typeface="微软雅黑" pitchFamily="34" charset="-122"/>
            </a:endParaRPr>
          </a:p>
        </p:txBody>
      </p:sp>
      <p:sp>
        <p:nvSpPr>
          <p:cNvPr id="31" name="圆角矩形 30"/>
          <p:cNvSpPr/>
          <p:nvPr/>
        </p:nvSpPr>
        <p:spPr>
          <a:xfrm>
            <a:off x="4740456" y="1894557"/>
            <a:ext cx="1440161" cy="326446"/>
          </a:xfrm>
          <a:prstGeom prst="roundRect">
            <a:avLst>
              <a:gd name="adj" fmla="val 3158"/>
            </a:avLst>
          </a:prstGeom>
          <a:solidFill>
            <a:srgbClr val="FF9900"/>
          </a:solidFill>
          <a:ln w="9525" cap="flat" cmpd="sng" algn="ctr">
            <a:noFill/>
            <a:prstDash val="solid"/>
            <a:round/>
            <a:headEnd type="none" w="med" len="med"/>
            <a:tailEnd type="none" w="med" len="med"/>
          </a:ln>
          <a:effectLst/>
        </p:spPr>
        <p:txBody>
          <a:bodyPr lIns="67500" tIns="35100" rIns="67500" bIns="35100" anchor="ctr"/>
          <a:lstStyle/>
          <a:p>
            <a:pPr algn="ctr" defTabSz="685765">
              <a:spcBef>
                <a:spcPct val="20000"/>
              </a:spcBef>
              <a:buClr>
                <a:srgbClr val="E1B40C"/>
              </a:buClr>
              <a:buSzPct val="80000"/>
            </a:pPr>
            <a:r>
              <a:rPr lang="zh-CN" altLang="en-US" sz="1600" dirty="0">
                <a:solidFill>
                  <a:srgbClr val="FFFFFF"/>
                </a:solidFill>
                <a:latin typeface="微软雅黑" pitchFamily="34" charset="-122"/>
                <a:ea typeface="微软雅黑" pitchFamily="34" charset="-122"/>
              </a:rPr>
              <a:t>管理</a:t>
            </a:r>
            <a:r>
              <a:rPr lang="zh-CN" altLang="en-US" sz="1600" dirty="0" smtClean="0">
                <a:solidFill>
                  <a:srgbClr val="FFFFFF"/>
                </a:solidFill>
                <a:latin typeface="微软雅黑" pitchFamily="34" charset="-122"/>
                <a:ea typeface="微软雅黑" pitchFamily="34" charset="-122"/>
              </a:rPr>
              <a:t>快报</a:t>
            </a:r>
            <a:endParaRPr lang="zh-CN" altLang="en-US" sz="1600" dirty="0">
              <a:solidFill>
                <a:srgbClr val="FFFFFF"/>
              </a:solidFill>
              <a:latin typeface="微软雅黑" pitchFamily="34" charset="-122"/>
              <a:ea typeface="微软雅黑" pitchFamily="34" charset="-122"/>
            </a:endParaRPr>
          </a:p>
        </p:txBody>
      </p:sp>
      <p:sp>
        <p:nvSpPr>
          <p:cNvPr id="29" name="圆角矩形 28"/>
          <p:cNvSpPr/>
          <p:nvPr/>
        </p:nvSpPr>
        <p:spPr>
          <a:xfrm>
            <a:off x="1716122" y="1889537"/>
            <a:ext cx="1340584" cy="344107"/>
          </a:xfrm>
          <a:prstGeom prst="roundRect">
            <a:avLst>
              <a:gd name="adj" fmla="val 3158"/>
            </a:avLst>
          </a:prstGeom>
          <a:solidFill>
            <a:srgbClr val="92D150"/>
          </a:solidFill>
          <a:ln w="9525" cap="flat" cmpd="sng" algn="ctr">
            <a:noFill/>
            <a:prstDash val="solid"/>
            <a:round/>
            <a:headEnd type="none" w="med" len="med"/>
            <a:tailEnd type="none" w="med" len="med"/>
          </a:ln>
          <a:effectLst/>
        </p:spPr>
        <p:txBody>
          <a:bodyPr lIns="67500" tIns="35100" rIns="67500" bIns="35100" anchor="ctr"/>
          <a:lstStyle/>
          <a:p>
            <a:pPr algn="ctr" defTabSz="685765">
              <a:spcBef>
                <a:spcPct val="20000"/>
              </a:spcBef>
              <a:buClr>
                <a:srgbClr val="E1B40C"/>
              </a:buClr>
              <a:buSzPct val="80000"/>
            </a:pPr>
            <a:r>
              <a:rPr lang="zh-CN" altLang="en-US" sz="1600" dirty="0">
                <a:solidFill>
                  <a:srgbClr val="FFFFFF"/>
                </a:solidFill>
                <a:latin typeface="微软雅黑" pitchFamily="34" charset="-122"/>
                <a:ea typeface="微软雅黑" pitchFamily="34" charset="-122"/>
              </a:rPr>
              <a:t>经营</a:t>
            </a:r>
            <a:r>
              <a:rPr lang="zh-CN" altLang="en-US" sz="1600" dirty="0" smtClean="0">
                <a:solidFill>
                  <a:srgbClr val="FFFFFF"/>
                </a:solidFill>
                <a:latin typeface="微软雅黑" pitchFamily="34" charset="-122"/>
                <a:ea typeface="微软雅黑" pitchFamily="34" charset="-122"/>
              </a:rPr>
              <a:t>指标</a:t>
            </a:r>
            <a:endParaRPr lang="zh-CN" altLang="en-US" sz="1600" dirty="0">
              <a:solidFill>
                <a:srgbClr val="FFFFFF"/>
              </a:solidFill>
              <a:latin typeface="微软雅黑" pitchFamily="34" charset="-122"/>
              <a:ea typeface="微软雅黑" pitchFamily="34" charset="-122"/>
            </a:endParaRPr>
          </a:p>
        </p:txBody>
      </p:sp>
      <p:sp>
        <p:nvSpPr>
          <p:cNvPr id="3" name="标题 2"/>
          <p:cNvSpPr>
            <a:spLocks noGrp="1"/>
          </p:cNvSpPr>
          <p:nvPr>
            <p:ph type="title"/>
          </p:nvPr>
        </p:nvSpPr>
        <p:spPr/>
        <p:txBody>
          <a:bodyPr/>
          <a:lstStyle/>
          <a:p>
            <a:r>
              <a:rPr lang="zh-CN" altLang="en-US" dirty="0" smtClean="0"/>
              <a:t>管理</a:t>
            </a:r>
            <a:r>
              <a:rPr lang="zh-CN" altLang="en-US" dirty="0"/>
              <a:t>方式的变化</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6432" y="628726"/>
            <a:ext cx="1368152" cy="962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连接符 6"/>
          <p:cNvCxnSpPr/>
          <p:nvPr/>
        </p:nvCxnSpPr>
        <p:spPr>
          <a:xfrm>
            <a:off x="4436153" y="1607364"/>
            <a:ext cx="0" cy="148821"/>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直接连接符 8"/>
          <p:cNvCxnSpPr/>
          <p:nvPr/>
        </p:nvCxnSpPr>
        <p:spPr>
          <a:xfrm>
            <a:off x="539552" y="1756185"/>
            <a:ext cx="7128792" cy="0"/>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接连接符 14"/>
          <p:cNvCxnSpPr/>
          <p:nvPr/>
        </p:nvCxnSpPr>
        <p:spPr>
          <a:xfrm>
            <a:off x="539552" y="1756185"/>
            <a:ext cx="0" cy="148821"/>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接连接符 15"/>
          <p:cNvCxnSpPr/>
          <p:nvPr/>
        </p:nvCxnSpPr>
        <p:spPr>
          <a:xfrm>
            <a:off x="2408750" y="1743529"/>
            <a:ext cx="0" cy="148821"/>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接连接符 16"/>
          <p:cNvCxnSpPr/>
          <p:nvPr/>
        </p:nvCxnSpPr>
        <p:spPr>
          <a:xfrm>
            <a:off x="7668344" y="1746662"/>
            <a:ext cx="0" cy="148821"/>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22" name="图片 21" descr="jyrb.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0456" y="2321524"/>
            <a:ext cx="1440001" cy="2160000"/>
          </a:xfrm>
          <a:prstGeom prst="rect">
            <a:avLst/>
          </a:prstGeom>
        </p:spPr>
      </p:pic>
      <p:pic>
        <p:nvPicPr>
          <p:cNvPr id="2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3850" y="2321524"/>
            <a:ext cx="1340583"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6122" y="2321524"/>
            <a:ext cx="1340584" cy="2160000"/>
          </a:xfrm>
          <a:prstGeom prst="rect">
            <a:avLst/>
          </a:prstGeom>
        </p:spPr>
      </p:pic>
      <p:pic>
        <p:nvPicPr>
          <p:cNvPr id="34"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740352" y="2321524"/>
            <a:ext cx="1295798" cy="216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5" name="图片 3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96641" y="2321524"/>
            <a:ext cx="1293978" cy="2160000"/>
          </a:xfrm>
          <a:prstGeom prst="rect">
            <a:avLst/>
          </a:prstGeom>
        </p:spPr>
      </p:pic>
      <p:pic>
        <p:nvPicPr>
          <p:cNvPr id="40" name="图片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43286" y="2321524"/>
            <a:ext cx="1405132" cy="2160000"/>
          </a:xfrm>
          <a:prstGeom prst="rect">
            <a:avLst/>
          </a:prstGeom>
        </p:spPr>
      </p:pic>
      <p:sp>
        <p:nvSpPr>
          <p:cNvPr id="41" name="圆角矩形 40"/>
          <p:cNvSpPr/>
          <p:nvPr/>
        </p:nvSpPr>
        <p:spPr>
          <a:xfrm>
            <a:off x="108257" y="1892350"/>
            <a:ext cx="1440161" cy="326446"/>
          </a:xfrm>
          <a:prstGeom prst="roundRect">
            <a:avLst>
              <a:gd name="adj" fmla="val 3158"/>
            </a:avLst>
          </a:prstGeom>
          <a:solidFill>
            <a:srgbClr val="FF9900"/>
          </a:solidFill>
          <a:ln w="9525" cap="flat" cmpd="sng" algn="ctr">
            <a:noFill/>
            <a:prstDash val="solid"/>
            <a:round/>
            <a:headEnd type="none" w="med" len="med"/>
            <a:tailEnd type="none" w="med" len="med"/>
          </a:ln>
          <a:effectLst/>
        </p:spPr>
        <p:txBody>
          <a:bodyPr lIns="67500" tIns="35100" rIns="67500" bIns="35100" anchor="ctr"/>
          <a:lstStyle/>
          <a:p>
            <a:pPr algn="ctr" defTabSz="685765">
              <a:spcBef>
                <a:spcPct val="20000"/>
              </a:spcBef>
              <a:buClr>
                <a:srgbClr val="E1B40C"/>
              </a:buClr>
              <a:buSzPct val="80000"/>
            </a:pPr>
            <a:r>
              <a:rPr lang="zh-CN" altLang="en-US" sz="1600" dirty="0" smtClean="0">
                <a:solidFill>
                  <a:srgbClr val="FFFFFF"/>
                </a:solidFill>
                <a:latin typeface="微软雅黑" pitchFamily="34" charset="-122"/>
                <a:ea typeface="微软雅黑" pitchFamily="34" charset="-122"/>
              </a:rPr>
              <a:t>总裁开讲</a:t>
            </a:r>
            <a:endParaRPr lang="zh-CN" altLang="en-US" sz="1600" dirty="0">
              <a:solidFill>
                <a:srgbClr val="FFFFFF"/>
              </a:solidFill>
              <a:latin typeface="微软雅黑" pitchFamily="34" charset="-122"/>
              <a:ea typeface="微软雅黑" pitchFamily="34" charset="-122"/>
            </a:endParaRPr>
          </a:p>
        </p:txBody>
      </p:sp>
      <p:cxnSp>
        <p:nvCxnSpPr>
          <p:cNvPr id="42" name="直接连接符 41"/>
          <p:cNvCxnSpPr/>
          <p:nvPr/>
        </p:nvCxnSpPr>
        <p:spPr>
          <a:xfrm>
            <a:off x="5508104" y="1755912"/>
            <a:ext cx="0" cy="148821"/>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 name="圆角矩形 19"/>
          <p:cNvSpPr/>
          <p:nvPr/>
        </p:nvSpPr>
        <p:spPr>
          <a:xfrm>
            <a:off x="3183849" y="1883608"/>
            <a:ext cx="1340584" cy="344107"/>
          </a:xfrm>
          <a:prstGeom prst="roundRect">
            <a:avLst>
              <a:gd name="adj" fmla="val 3158"/>
            </a:avLst>
          </a:prstGeom>
          <a:solidFill>
            <a:schemeClr val="accent2">
              <a:lumMod val="40000"/>
              <a:lumOff val="60000"/>
            </a:schemeClr>
          </a:solidFill>
          <a:ln w="9525" cap="flat" cmpd="sng" algn="ctr">
            <a:noFill/>
            <a:prstDash val="solid"/>
            <a:round/>
            <a:headEnd type="none" w="med" len="med"/>
            <a:tailEnd type="none" w="med" len="med"/>
          </a:ln>
          <a:effectLst/>
        </p:spPr>
        <p:txBody>
          <a:bodyPr lIns="67500" tIns="35100" rIns="67500" bIns="35100" anchor="ctr"/>
          <a:lstStyle/>
          <a:p>
            <a:pPr algn="ctr" defTabSz="685765">
              <a:spcBef>
                <a:spcPct val="20000"/>
              </a:spcBef>
              <a:buClr>
                <a:srgbClr val="E1B40C"/>
              </a:buClr>
              <a:buSzPct val="80000"/>
            </a:pPr>
            <a:r>
              <a:rPr lang="zh-CN" altLang="en-US" sz="1600" dirty="0" smtClean="0">
                <a:solidFill>
                  <a:srgbClr val="FFFFFF"/>
                </a:solidFill>
                <a:latin typeface="微软雅黑" pitchFamily="34" charset="-122"/>
                <a:ea typeface="微软雅黑" pitchFamily="34" charset="-122"/>
              </a:rPr>
              <a:t>资金洞察</a:t>
            </a:r>
            <a:endParaRPr lang="zh-CN" altLang="en-US" sz="1600" dirty="0">
              <a:solidFill>
                <a:srgbClr val="FFFFFF"/>
              </a:solidFill>
              <a:latin typeface="微软雅黑" pitchFamily="34" charset="-122"/>
              <a:ea typeface="微软雅黑" pitchFamily="34" charset="-122"/>
            </a:endParaRPr>
          </a:p>
        </p:txBody>
      </p:sp>
      <p:cxnSp>
        <p:nvCxnSpPr>
          <p:cNvPr id="21" name="直接连接符 20"/>
          <p:cNvCxnSpPr/>
          <p:nvPr/>
        </p:nvCxnSpPr>
        <p:spPr>
          <a:xfrm>
            <a:off x="3821044" y="1743072"/>
            <a:ext cx="0" cy="148821"/>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35841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7423" y="2485041"/>
            <a:ext cx="1514339" cy="2271509"/>
          </a:xfrm>
          <a:prstGeom prst="rect">
            <a:avLst/>
          </a:prstGeom>
        </p:spPr>
      </p:pic>
      <p:sp>
        <p:nvSpPr>
          <p:cNvPr id="3" name="标题 2"/>
          <p:cNvSpPr>
            <a:spLocks noGrp="1"/>
          </p:cNvSpPr>
          <p:nvPr>
            <p:ph type="title"/>
          </p:nvPr>
        </p:nvSpPr>
        <p:spPr/>
        <p:txBody>
          <a:bodyPr/>
          <a:lstStyle/>
          <a:p>
            <a:r>
              <a:rPr lang="zh-CN" altLang="en-US" dirty="0" smtClean="0"/>
              <a:t>管理</a:t>
            </a:r>
            <a:r>
              <a:rPr lang="zh-CN" altLang="en-US" dirty="0"/>
              <a:t>方式的变化</a:t>
            </a:r>
          </a:p>
        </p:txBody>
      </p:sp>
      <p:sp>
        <p:nvSpPr>
          <p:cNvPr id="4" name="圆角矩形标注 3"/>
          <p:cNvSpPr/>
          <p:nvPr/>
        </p:nvSpPr>
        <p:spPr>
          <a:xfrm>
            <a:off x="2157438" y="843558"/>
            <a:ext cx="4892506" cy="594216"/>
          </a:xfrm>
          <a:prstGeom prst="wedgeRoundRectCallout">
            <a:avLst>
              <a:gd name="adj1" fmla="val -19619"/>
              <a:gd name="adj2" fmla="val 98473"/>
              <a:gd name="adj3" fmla="val 16667"/>
            </a:avLst>
          </a:prstGeom>
          <a:solidFill>
            <a:srgbClr val="F08300">
              <a:alpha val="87451"/>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b="1" dirty="0">
                <a:solidFill>
                  <a:schemeClr val="bg1"/>
                </a:solidFill>
                <a:latin typeface="微软雅黑" pitchFamily="34" charset="-122"/>
                <a:ea typeface="微软雅黑" pitchFamily="34" charset="-122"/>
                <a:cs typeface="Heiti SC Light"/>
              </a:rPr>
              <a:t>移动互联网时代员工的一天</a:t>
            </a:r>
          </a:p>
        </p:txBody>
      </p:sp>
      <p:sp>
        <p:nvSpPr>
          <p:cNvPr id="5" name="椭圆 4"/>
          <p:cNvSpPr/>
          <p:nvPr/>
        </p:nvSpPr>
        <p:spPr>
          <a:xfrm>
            <a:off x="1021017" y="1662774"/>
            <a:ext cx="662567" cy="620943"/>
          </a:xfrm>
          <a:prstGeom prst="ellipse">
            <a:avLst/>
          </a:prstGeom>
          <a:solidFill>
            <a:srgbClr val="5AA1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dirty="0">
              <a:solidFill>
                <a:srgbClr val="FFFFFF"/>
              </a:solidFill>
            </a:endParaRPr>
          </a:p>
        </p:txBody>
      </p:sp>
      <p:sp>
        <p:nvSpPr>
          <p:cNvPr id="6" name="矩形 4"/>
          <p:cNvSpPr>
            <a:spLocks noChangeArrowheads="1"/>
          </p:cNvSpPr>
          <p:nvPr/>
        </p:nvSpPr>
        <p:spPr bwMode="auto">
          <a:xfrm>
            <a:off x="1093290" y="1855791"/>
            <a:ext cx="5757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Arial" charset="0"/>
              <a:buNone/>
            </a:pPr>
            <a:r>
              <a:rPr lang="en-US" altLang="zh-CN" sz="1100" dirty="0" smtClean="0">
                <a:solidFill>
                  <a:srgbClr val="FFFFFF"/>
                </a:solidFill>
                <a:latin typeface="微软雅黑" charset="0"/>
                <a:ea typeface="微软雅黑" charset="0"/>
                <a:cs typeface="微软雅黑" charset="0"/>
                <a:sym typeface="华文细黑" charset="0"/>
              </a:rPr>
              <a:t>8</a:t>
            </a:r>
            <a:r>
              <a:rPr lang="zh-CN" altLang="en-US" sz="1100" dirty="0" smtClean="0">
                <a:solidFill>
                  <a:srgbClr val="FFFFFF"/>
                </a:solidFill>
                <a:latin typeface="微软雅黑" charset="0"/>
                <a:ea typeface="微软雅黑" charset="0"/>
                <a:cs typeface="微软雅黑" charset="0"/>
                <a:sym typeface="华文细黑" charset="0"/>
              </a:rPr>
              <a:t>：</a:t>
            </a:r>
            <a:r>
              <a:rPr lang="en-US" altLang="zh-CN" sz="1100" dirty="0" smtClean="0">
                <a:solidFill>
                  <a:srgbClr val="FFFFFF"/>
                </a:solidFill>
                <a:latin typeface="微软雅黑" charset="0"/>
                <a:ea typeface="微软雅黑" charset="0"/>
                <a:cs typeface="微软雅黑" charset="0"/>
                <a:sym typeface="华文细黑" charset="0"/>
              </a:rPr>
              <a:t>30</a:t>
            </a:r>
            <a:endParaRPr lang="en-US" altLang="zh-CN" sz="1100" dirty="0">
              <a:solidFill>
                <a:srgbClr val="FFFFFF"/>
              </a:solidFill>
              <a:latin typeface="微软雅黑" charset="0"/>
              <a:ea typeface="微软雅黑" charset="0"/>
              <a:cs typeface="微软雅黑" charset="0"/>
              <a:sym typeface="华文细黑" charset="0"/>
            </a:endParaRPr>
          </a:p>
        </p:txBody>
      </p:sp>
      <p:grpSp>
        <p:nvGrpSpPr>
          <p:cNvPr id="7" name="组合 6"/>
          <p:cNvGrpSpPr/>
          <p:nvPr/>
        </p:nvGrpSpPr>
        <p:grpSpPr>
          <a:xfrm>
            <a:off x="2917854" y="2324273"/>
            <a:ext cx="662568" cy="648072"/>
            <a:chOff x="2699792" y="2004070"/>
            <a:chExt cx="662568" cy="648072"/>
          </a:xfrm>
        </p:grpSpPr>
        <p:sp>
          <p:nvSpPr>
            <p:cNvPr id="8" name="椭圆 7"/>
            <p:cNvSpPr/>
            <p:nvPr/>
          </p:nvSpPr>
          <p:spPr>
            <a:xfrm>
              <a:off x="2699792" y="2004070"/>
              <a:ext cx="662568" cy="648072"/>
            </a:xfrm>
            <a:prstGeom prst="ellipse">
              <a:avLst/>
            </a:prstGeom>
            <a:solidFill>
              <a:srgbClr val="6199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dirty="0">
                <a:solidFill>
                  <a:srgbClr val="FFFFFF"/>
                </a:solidFill>
              </a:endParaRPr>
            </a:p>
          </p:txBody>
        </p:sp>
        <p:sp>
          <p:nvSpPr>
            <p:cNvPr id="9" name="矩形 4"/>
            <p:cNvSpPr>
              <a:spLocks noChangeArrowheads="1"/>
            </p:cNvSpPr>
            <p:nvPr/>
          </p:nvSpPr>
          <p:spPr bwMode="auto">
            <a:xfrm>
              <a:off x="2772065" y="2197086"/>
              <a:ext cx="5757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Arial" charset="0"/>
                <a:buNone/>
              </a:pPr>
              <a:r>
                <a:rPr lang="en-US" altLang="zh-CN" sz="1100" dirty="0">
                  <a:solidFill>
                    <a:srgbClr val="FFFFFF"/>
                  </a:solidFill>
                  <a:latin typeface="微软雅黑" charset="0"/>
                  <a:ea typeface="微软雅黑" charset="0"/>
                  <a:cs typeface="微软雅黑" charset="0"/>
                  <a:sym typeface="华文细黑" charset="0"/>
                </a:rPr>
                <a:t>9</a:t>
              </a:r>
              <a:r>
                <a:rPr lang="zh-CN" altLang="en-US" sz="1100" dirty="0" smtClean="0">
                  <a:solidFill>
                    <a:srgbClr val="FFFFFF"/>
                  </a:solidFill>
                  <a:latin typeface="微软雅黑" charset="0"/>
                  <a:ea typeface="微软雅黑" charset="0"/>
                  <a:cs typeface="微软雅黑" charset="0"/>
                  <a:sym typeface="华文细黑" charset="0"/>
                </a:rPr>
                <a:t>：</a:t>
              </a:r>
              <a:r>
                <a:rPr lang="en-US" altLang="zh-CN" sz="1100" dirty="0" smtClean="0">
                  <a:solidFill>
                    <a:srgbClr val="FFFFFF"/>
                  </a:solidFill>
                  <a:latin typeface="微软雅黑" charset="0"/>
                  <a:ea typeface="微软雅黑" charset="0"/>
                  <a:cs typeface="微软雅黑" charset="0"/>
                  <a:sym typeface="华文细黑" charset="0"/>
                </a:rPr>
                <a:t>30</a:t>
              </a:r>
              <a:endParaRPr lang="en-US" altLang="zh-CN" sz="1100" dirty="0">
                <a:solidFill>
                  <a:srgbClr val="FFFFFF"/>
                </a:solidFill>
                <a:latin typeface="微软雅黑" charset="0"/>
                <a:ea typeface="微软雅黑" charset="0"/>
                <a:cs typeface="微软雅黑" charset="0"/>
                <a:sym typeface="华文细黑" charset="0"/>
              </a:endParaRPr>
            </a:p>
          </p:txBody>
        </p:sp>
      </p:grpSp>
      <p:grpSp>
        <p:nvGrpSpPr>
          <p:cNvPr id="10" name="组合 9"/>
          <p:cNvGrpSpPr/>
          <p:nvPr/>
        </p:nvGrpSpPr>
        <p:grpSpPr>
          <a:xfrm>
            <a:off x="5322410" y="1625370"/>
            <a:ext cx="689750" cy="648072"/>
            <a:chOff x="4572000" y="1944855"/>
            <a:chExt cx="689750" cy="648072"/>
          </a:xfrm>
        </p:grpSpPr>
        <p:sp>
          <p:nvSpPr>
            <p:cNvPr id="11" name="椭圆 10"/>
            <p:cNvSpPr/>
            <p:nvPr/>
          </p:nvSpPr>
          <p:spPr>
            <a:xfrm>
              <a:off x="4572000" y="1944855"/>
              <a:ext cx="662568" cy="648072"/>
            </a:xfrm>
            <a:prstGeom prst="ellipse">
              <a:avLst/>
            </a:prstGeom>
            <a:solidFill>
              <a:srgbClr val="9597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dirty="0">
                <a:solidFill>
                  <a:srgbClr val="FFFFFF"/>
                </a:solidFill>
              </a:endParaRPr>
            </a:p>
          </p:txBody>
        </p:sp>
        <p:sp>
          <p:nvSpPr>
            <p:cNvPr id="12" name="矩形 4"/>
            <p:cNvSpPr>
              <a:spLocks noChangeArrowheads="1"/>
            </p:cNvSpPr>
            <p:nvPr/>
          </p:nvSpPr>
          <p:spPr bwMode="auto">
            <a:xfrm>
              <a:off x="4602595" y="2137871"/>
              <a:ext cx="6591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Arial" charset="0"/>
                <a:buNone/>
              </a:pPr>
              <a:r>
                <a:rPr lang="en-US" altLang="zh-CN" sz="1100" dirty="0" smtClean="0">
                  <a:solidFill>
                    <a:srgbClr val="FFFFFF"/>
                  </a:solidFill>
                  <a:latin typeface="微软雅黑" charset="0"/>
                  <a:ea typeface="微软雅黑" charset="0"/>
                  <a:cs typeface="微软雅黑" charset="0"/>
                  <a:sym typeface="华文细黑" charset="0"/>
                </a:rPr>
                <a:t>11</a:t>
              </a:r>
              <a:r>
                <a:rPr lang="zh-CN" altLang="en-US" sz="1100" dirty="0" smtClean="0">
                  <a:solidFill>
                    <a:srgbClr val="FFFFFF"/>
                  </a:solidFill>
                  <a:latin typeface="微软雅黑" charset="0"/>
                  <a:ea typeface="微软雅黑" charset="0"/>
                  <a:cs typeface="微软雅黑" charset="0"/>
                  <a:sym typeface="华文细黑" charset="0"/>
                </a:rPr>
                <a:t>：</a:t>
              </a:r>
              <a:r>
                <a:rPr lang="en-US" altLang="zh-CN" sz="1100" dirty="0" smtClean="0">
                  <a:solidFill>
                    <a:srgbClr val="FFFFFF"/>
                  </a:solidFill>
                  <a:latin typeface="微软雅黑" charset="0"/>
                  <a:ea typeface="微软雅黑" charset="0"/>
                  <a:cs typeface="微软雅黑" charset="0"/>
                  <a:sym typeface="华文细黑" charset="0"/>
                </a:rPr>
                <a:t>30</a:t>
              </a:r>
              <a:endParaRPr lang="en-US" altLang="zh-CN" sz="1100" dirty="0">
                <a:solidFill>
                  <a:srgbClr val="FFFFFF"/>
                </a:solidFill>
                <a:latin typeface="微软雅黑" charset="0"/>
                <a:ea typeface="微软雅黑" charset="0"/>
                <a:cs typeface="微软雅黑" charset="0"/>
                <a:sym typeface="华文细黑" charset="0"/>
              </a:endParaRPr>
            </a:p>
          </p:txBody>
        </p:sp>
      </p:grpSp>
      <p:grpSp>
        <p:nvGrpSpPr>
          <p:cNvPr id="13" name="组合 12"/>
          <p:cNvGrpSpPr/>
          <p:nvPr/>
        </p:nvGrpSpPr>
        <p:grpSpPr>
          <a:xfrm>
            <a:off x="7293808" y="1923678"/>
            <a:ext cx="689750" cy="648072"/>
            <a:chOff x="6443943" y="2097255"/>
            <a:chExt cx="689750" cy="648072"/>
          </a:xfrm>
        </p:grpSpPr>
        <p:sp>
          <p:nvSpPr>
            <p:cNvPr id="14" name="椭圆 13"/>
            <p:cNvSpPr/>
            <p:nvPr/>
          </p:nvSpPr>
          <p:spPr>
            <a:xfrm>
              <a:off x="6443943" y="2097255"/>
              <a:ext cx="662568" cy="648072"/>
            </a:xfrm>
            <a:prstGeom prst="ellipse">
              <a:avLst/>
            </a:prstGeom>
            <a:solidFill>
              <a:srgbClr val="B3A63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dirty="0">
                <a:solidFill>
                  <a:srgbClr val="FFFFFF"/>
                </a:solidFill>
              </a:endParaRPr>
            </a:p>
          </p:txBody>
        </p:sp>
        <p:sp>
          <p:nvSpPr>
            <p:cNvPr id="15" name="矩形 4"/>
            <p:cNvSpPr>
              <a:spLocks noChangeArrowheads="1"/>
            </p:cNvSpPr>
            <p:nvPr/>
          </p:nvSpPr>
          <p:spPr bwMode="auto">
            <a:xfrm>
              <a:off x="6474538" y="2290271"/>
              <a:ext cx="6591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Arial" charset="0"/>
                <a:buNone/>
              </a:pPr>
              <a:r>
                <a:rPr lang="en-US" altLang="zh-CN" sz="1100" smtClean="0">
                  <a:solidFill>
                    <a:srgbClr val="FFFFFF"/>
                  </a:solidFill>
                  <a:latin typeface="微软雅黑" charset="0"/>
                  <a:ea typeface="微软雅黑" charset="0"/>
                  <a:cs typeface="微软雅黑" charset="0"/>
                  <a:sym typeface="华文细黑" charset="0"/>
                </a:rPr>
                <a:t>19</a:t>
              </a:r>
              <a:r>
                <a:rPr lang="zh-CN" altLang="en-US" sz="1100" smtClean="0">
                  <a:solidFill>
                    <a:srgbClr val="FFFFFF"/>
                  </a:solidFill>
                  <a:latin typeface="微软雅黑" charset="0"/>
                  <a:ea typeface="微软雅黑" charset="0"/>
                  <a:cs typeface="微软雅黑" charset="0"/>
                  <a:sym typeface="华文细黑" charset="0"/>
                </a:rPr>
                <a:t>：</a:t>
              </a:r>
              <a:r>
                <a:rPr lang="en-US" altLang="zh-CN" sz="1100" dirty="0" smtClean="0">
                  <a:solidFill>
                    <a:srgbClr val="FFFFFF"/>
                  </a:solidFill>
                  <a:latin typeface="微软雅黑" charset="0"/>
                  <a:ea typeface="微软雅黑" charset="0"/>
                  <a:cs typeface="微软雅黑" charset="0"/>
                  <a:sym typeface="华文细黑" charset="0"/>
                </a:rPr>
                <a:t>10</a:t>
              </a:r>
              <a:endParaRPr lang="en-US" altLang="zh-CN" sz="1100" dirty="0">
                <a:solidFill>
                  <a:srgbClr val="FFFFFF"/>
                </a:solidFill>
                <a:latin typeface="微软雅黑" charset="0"/>
                <a:ea typeface="微软雅黑" charset="0"/>
                <a:cs typeface="微软雅黑" charset="0"/>
                <a:sym typeface="华文细黑" charset="0"/>
              </a:endParaRPr>
            </a:p>
          </p:txBody>
        </p:sp>
      </p:grpSp>
      <p:pic>
        <p:nvPicPr>
          <p:cNvPr id="1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5488" y="2838325"/>
            <a:ext cx="1400759" cy="2241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直接连接符 16"/>
          <p:cNvCxnSpPr/>
          <p:nvPr/>
        </p:nvCxnSpPr>
        <p:spPr>
          <a:xfrm>
            <a:off x="0" y="1995686"/>
            <a:ext cx="1021017" cy="1"/>
          </a:xfrm>
          <a:prstGeom prst="line">
            <a:avLst/>
          </a:prstGeom>
          <a:ln w="15875">
            <a:solidFill>
              <a:srgbClr val="5AA16E"/>
            </a:solidFill>
          </a:ln>
        </p:spPr>
        <p:style>
          <a:lnRef idx="2">
            <a:schemeClr val="accent1"/>
          </a:lnRef>
          <a:fillRef idx="0">
            <a:schemeClr val="accent1"/>
          </a:fillRef>
          <a:effectRef idx="1">
            <a:schemeClr val="accent1"/>
          </a:effectRef>
          <a:fontRef idx="minor">
            <a:schemeClr val="tx1"/>
          </a:fontRef>
        </p:style>
      </p:cxnSp>
      <p:cxnSp>
        <p:nvCxnSpPr>
          <p:cNvPr id="18" name="直接连接符 17"/>
          <p:cNvCxnSpPr/>
          <p:nvPr/>
        </p:nvCxnSpPr>
        <p:spPr>
          <a:xfrm>
            <a:off x="1683585" y="2002194"/>
            <a:ext cx="728175" cy="0"/>
          </a:xfrm>
          <a:prstGeom prst="line">
            <a:avLst/>
          </a:prstGeom>
          <a:ln w="15875">
            <a:solidFill>
              <a:srgbClr val="619950"/>
            </a:solidFill>
          </a:ln>
        </p:spPr>
        <p:style>
          <a:lnRef idx="2">
            <a:schemeClr val="accent1"/>
          </a:lnRef>
          <a:fillRef idx="0">
            <a:schemeClr val="accent1"/>
          </a:fillRef>
          <a:effectRef idx="1">
            <a:schemeClr val="accent1"/>
          </a:effectRef>
          <a:fontRef idx="minor">
            <a:schemeClr val="tx1"/>
          </a:fontRef>
        </p:style>
      </p:cxnSp>
      <p:cxnSp>
        <p:nvCxnSpPr>
          <p:cNvPr id="23" name="直接连接符 22"/>
          <p:cNvCxnSpPr>
            <a:endCxn id="5" idx="4"/>
          </p:cNvCxnSpPr>
          <p:nvPr/>
        </p:nvCxnSpPr>
        <p:spPr>
          <a:xfrm flipV="1">
            <a:off x="827584" y="2283717"/>
            <a:ext cx="524717" cy="296704"/>
          </a:xfrm>
          <a:prstGeom prst="line">
            <a:avLst/>
          </a:prstGeom>
          <a:ln w="15875">
            <a:solidFill>
              <a:srgbClr val="5AA16E"/>
            </a:solidFill>
            <a:headEnd type="oval"/>
            <a:tailEnd type="none"/>
          </a:ln>
        </p:spPr>
        <p:style>
          <a:lnRef idx="2">
            <a:schemeClr val="accent1"/>
          </a:lnRef>
          <a:fillRef idx="0">
            <a:schemeClr val="accent1"/>
          </a:fillRef>
          <a:effectRef idx="1">
            <a:schemeClr val="accent1"/>
          </a:effectRef>
          <a:fontRef idx="minor">
            <a:schemeClr val="tx1"/>
          </a:fontRef>
        </p:style>
      </p:cxnSp>
      <p:cxnSp>
        <p:nvCxnSpPr>
          <p:cNvPr id="25" name="直接连接符 24"/>
          <p:cNvCxnSpPr>
            <a:endCxn id="8" idx="1"/>
          </p:cNvCxnSpPr>
          <p:nvPr/>
        </p:nvCxnSpPr>
        <p:spPr>
          <a:xfrm>
            <a:off x="2411760" y="2002194"/>
            <a:ext cx="603125" cy="416987"/>
          </a:xfrm>
          <a:prstGeom prst="line">
            <a:avLst/>
          </a:prstGeom>
          <a:ln w="15875">
            <a:solidFill>
              <a:srgbClr val="619950"/>
            </a:solidFill>
          </a:ln>
        </p:spPr>
        <p:style>
          <a:lnRef idx="2">
            <a:schemeClr val="accent1"/>
          </a:lnRef>
          <a:fillRef idx="0">
            <a:schemeClr val="accent1"/>
          </a:fillRef>
          <a:effectRef idx="1">
            <a:schemeClr val="accent1"/>
          </a:effectRef>
          <a:fontRef idx="minor">
            <a:schemeClr val="tx1"/>
          </a:fontRef>
        </p:style>
      </p:cxnSp>
      <p:cxnSp>
        <p:nvCxnSpPr>
          <p:cNvPr id="26" name="直接连接符 25"/>
          <p:cNvCxnSpPr/>
          <p:nvPr/>
        </p:nvCxnSpPr>
        <p:spPr>
          <a:xfrm flipV="1">
            <a:off x="2514724" y="2946878"/>
            <a:ext cx="630167" cy="76319"/>
          </a:xfrm>
          <a:prstGeom prst="line">
            <a:avLst/>
          </a:prstGeom>
          <a:ln w="15875">
            <a:solidFill>
              <a:srgbClr val="619950"/>
            </a:solidFill>
            <a:headEnd type="oval"/>
            <a:tailEnd type="none"/>
          </a:ln>
        </p:spPr>
        <p:style>
          <a:lnRef idx="2">
            <a:schemeClr val="accent1"/>
          </a:lnRef>
          <a:fillRef idx="0">
            <a:schemeClr val="accent1"/>
          </a:fillRef>
          <a:effectRef idx="1">
            <a:schemeClr val="accent1"/>
          </a:effectRef>
          <a:fontRef idx="minor">
            <a:schemeClr val="tx1"/>
          </a:fontRef>
        </p:style>
      </p:cxnSp>
      <p:sp>
        <p:nvSpPr>
          <p:cNvPr id="27" name="矩形 4"/>
          <p:cNvSpPr>
            <a:spLocks noChangeArrowheads="1"/>
          </p:cNvSpPr>
          <p:nvPr/>
        </p:nvSpPr>
        <p:spPr bwMode="auto">
          <a:xfrm>
            <a:off x="79609" y="1698425"/>
            <a:ext cx="10827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charset="0"/>
              <a:buNone/>
            </a:pPr>
            <a:r>
              <a:rPr lang="zh-CN" altLang="en-US" sz="1100" dirty="0" smtClean="0">
                <a:solidFill>
                  <a:srgbClr val="5AA16E"/>
                </a:solidFill>
                <a:latin typeface="微软雅黑" charset="0"/>
                <a:ea typeface="微软雅黑" charset="0"/>
                <a:cs typeface="微软雅黑" charset="0"/>
                <a:sym typeface="华文细黑" charset="0"/>
              </a:rPr>
              <a:t>看集团新闻</a:t>
            </a:r>
            <a:endParaRPr lang="en-US" altLang="zh-CN" sz="1100" dirty="0">
              <a:solidFill>
                <a:srgbClr val="5AA16E"/>
              </a:solidFill>
              <a:latin typeface="微软雅黑" charset="0"/>
              <a:ea typeface="微软雅黑" charset="0"/>
              <a:cs typeface="微软雅黑" charset="0"/>
              <a:sym typeface="华文细黑" charset="0"/>
            </a:endParaRPr>
          </a:p>
        </p:txBody>
      </p:sp>
      <p:sp>
        <p:nvSpPr>
          <p:cNvPr id="31" name="矩形 4"/>
          <p:cNvSpPr>
            <a:spLocks noChangeArrowheads="1"/>
          </p:cNvSpPr>
          <p:nvPr/>
        </p:nvSpPr>
        <p:spPr bwMode="auto">
          <a:xfrm>
            <a:off x="1763688" y="2499895"/>
            <a:ext cx="12288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charset="0"/>
              <a:buNone/>
            </a:pPr>
            <a:r>
              <a:rPr lang="zh-CN" altLang="en-US" sz="1100" smtClean="0">
                <a:solidFill>
                  <a:srgbClr val="5AA16E"/>
                </a:solidFill>
                <a:latin typeface="微软雅黑" charset="0"/>
                <a:ea typeface="微软雅黑" charset="0"/>
                <a:cs typeface="微软雅黑" charset="0"/>
                <a:sym typeface="华文细黑" charset="0"/>
              </a:rPr>
              <a:t>查看</a:t>
            </a:r>
            <a:r>
              <a:rPr lang="zh-CN" altLang="en-US" sz="1100">
                <a:solidFill>
                  <a:srgbClr val="5AA16E"/>
                </a:solidFill>
                <a:latin typeface="微软雅黑" charset="0"/>
                <a:ea typeface="微软雅黑" charset="0"/>
                <a:cs typeface="微软雅黑" charset="0"/>
                <a:sym typeface="华文细黑" charset="0"/>
              </a:rPr>
              <a:t>通讯录</a:t>
            </a:r>
            <a:r>
              <a:rPr lang="zh-CN" altLang="en-US" sz="1100" smtClean="0">
                <a:solidFill>
                  <a:srgbClr val="5AA16E"/>
                </a:solidFill>
                <a:latin typeface="微软雅黑" charset="0"/>
                <a:ea typeface="微软雅黑" charset="0"/>
                <a:cs typeface="微软雅黑" charset="0"/>
                <a:sym typeface="华文细黑" charset="0"/>
              </a:rPr>
              <a:t>情况</a:t>
            </a:r>
            <a:endParaRPr lang="en-US" altLang="zh-CN" sz="1100" dirty="0">
              <a:solidFill>
                <a:srgbClr val="5AA16E"/>
              </a:solidFill>
              <a:latin typeface="微软雅黑" charset="0"/>
              <a:ea typeface="微软雅黑" charset="0"/>
              <a:cs typeface="微软雅黑" charset="0"/>
              <a:sym typeface="华文细黑" charset="0"/>
            </a:endParaRPr>
          </a:p>
        </p:txBody>
      </p:sp>
      <p:sp>
        <p:nvSpPr>
          <p:cNvPr id="32" name="矩形 4"/>
          <p:cNvSpPr>
            <a:spLocks noChangeArrowheads="1"/>
          </p:cNvSpPr>
          <p:nvPr/>
        </p:nvSpPr>
        <p:spPr bwMode="auto">
          <a:xfrm>
            <a:off x="7881689" y="2022108"/>
            <a:ext cx="10827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charset="0"/>
              <a:buNone/>
            </a:pPr>
            <a:r>
              <a:rPr lang="zh-CN" altLang="en-US" sz="1100" dirty="0" smtClean="0">
                <a:solidFill>
                  <a:srgbClr val="B3A63E"/>
                </a:solidFill>
                <a:latin typeface="微软雅黑" charset="0"/>
                <a:ea typeface="微软雅黑" charset="0"/>
                <a:cs typeface="微软雅黑" charset="0"/>
                <a:sym typeface="华文细黑" charset="0"/>
              </a:rPr>
              <a:t>跑步健身</a:t>
            </a:r>
            <a:endParaRPr lang="en-US" altLang="zh-CN" sz="1100" dirty="0">
              <a:solidFill>
                <a:srgbClr val="B3A63E"/>
              </a:solidFill>
              <a:latin typeface="微软雅黑" charset="0"/>
              <a:ea typeface="微软雅黑" charset="0"/>
              <a:cs typeface="微软雅黑" charset="0"/>
              <a:sym typeface="华文细黑" charset="0"/>
            </a:endParaRPr>
          </a:p>
        </p:txBody>
      </p:sp>
      <p:cxnSp>
        <p:nvCxnSpPr>
          <p:cNvPr id="33" name="直接连接符 32"/>
          <p:cNvCxnSpPr/>
          <p:nvPr/>
        </p:nvCxnSpPr>
        <p:spPr>
          <a:xfrm flipV="1">
            <a:off x="3580422" y="2580421"/>
            <a:ext cx="824609" cy="5462"/>
          </a:xfrm>
          <a:prstGeom prst="line">
            <a:avLst/>
          </a:prstGeom>
          <a:ln w="15875">
            <a:solidFill>
              <a:srgbClr val="959737"/>
            </a:solidFill>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flipV="1">
            <a:off x="4405031" y="1949191"/>
            <a:ext cx="541508" cy="631232"/>
          </a:xfrm>
          <a:prstGeom prst="line">
            <a:avLst/>
          </a:prstGeom>
          <a:ln w="15875">
            <a:solidFill>
              <a:srgbClr val="959737"/>
            </a:solidFill>
          </a:ln>
        </p:spPr>
        <p:style>
          <a:lnRef idx="2">
            <a:schemeClr val="accent1"/>
          </a:lnRef>
          <a:fillRef idx="0">
            <a:schemeClr val="accent1"/>
          </a:fillRef>
          <a:effectRef idx="1">
            <a:schemeClr val="accent1"/>
          </a:effectRef>
          <a:fontRef idx="minor">
            <a:schemeClr val="tx1"/>
          </a:fontRef>
        </p:style>
      </p:cxnSp>
      <p:cxnSp>
        <p:nvCxnSpPr>
          <p:cNvPr id="35" name="直接连接符 34"/>
          <p:cNvCxnSpPr>
            <a:endCxn id="11" idx="2"/>
          </p:cNvCxnSpPr>
          <p:nvPr/>
        </p:nvCxnSpPr>
        <p:spPr>
          <a:xfrm>
            <a:off x="4933486" y="1949191"/>
            <a:ext cx="388924" cy="215"/>
          </a:xfrm>
          <a:prstGeom prst="line">
            <a:avLst/>
          </a:prstGeom>
          <a:ln w="15875">
            <a:solidFill>
              <a:srgbClr val="959737"/>
            </a:solidFill>
          </a:ln>
        </p:spPr>
        <p:style>
          <a:lnRef idx="2">
            <a:schemeClr val="accent1"/>
          </a:lnRef>
          <a:fillRef idx="0">
            <a:schemeClr val="accent1"/>
          </a:fillRef>
          <a:effectRef idx="1">
            <a:schemeClr val="accent1"/>
          </a:effectRef>
          <a:fontRef idx="minor">
            <a:schemeClr val="tx1"/>
          </a:fontRef>
        </p:style>
      </p:cxnSp>
      <p:cxnSp>
        <p:nvCxnSpPr>
          <p:cNvPr id="36" name="直接连接符 35"/>
          <p:cNvCxnSpPr>
            <a:stCxn id="11" idx="6"/>
          </p:cNvCxnSpPr>
          <p:nvPr/>
        </p:nvCxnSpPr>
        <p:spPr>
          <a:xfrm>
            <a:off x="5984978" y="1949406"/>
            <a:ext cx="459230" cy="23839"/>
          </a:xfrm>
          <a:prstGeom prst="line">
            <a:avLst/>
          </a:prstGeom>
          <a:ln w="15875">
            <a:solidFill>
              <a:srgbClr val="B3A63E"/>
            </a:solidFill>
          </a:ln>
        </p:spPr>
        <p:style>
          <a:lnRef idx="2">
            <a:schemeClr val="accent1"/>
          </a:lnRef>
          <a:fillRef idx="0">
            <a:schemeClr val="accent1"/>
          </a:fillRef>
          <a:effectRef idx="1">
            <a:schemeClr val="accent1"/>
          </a:effectRef>
          <a:fontRef idx="minor">
            <a:schemeClr val="tx1"/>
          </a:fontRef>
        </p:style>
      </p:cxnSp>
      <p:cxnSp>
        <p:nvCxnSpPr>
          <p:cNvPr id="39" name="直接连接符 38"/>
          <p:cNvCxnSpPr/>
          <p:nvPr/>
        </p:nvCxnSpPr>
        <p:spPr>
          <a:xfrm>
            <a:off x="6444208" y="1964233"/>
            <a:ext cx="361872" cy="309209"/>
          </a:xfrm>
          <a:prstGeom prst="line">
            <a:avLst/>
          </a:prstGeom>
          <a:ln w="15875">
            <a:solidFill>
              <a:srgbClr val="B3A63E"/>
            </a:solidFill>
          </a:ln>
        </p:spPr>
        <p:style>
          <a:lnRef idx="2">
            <a:schemeClr val="accent1"/>
          </a:lnRef>
          <a:fillRef idx="0">
            <a:schemeClr val="accent1"/>
          </a:fillRef>
          <a:effectRef idx="1">
            <a:schemeClr val="accent1"/>
          </a:effectRef>
          <a:fontRef idx="minor">
            <a:schemeClr val="tx1"/>
          </a:fontRef>
        </p:style>
      </p:cxnSp>
      <p:cxnSp>
        <p:nvCxnSpPr>
          <p:cNvPr id="40" name="直接连接符 39"/>
          <p:cNvCxnSpPr/>
          <p:nvPr/>
        </p:nvCxnSpPr>
        <p:spPr>
          <a:xfrm flipV="1">
            <a:off x="6806080" y="2247714"/>
            <a:ext cx="487728" cy="17092"/>
          </a:xfrm>
          <a:prstGeom prst="line">
            <a:avLst/>
          </a:prstGeom>
          <a:ln w="15875">
            <a:solidFill>
              <a:srgbClr val="B3A63E"/>
            </a:solidFill>
          </a:ln>
        </p:spPr>
        <p:style>
          <a:lnRef idx="2">
            <a:schemeClr val="accent1"/>
          </a:lnRef>
          <a:fillRef idx="0">
            <a:schemeClr val="accent1"/>
          </a:fillRef>
          <a:effectRef idx="1">
            <a:schemeClr val="accent1"/>
          </a:effectRef>
          <a:fontRef idx="minor">
            <a:schemeClr val="tx1"/>
          </a:fontRef>
        </p:style>
      </p:cxnSp>
      <p:cxnSp>
        <p:nvCxnSpPr>
          <p:cNvPr id="41" name="直接连接符 40"/>
          <p:cNvCxnSpPr/>
          <p:nvPr/>
        </p:nvCxnSpPr>
        <p:spPr>
          <a:xfrm>
            <a:off x="7956376" y="2243163"/>
            <a:ext cx="1187624" cy="0"/>
          </a:xfrm>
          <a:prstGeom prst="line">
            <a:avLst/>
          </a:prstGeom>
          <a:ln w="15875">
            <a:solidFill>
              <a:srgbClr val="CA8E3A"/>
            </a:solidFill>
          </a:ln>
        </p:spPr>
        <p:style>
          <a:lnRef idx="2">
            <a:schemeClr val="accent1"/>
          </a:lnRef>
          <a:fillRef idx="0">
            <a:schemeClr val="accent1"/>
          </a:fillRef>
          <a:effectRef idx="1">
            <a:schemeClr val="accent1"/>
          </a:effectRef>
          <a:fontRef idx="minor">
            <a:schemeClr val="tx1"/>
          </a:fontRef>
        </p:style>
      </p:cxnSp>
      <p:cxnSp>
        <p:nvCxnSpPr>
          <p:cNvPr id="46" name="直接连接符 45"/>
          <p:cNvCxnSpPr>
            <a:endCxn id="14" idx="4"/>
          </p:cNvCxnSpPr>
          <p:nvPr/>
        </p:nvCxnSpPr>
        <p:spPr>
          <a:xfrm flipH="1" flipV="1">
            <a:off x="7625092" y="2571750"/>
            <a:ext cx="410080" cy="278245"/>
          </a:xfrm>
          <a:prstGeom prst="line">
            <a:avLst/>
          </a:prstGeom>
          <a:ln w="15875">
            <a:solidFill>
              <a:srgbClr val="B3A63E"/>
            </a:solidFill>
            <a:headEnd type="oval"/>
            <a:tailEnd type="none"/>
          </a:ln>
        </p:spPr>
        <p:style>
          <a:lnRef idx="2">
            <a:schemeClr val="accent1"/>
          </a:lnRef>
          <a:fillRef idx="0">
            <a:schemeClr val="accent1"/>
          </a:fillRef>
          <a:effectRef idx="1">
            <a:schemeClr val="accent1"/>
          </a:effectRef>
          <a:fontRef idx="minor">
            <a:schemeClr val="tx1"/>
          </a:fontRef>
        </p:style>
      </p:cxnSp>
      <p:grpSp>
        <p:nvGrpSpPr>
          <p:cNvPr id="61" name="组合 60"/>
          <p:cNvGrpSpPr/>
          <p:nvPr/>
        </p:nvGrpSpPr>
        <p:grpSpPr>
          <a:xfrm>
            <a:off x="4063242" y="2121337"/>
            <a:ext cx="662568" cy="648072"/>
            <a:chOff x="2699792" y="2004070"/>
            <a:chExt cx="662568" cy="648072"/>
          </a:xfrm>
        </p:grpSpPr>
        <p:sp>
          <p:nvSpPr>
            <p:cNvPr id="62" name="椭圆 61"/>
            <p:cNvSpPr/>
            <p:nvPr/>
          </p:nvSpPr>
          <p:spPr>
            <a:xfrm>
              <a:off x="2699792" y="2004070"/>
              <a:ext cx="662568" cy="648072"/>
            </a:xfrm>
            <a:prstGeom prst="ellipse">
              <a:avLst/>
            </a:prstGeom>
            <a:solidFill>
              <a:srgbClr val="6199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dirty="0">
                <a:solidFill>
                  <a:srgbClr val="FFFFFF"/>
                </a:solidFill>
              </a:endParaRPr>
            </a:p>
          </p:txBody>
        </p:sp>
        <p:sp>
          <p:nvSpPr>
            <p:cNvPr id="63" name="矩形 4"/>
            <p:cNvSpPr>
              <a:spLocks noChangeArrowheads="1"/>
            </p:cNvSpPr>
            <p:nvPr/>
          </p:nvSpPr>
          <p:spPr bwMode="auto">
            <a:xfrm>
              <a:off x="2772065" y="2197086"/>
              <a:ext cx="5757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Arial" charset="0"/>
                <a:buNone/>
              </a:pPr>
              <a:r>
                <a:rPr lang="en-US" altLang="zh-CN" sz="1100" dirty="0">
                  <a:solidFill>
                    <a:srgbClr val="FFFFFF"/>
                  </a:solidFill>
                  <a:latin typeface="微软雅黑" charset="0"/>
                  <a:ea typeface="微软雅黑" charset="0"/>
                  <a:cs typeface="微软雅黑" charset="0"/>
                  <a:sym typeface="华文细黑" charset="0"/>
                </a:rPr>
                <a:t>9</a:t>
              </a:r>
              <a:r>
                <a:rPr lang="zh-CN" altLang="en-US" sz="1100" dirty="0" smtClean="0">
                  <a:solidFill>
                    <a:srgbClr val="FFFFFF"/>
                  </a:solidFill>
                  <a:latin typeface="微软雅黑" charset="0"/>
                  <a:ea typeface="微软雅黑" charset="0"/>
                  <a:cs typeface="微软雅黑" charset="0"/>
                  <a:sym typeface="华文细黑" charset="0"/>
                </a:rPr>
                <a:t>：</a:t>
              </a:r>
              <a:r>
                <a:rPr lang="en-US" altLang="zh-CN" sz="1100" dirty="0">
                  <a:solidFill>
                    <a:srgbClr val="FFFFFF"/>
                  </a:solidFill>
                  <a:latin typeface="微软雅黑" charset="0"/>
                  <a:ea typeface="微软雅黑" charset="0"/>
                  <a:cs typeface="微软雅黑" charset="0"/>
                  <a:sym typeface="华文细黑" charset="0"/>
                </a:rPr>
                <a:t>4</a:t>
              </a:r>
              <a:r>
                <a:rPr lang="en-US" altLang="zh-CN" sz="1100" dirty="0" smtClean="0">
                  <a:solidFill>
                    <a:srgbClr val="FFFFFF"/>
                  </a:solidFill>
                  <a:latin typeface="微软雅黑" charset="0"/>
                  <a:ea typeface="微软雅黑" charset="0"/>
                  <a:cs typeface="微软雅黑" charset="0"/>
                  <a:sym typeface="华文细黑" charset="0"/>
                </a:rPr>
                <a:t>0</a:t>
              </a:r>
              <a:endParaRPr lang="en-US" altLang="zh-CN" sz="1100" dirty="0">
                <a:solidFill>
                  <a:srgbClr val="FFFFFF"/>
                </a:solidFill>
                <a:latin typeface="微软雅黑" charset="0"/>
                <a:ea typeface="微软雅黑" charset="0"/>
                <a:cs typeface="微软雅黑" charset="0"/>
                <a:sym typeface="华文细黑" charset="0"/>
              </a:endParaRPr>
            </a:p>
          </p:txBody>
        </p:sp>
      </p:grpSp>
      <p:pic>
        <p:nvPicPr>
          <p:cNvPr id="64" name="图片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5673" y="3146123"/>
            <a:ext cx="1263508" cy="1895262"/>
          </a:xfrm>
          <a:prstGeom prst="rect">
            <a:avLst/>
          </a:prstGeom>
        </p:spPr>
      </p:pic>
      <p:cxnSp>
        <p:nvCxnSpPr>
          <p:cNvPr id="68" name="直接连接符 67"/>
          <p:cNvCxnSpPr>
            <a:stCxn id="64" idx="0"/>
            <a:endCxn id="62" idx="4"/>
          </p:cNvCxnSpPr>
          <p:nvPr/>
        </p:nvCxnSpPr>
        <p:spPr>
          <a:xfrm flipH="1" flipV="1">
            <a:off x="4394526" y="2769409"/>
            <a:ext cx="42901" cy="376714"/>
          </a:xfrm>
          <a:prstGeom prst="line">
            <a:avLst/>
          </a:prstGeom>
          <a:ln w="15875">
            <a:solidFill>
              <a:srgbClr val="619950"/>
            </a:solidFill>
            <a:headEnd type="oval"/>
            <a:tailEnd type="none"/>
          </a:ln>
        </p:spPr>
        <p:style>
          <a:lnRef idx="2">
            <a:schemeClr val="accent1"/>
          </a:lnRef>
          <a:fillRef idx="0">
            <a:schemeClr val="accent1"/>
          </a:fillRef>
          <a:effectRef idx="1">
            <a:schemeClr val="accent1"/>
          </a:effectRef>
          <a:fontRef idx="minor">
            <a:schemeClr val="tx1"/>
          </a:fontRef>
        </p:style>
      </p:cxnSp>
      <p:sp>
        <p:nvSpPr>
          <p:cNvPr id="71" name="矩形 4"/>
          <p:cNvSpPr>
            <a:spLocks noChangeArrowheads="1"/>
          </p:cNvSpPr>
          <p:nvPr/>
        </p:nvSpPr>
        <p:spPr bwMode="auto">
          <a:xfrm>
            <a:off x="3869691" y="1864881"/>
            <a:ext cx="13382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charset="0"/>
              <a:buNone/>
            </a:pPr>
            <a:r>
              <a:rPr lang="zh-CN" altLang="en-US" sz="1100" smtClean="0">
                <a:solidFill>
                  <a:srgbClr val="5AA16E"/>
                </a:solidFill>
                <a:latin typeface="微软雅黑" charset="0"/>
                <a:ea typeface="微软雅黑" charset="0"/>
                <a:cs typeface="微软雅黑" charset="0"/>
                <a:sym typeface="华文细黑" charset="0"/>
              </a:rPr>
              <a:t>小组沟通</a:t>
            </a:r>
            <a:endParaRPr lang="en-US" altLang="zh-CN" sz="1100" dirty="0">
              <a:solidFill>
                <a:srgbClr val="5AA16E"/>
              </a:solidFill>
              <a:latin typeface="微软雅黑" charset="0"/>
              <a:ea typeface="微软雅黑" charset="0"/>
              <a:cs typeface="微软雅黑" charset="0"/>
              <a:sym typeface="华文细黑" charset="0"/>
            </a:endParaRPr>
          </a:p>
        </p:txBody>
      </p:sp>
      <p:sp>
        <p:nvSpPr>
          <p:cNvPr id="72" name="矩形 4"/>
          <p:cNvSpPr>
            <a:spLocks noChangeArrowheads="1"/>
          </p:cNvSpPr>
          <p:nvPr/>
        </p:nvSpPr>
        <p:spPr bwMode="auto">
          <a:xfrm>
            <a:off x="5875626" y="2148970"/>
            <a:ext cx="10827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charset="0"/>
              <a:buNone/>
            </a:pPr>
            <a:r>
              <a:rPr lang="zh-CN" altLang="en-US" sz="1100" dirty="0" smtClean="0">
                <a:solidFill>
                  <a:srgbClr val="B3A63E"/>
                </a:solidFill>
                <a:latin typeface="微软雅黑" charset="0"/>
                <a:ea typeface="微软雅黑" charset="0"/>
                <a:cs typeface="微软雅黑" charset="0"/>
                <a:sym typeface="华文细黑" charset="0"/>
              </a:rPr>
              <a:t>报销查询</a:t>
            </a:r>
            <a:endParaRPr lang="en-US" altLang="zh-CN" sz="1100" dirty="0">
              <a:solidFill>
                <a:srgbClr val="B3A63E"/>
              </a:solidFill>
              <a:latin typeface="微软雅黑" charset="0"/>
              <a:ea typeface="微软雅黑" charset="0"/>
              <a:cs typeface="微软雅黑" charset="0"/>
              <a:sym typeface="华文细黑" charset="0"/>
            </a:endParaRPr>
          </a:p>
        </p:txBody>
      </p:sp>
      <p:cxnSp>
        <p:nvCxnSpPr>
          <p:cNvPr id="75" name="直接连接符 74"/>
          <p:cNvCxnSpPr>
            <a:stCxn id="53" idx="0"/>
            <a:endCxn id="11" idx="4"/>
          </p:cNvCxnSpPr>
          <p:nvPr/>
        </p:nvCxnSpPr>
        <p:spPr>
          <a:xfrm flipH="1" flipV="1">
            <a:off x="5653694" y="2273442"/>
            <a:ext cx="560899" cy="211599"/>
          </a:xfrm>
          <a:prstGeom prst="line">
            <a:avLst/>
          </a:prstGeom>
          <a:ln w="15875">
            <a:solidFill>
              <a:srgbClr val="B3A63E"/>
            </a:solidFill>
            <a:headEnd type="oval"/>
            <a:tailEnd type="none"/>
          </a:ln>
        </p:spPr>
        <p:style>
          <a:lnRef idx="2">
            <a:schemeClr val="accent1"/>
          </a:lnRef>
          <a:fillRef idx="0">
            <a:schemeClr val="accent1"/>
          </a:fillRef>
          <a:effectRef idx="1">
            <a:schemeClr val="accent1"/>
          </a:effectRef>
          <a:fontRef idx="minor">
            <a:schemeClr val="tx1"/>
          </a:fontRef>
        </p:style>
      </p:cxnSp>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4247" y="3068836"/>
            <a:ext cx="1340953" cy="2011430"/>
          </a:xfrm>
          <a:prstGeom prst="rect">
            <a:avLst/>
          </a:prstGeom>
        </p:spPr>
      </p:pic>
      <p:pic>
        <p:nvPicPr>
          <p:cNvPr id="44" name="图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520" y="2648309"/>
            <a:ext cx="1292302" cy="1939665"/>
          </a:xfrm>
          <a:prstGeom prst="rect">
            <a:avLst/>
          </a:prstGeom>
        </p:spPr>
      </p:pic>
    </p:spTree>
    <p:extLst>
      <p:ext uri="{BB962C8B-B14F-4D97-AF65-F5344CB8AC3E}">
        <p14:creationId xmlns:p14="http://schemas.microsoft.com/office/powerpoint/2010/main" val="27942381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00103" y="1275606"/>
            <a:ext cx="1357892" cy="1728192"/>
          </a:xfrm>
          <a:prstGeom prst="rect">
            <a:avLst/>
          </a:prstGeom>
          <a:solidFill>
            <a:srgbClr val="0070C0"/>
          </a:solidFill>
          <a:ln w="25400" cap="flat" cmpd="sng" algn="ctr">
            <a:noFill/>
            <a:prstDash val="solid"/>
          </a:ln>
          <a:effectLst/>
        </p:spPr>
        <p:txBody>
          <a:bodyPr rtlCol="0" anchor="b" anchorCtr="1"/>
          <a:lstStyle/>
          <a:p>
            <a:pPr algn="ctr" fontAlgn="auto">
              <a:spcBef>
                <a:spcPts val="0"/>
              </a:spcBef>
              <a:spcAft>
                <a:spcPts val="0"/>
              </a:spcAft>
            </a:pPr>
            <a:endParaRPr lang="zh-CN" altLang="en-US" sz="1800" b="1" kern="0" dirty="0">
              <a:solidFill>
                <a:srgbClr val="FFFFFF"/>
              </a:solidFill>
              <a:latin typeface="微软雅黑" panose="020B0503020204020204" pitchFamily="34" charset="-122"/>
              <a:ea typeface="微软雅黑" panose="020B0503020204020204" pitchFamily="34" charset="-122"/>
            </a:endParaRPr>
          </a:p>
        </p:txBody>
      </p:sp>
      <p:sp>
        <p:nvSpPr>
          <p:cNvPr id="5" name="椭圆 4"/>
          <p:cNvSpPr/>
          <p:nvPr/>
        </p:nvSpPr>
        <p:spPr>
          <a:xfrm>
            <a:off x="6480212" y="1779662"/>
            <a:ext cx="1496873" cy="994863"/>
          </a:xfrm>
          <a:prstGeom prst="ellipse">
            <a:avLst/>
          </a:prstGeom>
          <a:noFill/>
          <a:ln w="25400" cap="flat" cmpd="sng" algn="ctr">
            <a:solidFill>
              <a:schemeClr val="bg1">
                <a:lumMod val="85000"/>
              </a:schemeClr>
            </a:solidFill>
            <a:prstDash val="solid"/>
          </a:ln>
          <a:effectLst/>
        </p:spPr>
        <p:txBody>
          <a:bodyPr rtlCol="0" anchor="ctr"/>
          <a:lstStyle/>
          <a:p>
            <a:pPr algn="ctr" fontAlgn="auto">
              <a:spcBef>
                <a:spcPts val="0"/>
              </a:spcBef>
              <a:spcAft>
                <a:spcPts val="0"/>
              </a:spcAft>
            </a:pPr>
            <a:endParaRPr lang="zh-CN" altLang="en-US" sz="1800" kern="0" dirty="0" smtClean="0">
              <a:solidFill>
                <a:srgbClr val="FFFFFF"/>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cstate="print"/>
          <a:stretch>
            <a:fillRect/>
          </a:stretch>
        </p:blipFill>
        <p:spPr>
          <a:xfrm>
            <a:off x="4607743" y="1861361"/>
            <a:ext cx="504317" cy="458703"/>
          </a:xfrm>
          <a:prstGeom prst="rect">
            <a:avLst/>
          </a:prstGeom>
        </p:spPr>
      </p:pic>
      <p:sp>
        <p:nvSpPr>
          <p:cNvPr id="19" name="矩形 18"/>
          <p:cNvSpPr/>
          <p:nvPr/>
        </p:nvSpPr>
        <p:spPr>
          <a:xfrm>
            <a:off x="1868411" y="1851670"/>
            <a:ext cx="795377" cy="261535"/>
          </a:xfrm>
          <a:prstGeom prst="rect">
            <a:avLst/>
          </a:prstGeom>
          <a:solidFill>
            <a:schemeClr val="bg1">
              <a:lumMod val="65000"/>
            </a:schemeClr>
          </a:solidFill>
          <a:ln w="6350">
            <a:noFill/>
          </a:ln>
        </p:spPr>
        <p:txBody>
          <a:bodyPr wrap="square" lIns="91366" tIns="45683" rIns="91366" bIns="45683">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业务处理</a:t>
            </a:r>
            <a:r>
              <a:rPr lang="en-US" altLang="zh-CN" sz="1100" b="1" dirty="0" smtClean="0">
                <a:solidFill>
                  <a:schemeClr val="bg1"/>
                </a:solidFill>
                <a:latin typeface="微软雅黑" panose="020B0503020204020204" pitchFamily="34" charset="-122"/>
                <a:ea typeface="微软雅黑" panose="020B0503020204020204" pitchFamily="34" charset="-122"/>
              </a:rPr>
              <a:t>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868411" y="1446119"/>
            <a:ext cx="795377" cy="261535"/>
          </a:xfrm>
          <a:prstGeom prst="rect">
            <a:avLst/>
          </a:prstGeom>
          <a:solidFill>
            <a:schemeClr val="bg1">
              <a:lumMod val="65000"/>
            </a:schemeClr>
          </a:solidFill>
          <a:ln w="6350">
            <a:noFill/>
          </a:ln>
        </p:spPr>
        <p:txBody>
          <a:bodyPr wrap="square" lIns="91366" tIns="45683" rIns="91366" bIns="45683">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信息通知</a:t>
            </a:r>
            <a:r>
              <a:rPr lang="en-US" altLang="zh-CN" sz="1100" b="1" u="sng" dirty="0" smtClean="0">
                <a:solidFill>
                  <a:schemeClr val="bg1"/>
                </a:solidFill>
                <a:latin typeface="微软雅黑" panose="020B0503020204020204" pitchFamily="34" charset="-122"/>
                <a:ea typeface="微软雅黑" panose="020B0503020204020204" pitchFamily="34" charset="-122"/>
              </a:rPr>
              <a:t>            </a:t>
            </a:r>
            <a:endParaRPr lang="zh-CN" altLang="en-US" sz="1100" b="1" u="sng"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7452320" y="1144838"/>
            <a:ext cx="795377" cy="261535"/>
          </a:xfrm>
          <a:prstGeom prst="rect">
            <a:avLst/>
          </a:prstGeom>
          <a:solidFill>
            <a:srgbClr val="FFC000"/>
          </a:solidFill>
          <a:ln w="6350">
            <a:noFill/>
          </a:ln>
        </p:spPr>
        <p:txBody>
          <a:bodyPr wrap="square" lIns="91366" tIns="45683" rIns="91366" bIns="45683">
            <a:spAutoFit/>
          </a:bodyPr>
          <a:lstStyle/>
          <a:p>
            <a:pPr algn="ctr"/>
            <a:r>
              <a:rPr lang="zh-CN" altLang="en-US" sz="1100" b="1" dirty="0" smtClean="0">
                <a:solidFill>
                  <a:srgbClr val="262626"/>
                </a:solidFill>
                <a:latin typeface="微软雅黑" panose="020B0503020204020204" pitchFamily="34" charset="-122"/>
                <a:ea typeface="微软雅黑" panose="020B0503020204020204" pitchFamily="34" charset="-122"/>
              </a:rPr>
              <a:t>人际协作</a:t>
            </a:r>
            <a:r>
              <a:rPr lang="en-US" altLang="zh-CN" sz="1100" b="1" u="sng" dirty="0" smtClean="0">
                <a:solidFill>
                  <a:srgbClr val="262626"/>
                </a:solidFill>
                <a:latin typeface="微软雅黑" panose="020B0503020204020204" pitchFamily="34" charset="-122"/>
                <a:ea typeface="微软雅黑" panose="020B0503020204020204" pitchFamily="34" charset="-122"/>
              </a:rPr>
              <a:t>            </a:t>
            </a:r>
            <a:endParaRPr lang="zh-CN" altLang="en-US" sz="1100" b="1" u="sng" dirty="0">
              <a:solidFill>
                <a:srgbClr val="262626"/>
              </a:solidFill>
              <a:latin typeface="微软雅黑" panose="020B0503020204020204" pitchFamily="34" charset="-122"/>
              <a:ea typeface="微软雅黑" panose="020B0503020204020204" pitchFamily="34" charset="-122"/>
            </a:endParaRP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4216" y="1866794"/>
            <a:ext cx="720080" cy="1050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84268" y="1491630"/>
            <a:ext cx="432048" cy="432048"/>
          </a:xfrm>
          <a:prstGeom prst="rect">
            <a:avLst/>
          </a:prstGeom>
          <a:noFill/>
          <a:ln w="6350">
            <a:noFill/>
          </a:ln>
        </p:spPr>
      </p:pic>
      <p:sp>
        <p:nvSpPr>
          <p:cNvPr id="24" name="矩形 23"/>
          <p:cNvSpPr/>
          <p:nvPr/>
        </p:nvSpPr>
        <p:spPr>
          <a:xfrm>
            <a:off x="6960256" y="3003798"/>
            <a:ext cx="744092" cy="261535"/>
          </a:xfrm>
          <a:prstGeom prst="rect">
            <a:avLst/>
          </a:prstGeom>
          <a:ln w="6350">
            <a:noFill/>
          </a:ln>
        </p:spPr>
        <p:txBody>
          <a:bodyPr wrap="square" lIns="91366" tIns="45683" rIns="91366" bIns="45683">
            <a:spAutoFit/>
          </a:bodyPr>
          <a:lstStyle/>
          <a:p>
            <a:pPr algn="ctr"/>
            <a:r>
              <a:rPr lang="zh-CN" altLang="en-US" sz="1100" b="1" dirty="0" smtClean="0">
                <a:solidFill>
                  <a:srgbClr val="FFFFFF">
                    <a:lumMod val="75000"/>
                  </a:srgbClr>
                </a:solidFill>
                <a:latin typeface="微软雅黑" panose="020B0503020204020204" pitchFamily="34" charset="-122"/>
                <a:ea typeface="微软雅黑" panose="020B0503020204020204" pitchFamily="34" charset="-122"/>
              </a:rPr>
              <a:t>组织成员</a:t>
            </a:r>
            <a:r>
              <a:rPr lang="en-US" altLang="zh-CN" sz="1100" b="1" u="sng" dirty="0" smtClean="0">
                <a:solidFill>
                  <a:srgbClr val="EA8A1C"/>
                </a:solidFill>
                <a:latin typeface="微软雅黑" panose="020B0503020204020204" pitchFamily="34" charset="-122"/>
                <a:ea typeface="微软雅黑" panose="020B0503020204020204" pitchFamily="34" charset="-122"/>
              </a:rPr>
              <a:t>            </a:t>
            </a:r>
            <a:endParaRPr lang="zh-CN" altLang="en-US" sz="1100" b="1" u="sng" dirty="0">
              <a:solidFill>
                <a:srgbClr val="EA8A1C"/>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76356" y="2067694"/>
            <a:ext cx="432048" cy="432048"/>
          </a:xfrm>
          <a:prstGeom prst="rect">
            <a:avLst/>
          </a:prstGeom>
          <a:noFill/>
          <a:ln w="6350">
            <a:noFill/>
          </a:ln>
        </p:spPr>
      </p:pic>
      <p:pic>
        <p:nvPicPr>
          <p:cNvPr id="26" name="图片 2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36196" y="2067694"/>
            <a:ext cx="432048" cy="432048"/>
          </a:xfrm>
          <a:prstGeom prst="rect">
            <a:avLst/>
          </a:prstGeom>
          <a:noFill/>
          <a:ln w="6350">
            <a:noFill/>
          </a:ln>
        </p:spPr>
      </p:pic>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7743" y="2499481"/>
            <a:ext cx="504317" cy="432309"/>
          </a:xfrm>
          <a:prstGeom prst="rect">
            <a:avLst/>
          </a:prstGeom>
        </p:spPr>
      </p:pic>
      <p:sp>
        <p:nvSpPr>
          <p:cNvPr id="28" name="矩形 27"/>
          <p:cNvSpPr/>
          <p:nvPr/>
        </p:nvSpPr>
        <p:spPr>
          <a:xfrm>
            <a:off x="1871700" y="2283718"/>
            <a:ext cx="795377" cy="261535"/>
          </a:xfrm>
          <a:prstGeom prst="rect">
            <a:avLst/>
          </a:prstGeom>
          <a:solidFill>
            <a:schemeClr val="bg1">
              <a:lumMod val="65000"/>
            </a:schemeClr>
          </a:solidFill>
          <a:ln w="6350">
            <a:noFill/>
          </a:ln>
        </p:spPr>
        <p:txBody>
          <a:bodyPr wrap="square" lIns="91366" tIns="45683" rIns="91366" bIns="45683">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业务自助</a:t>
            </a:r>
            <a:r>
              <a:rPr lang="en-US" altLang="zh-CN" sz="1100" b="1" dirty="0" smtClean="0">
                <a:solidFill>
                  <a:schemeClr val="bg1"/>
                </a:solidFill>
                <a:latin typeface="微软雅黑" panose="020B0503020204020204" pitchFamily="34" charset="-122"/>
                <a:ea typeface="微软雅黑" panose="020B0503020204020204" pitchFamily="34" charset="-122"/>
              </a:rPr>
              <a:t>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56276" y="2499742"/>
            <a:ext cx="432048" cy="432048"/>
          </a:xfrm>
          <a:prstGeom prst="rect">
            <a:avLst/>
          </a:prstGeom>
          <a:noFill/>
          <a:ln w="6350">
            <a:noFill/>
          </a:ln>
        </p:spPr>
      </p:pic>
      <p:sp>
        <p:nvSpPr>
          <p:cNvPr id="30" name="矩形 29"/>
          <p:cNvSpPr/>
          <p:nvPr/>
        </p:nvSpPr>
        <p:spPr>
          <a:xfrm>
            <a:off x="6908971" y="2067694"/>
            <a:ext cx="801552" cy="430812"/>
          </a:xfrm>
          <a:prstGeom prst="rect">
            <a:avLst/>
          </a:prstGeom>
          <a:ln w="6350">
            <a:noFill/>
          </a:ln>
        </p:spPr>
        <p:txBody>
          <a:bodyPr wrap="square" lIns="91366" tIns="45683" rIns="91366" bIns="45683">
            <a:spAutoFit/>
          </a:bodyPr>
          <a:lstStyle/>
          <a:p>
            <a:pPr algn="ctr"/>
            <a:r>
              <a:rPr lang="zh-CN" altLang="en-US" sz="1100" b="1" dirty="0" smtClean="0">
                <a:solidFill>
                  <a:srgbClr val="FFFFFF">
                    <a:lumMod val="75000"/>
                  </a:srgbClr>
                </a:solidFill>
                <a:latin typeface="微软雅黑" panose="020B0503020204020204" pitchFamily="34" charset="-122"/>
                <a:ea typeface="微软雅黑" panose="020B0503020204020204" pitchFamily="34" charset="-122"/>
              </a:rPr>
              <a:t>沟通与业务协作</a:t>
            </a:r>
            <a:r>
              <a:rPr lang="en-US" altLang="zh-CN" sz="1100" b="1" u="sng" dirty="0" smtClean="0">
                <a:solidFill>
                  <a:srgbClr val="EA8A1C"/>
                </a:solidFill>
                <a:latin typeface="微软雅黑" panose="020B0503020204020204" pitchFamily="34" charset="-122"/>
                <a:ea typeface="微软雅黑" panose="020B0503020204020204" pitchFamily="34" charset="-122"/>
              </a:rPr>
              <a:t>            </a:t>
            </a:r>
            <a:endParaRPr lang="zh-CN" altLang="en-US" sz="1100" b="1" u="sng" dirty="0">
              <a:solidFill>
                <a:srgbClr val="EA8A1C"/>
              </a:solidFill>
              <a:latin typeface="微软雅黑" panose="020B0503020204020204" pitchFamily="34" charset="-122"/>
              <a:ea typeface="微软雅黑" panose="020B0503020204020204" pitchFamily="34" charset="-122"/>
            </a:endParaRPr>
          </a:p>
        </p:txBody>
      </p:sp>
      <p:sp>
        <p:nvSpPr>
          <p:cNvPr id="31" name="矩形 30"/>
          <p:cNvSpPr/>
          <p:nvPr/>
        </p:nvSpPr>
        <p:spPr>
          <a:xfrm>
            <a:off x="1871700" y="2643758"/>
            <a:ext cx="795377" cy="261535"/>
          </a:xfrm>
          <a:prstGeom prst="rect">
            <a:avLst/>
          </a:prstGeom>
          <a:solidFill>
            <a:schemeClr val="bg1">
              <a:lumMod val="65000"/>
            </a:schemeClr>
          </a:solidFill>
          <a:ln w="6350">
            <a:noFill/>
          </a:ln>
        </p:spPr>
        <p:txBody>
          <a:bodyPr wrap="square" lIns="91366" tIns="45683" rIns="91366" bIns="45683">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管理报表</a:t>
            </a:r>
            <a:r>
              <a:rPr lang="en-US" altLang="zh-CN" sz="1100" b="1" dirty="0" smtClean="0">
                <a:solidFill>
                  <a:schemeClr val="bg1"/>
                </a:solidFill>
                <a:latin typeface="微软雅黑" panose="020B0503020204020204" pitchFamily="34" charset="-122"/>
                <a:ea typeface="微软雅黑" panose="020B0503020204020204" pitchFamily="34" charset="-122"/>
              </a:rPr>
              <a:t>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2" name="上箭头 31"/>
          <p:cNvSpPr/>
          <p:nvPr/>
        </p:nvSpPr>
        <p:spPr>
          <a:xfrm>
            <a:off x="2195736" y="2974701"/>
            <a:ext cx="240036" cy="893193"/>
          </a:xfrm>
          <a:prstGeom prst="upArrow">
            <a:avLst/>
          </a:prstGeom>
          <a:solidFill>
            <a:schemeClr val="accent1">
              <a:lumMod val="60000"/>
              <a:lumOff val="40000"/>
            </a:schemeClr>
          </a:solidFill>
          <a:ln w="25400" cap="flat" cmpd="sng" algn="ctr">
            <a:noFill/>
            <a:prstDash val="solid"/>
          </a:ln>
          <a:effectLst/>
        </p:spPr>
        <p:txBody>
          <a:bodyPr rtlCol="0" anchor="ctr"/>
          <a:lstStyle/>
          <a:p>
            <a:pPr algn="ctr" fontAlgn="auto">
              <a:spcBef>
                <a:spcPts val="0"/>
              </a:spcBef>
              <a:spcAft>
                <a:spcPts val="0"/>
              </a:spcAft>
            </a:pPr>
            <a:endParaRPr lang="zh-CN" altLang="en-US" sz="1800" kern="0" dirty="0" smtClean="0">
              <a:solidFill>
                <a:srgbClr val="FFFFFF"/>
              </a:solidFill>
              <a:latin typeface="微软雅黑" panose="020B0503020204020204" pitchFamily="34" charset="-122"/>
              <a:ea typeface="微软雅黑" panose="020B0503020204020204" pitchFamily="34" charset="-122"/>
            </a:endParaRPr>
          </a:p>
        </p:txBody>
      </p:sp>
      <p:sp>
        <p:nvSpPr>
          <p:cNvPr id="33" name="上箭头 32"/>
          <p:cNvSpPr/>
          <p:nvPr/>
        </p:nvSpPr>
        <p:spPr>
          <a:xfrm>
            <a:off x="7665320" y="3312468"/>
            <a:ext cx="240036" cy="717282"/>
          </a:xfrm>
          <a:prstGeom prst="upArrow">
            <a:avLst/>
          </a:prstGeom>
          <a:solidFill>
            <a:srgbClr val="00B0F0"/>
          </a:solidFill>
          <a:ln w="25400" cap="flat" cmpd="sng" algn="ctr">
            <a:noFill/>
            <a:prstDash val="solid"/>
          </a:ln>
          <a:effectLst/>
        </p:spPr>
        <p:txBody>
          <a:bodyPr rtlCol="0" anchor="ctr"/>
          <a:lstStyle/>
          <a:p>
            <a:pPr algn="ctr" fontAlgn="auto">
              <a:spcBef>
                <a:spcPts val="0"/>
              </a:spcBef>
              <a:spcAft>
                <a:spcPts val="0"/>
              </a:spcAft>
            </a:pPr>
            <a:endParaRPr lang="zh-CN" altLang="en-US" sz="1800" kern="0" dirty="0" smtClean="0">
              <a:solidFill>
                <a:srgbClr val="FFFFFF"/>
              </a:solidFill>
              <a:latin typeface="微软雅黑" panose="020B0503020204020204" pitchFamily="34" charset="-122"/>
              <a:ea typeface="微软雅黑" panose="020B0503020204020204" pitchFamily="34" charset="-122"/>
            </a:endParaRPr>
          </a:p>
        </p:txBody>
      </p:sp>
      <p:sp>
        <p:nvSpPr>
          <p:cNvPr id="34" name="上箭头 33"/>
          <p:cNvSpPr/>
          <p:nvPr/>
        </p:nvSpPr>
        <p:spPr>
          <a:xfrm flipV="1">
            <a:off x="2627784" y="2967788"/>
            <a:ext cx="240036" cy="900106"/>
          </a:xfrm>
          <a:prstGeom prst="upArrow">
            <a:avLst/>
          </a:prstGeom>
          <a:solidFill>
            <a:schemeClr val="accent1">
              <a:lumMod val="60000"/>
              <a:lumOff val="40000"/>
            </a:schemeClr>
          </a:solidFill>
          <a:ln w="25400" cap="flat" cmpd="sng" algn="ctr">
            <a:noFill/>
            <a:prstDash val="solid"/>
          </a:ln>
          <a:effectLst/>
        </p:spPr>
        <p:txBody>
          <a:bodyPr rtlCol="0" anchor="ctr"/>
          <a:lstStyle/>
          <a:p>
            <a:pPr algn="ctr" fontAlgn="auto">
              <a:spcBef>
                <a:spcPts val="0"/>
              </a:spcBef>
              <a:spcAft>
                <a:spcPts val="0"/>
              </a:spcAft>
            </a:pPr>
            <a:endParaRPr lang="zh-CN" altLang="en-US" sz="1800" kern="0" dirty="0" smtClean="0">
              <a:solidFill>
                <a:srgbClr val="FFFFFF"/>
              </a:solidFill>
              <a:latin typeface="微软雅黑" panose="020B0503020204020204" pitchFamily="34" charset="-122"/>
              <a:ea typeface="微软雅黑" panose="020B0503020204020204" pitchFamily="34" charset="-122"/>
            </a:endParaRPr>
          </a:p>
        </p:txBody>
      </p:sp>
      <p:sp>
        <p:nvSpPr>
          <p:cNvPr id="35" name="矩形 34"/>
          <p:cNvSpPr/>
          <p:nvPr/>
        </p:nvSpPr>
        <p:spPr>
          <a:xfrm>
            <a:off x="1460375" y="1025601"/>
            <a:ext cx="1117769" cy="261535"/>
          </a:xfrm>
          <a:prstGeom prst="rect">
            <a:avLst/>
          </a:prstGeom>
          <a:ln w="6350">
            <a:noFill/>
          </a:ln>
        </p:spPr>
        <p:txBody>
          <a:bodyPr wrap="square" lIns="91366" tIns="45683" rIns="91366" bIns="45683">
            <a:spAutoFit/>
          </a:bodyPr>
          <a:lstStyle/>
          <a:p>
            <a:pPr algn="ctr"/>
            <a:r>
              <a:rPr lang="zh-CN" altLang="en-US" sz="1100" b="1" dirty="0" smtClean="0">
                <a:solidFill>
                  <a:srgbClr val="FFFFFF">
                    <a:lumMod val="75000"/>
                  </a:srgbClr>
                </a:solidFill>
                <a:latin typeface="微软雅黑" panose="020B0503020204020204" pitchFamily="34" charset="-122"/>
                <a:ea typeface="微软雅黑" panose="020B0503020204020204" pitchFamily="34" charset="-122"/>
              </a:rPr>
              <a:t>业务移动化</a:t>
            </a:r>
            <a:r>
              <a:rPr lang="en-US" altLang="zh-CN" sz="1100" b="1" u="sng" dirty="0" smtClean="0">
                <a:solidFill>
                  <a:srgbClr val="EA8A1C"/>
                </a:solidFill>
                <a:latin typeface="微软雅黑" panose="020B0503020204020204" pitchFamily="34" charset="-122"/>
                <a:ea typeface="微软雅黑" panose="020B0503020204020204" pitchFamily="34" charset="-122"/>
              </a:rPr>
              <a:t>            </a:t>
            </a:r>
            <a:endParaRPr lang="zh-CN" altLang="en-US" sz="1100" b="1" u="sng" dirty="0">
              <a:solidFill>
                <a:srgbClr val="EA8A1C"/>
              </a:solidFill>
              <a:latin typeface="微软雅黑" panose="020B0503020204020204" pitchFamily="34" charset="-122"/>
              <a:ea typeface="微软雅黑" panose="020B0503020204020204" pitchFamily="34" charset="-122"/>
            </a:endParaRPr>
          </a:p>
        </p:txBody>
      </p:sp>
      <p:sp>
        <p:nvSpPr>
          <p:cNvPr id="36" name="上箭头 35"/>
          <p:cNvSpPr/>
          <p:nvPr/>
        </p:nvSpPr>
        <p:spPr>
          <a:xfrm rot="5400000" flipV="1">
            <a:off x="3542553" y="2103067"/>
            <a:ext cx="240036" cy="670833"/>
          </a:xfrm>
          <a:prstGeom prst="upArrow">
            <a:avLst/>
          </a:prstGeom>
          <a:solidFill>
            <a:schemeClr val="accent1">
              <a:lumMod val="60000"/>
              <a:lumOff val="40000"/>
            </a:schemeClr>
          </a:solidFill>
          <a:ln w="25400" cap="flat" cmpd="sng" algn="ctr">
            <a:noFill/>
            <a:prstDash val="solid"/>
          </a:ln>
          <a:effectLst/>
        </p:spPr>
        <p:txBody>
          <a:bodyPr rtlCol="0" anchor="ctr"/>
          <a:lstStyle/>
          <a:p>
            <a:pPr algn="ctr" fontAlgn="auto">
              <a:spcBef>
                <a:spcPts val="0"/>
              </a:spcBef>
              <a:spcAft>
                <a:spcPts val="0"/>
              </a:spcAft>
            </a:pPr>
            <a:endParaRPr lang="zh-CN" altLang="en-US" sz="1800" kern="0" dirty="0" smtClean="0">
              <a:solidFill>
                <a:srgbClr val="FFFFFF"/>
              </a:solidFill>
              <a:latin typeface="微软雅黑" panose="020B0503020204020204" pitchFamily="34" charset="-122"/>
              <a:ea typeface="微软雅黑" panose="020B0503020204020204" pitchFamily="34" charset="-122"/>
            </a:endParaRPr>
          </a:p>
        </p:txBody>
      </p:sp>
      <p:sp>
        <p:nvSpPr>
          <p:cNvPr id="37" name="矩形 36"/>
          <p:cNvSpPr/>
          <p:nvPr/>
        </p:nvSpPr>
        <p:spPr>
          <a:xfrm>
            <a:off x="35496" y="1175914"/>
            <a:ext cx="1163613" cy="357190"/>
          </a:xfrm>
          <a:prstGeom prst="rect">
            <a:avLst/>
          </a:prstGeom>
          <a:solidFill>
            <a:srgbClr val="FFC000"/>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en-US" altLang="zh-CN" sz="1200" kern="0" dirty="0">
                <a:solidFill>
                  <a:srgbClr val="FFFFFF"/>
                </a:solidFill>
                <a:latin typeface="微软雅黑" panose="020B0503020204020204" pitchFamily="34" charset="-122"/>
                <a:ea typeface="微软雅黑" panose="020B0503020204020204" pitchFamily="34" charset="-122"/>
              </a:rPr>
              <a:t>online</a:t>
            </a:r>
          </a:p>
        </p:txBody>
      </p:sp>
      <p:pic>
        <p:nvPicPr>
          <p:cNvPr id="39"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572415">
            <a:off x="1582312" y="3326282"/>
            <a:ext cx="3143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572415">
            <a:off x="7288605" y="3330189"/>
            <a:ext cx="3143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2" name="组合 41"/>
          <p:cNvGrpSpPr/>
          <p:nvPr/>
        </p:nvGrpSpPr>
        <p:grpSpPr>
          <a:xfrm>
            <a:off x="1907704" y="3075806"/>
            <a:ext cx="1066339" cy="683049"/>
            <a:chOff x="1600136" y="2200573"/>
            <a:chExt cx="1145428" cy="784972"/>
          </a:xfrm>
        </p:grpSpPr>
        <p:pic>
          <p:nvPicPr>
            <p:cNvPr id="43" name="Picture 3"/>
            <p:cNvPicPr>
              <a:picLocks noChangeAspect="1"/>
            </p:cNvPicPr>
            <p:nvPr/>
          </p:nvPicPr>
          <p:blipFill>
            <a:blip r:embed="rId7" cstate="print">
              <a:extLst>
                <a:ext uri="{28A0092B-C50C-407E-A947-70E740481C1C}">
                  <a14:useLocalDpi xmlns:a14="http://schemas.microsoft.com/office/drawing/2010/main" val="0"/>
                </a:ext>
              </a:extLst>
            </a:blip>
            <a:srcRect b="-4013"/>
            <a:stretch>
              <a:fillRect/>
            </a:stretch>
          </p:blipFill>
          <p:spPr bwMode="auto">
            <a:xfrm>
              <a:off x="1600136" y="2200573"/>
              <a:ext cx="1145428" cy="784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文本框 3"/>
            <p:cNvSpPr txBox="1"/>
            <p:nvPr/>
          </p:nvSpPr>
          <p:spPr>
            <a:xfrm>
              <a:off x="1786952" y="2380837"/>
              <a:ext cx="570292" cy="424443"/>
            </a:xfrm>
            <a:prstGeom prst="rect">
              <a:avLst/>
            </a:prstGeom>
            <a:noFill/>
          </p:spPr>
          <p:txBody>
            <a:bodyPr wrap="none" rtlCol="0">
              <a:spAutoFit/>
            </a:bodyPr>
            <a:lstStyle/>
            <a:p>
              <a:r>
                <a:rPr lang="zh-CN" altLang="en-US" sz="900" dirty="0">
                  <a:solidFill>
                    <a:srgbClr val="0060C0">
                      <a:lumMod val="60000"/>
                      <a:lumOff val="40000"/>
                    </a:srgbClr>
                  </a:solidFill>
                  <a:latin typeface="微软雅黑" panose="020B0503020204020204" pitchFamily="34" charset="-122"/>
                  <a:ea typeface="微软雅黑" panose="020B0503020204020204" pitchFamily="34" charset="-122"/>
                </a:rPr>
                <a:t>云之</a:t>
              </a:r>
              <a:r>
                <a:rPr lang="zh-CN" altLang="en-US" sz="900" dirty="0" smtClean="0">
                  <a:solidFill>
                    <a:srgbClr val="0060C0">
                      <a:lumMod val="60000"/>
                      <a:lumOff val="40000"/>
                    </a:srgbClr>
                  </a:solidFill>
                  <a:latin typeface="微软雅黑" panose="020B0503020204020204" pitchFamily="34" charset="-122"/>
                  <a:ea typeface="微软雅黑" panose="020B0503020204020204" pitchFamily="34" charset="-122"/>
                </a:rPr>
                <a:t>家</a:t>
              </a:r>
              <a:endParaRPr lang="en-US" altLang="zh-CN" sz="900" dirty="0" smtClean="0">
                <a:solidFill>
                  <a:srgbClr val="0060C0">
                    <a:lumMod val="60000"/>
                    <a:lumOff val="40000"/>
                  </a:srgbClr>
                </a:solidFill>
                <a:latin typeface="微软雅黑" panose="020B0503020204020204" pitchFamily="34" charset="-122"/>
                <a:ea typeface="微软雅黑" panose="020B0503020204020204" pitchFamily="34" charset="-122"/>
              </a:endParaRPr>
            </a:p>
            <a:p>
              <a:r>
                <a:rPr lang="zh-CN" altLang="en-US" sz="900" dirty="0">
                  <a:solidFill>
                    <a:srgbClr val="0060C0">
                      <a:lumMod val="60000"/>
                      <a:lumOff val="40000"/>
                    </a:srgbClr>
                  </a:solidFill>
                  <a:latin typeface="微软雅黑" panose="020B0503020204020204" pitchFamily="34" charset="-122"/>
                  <a:ea typeface="微软雅黑" panose="020B0503020204020204" pitchFamily="34" charset="-122"/>
                </a:rPr>
                <a:t>微信</a:t>
              </a:r>
              <a:endParaRPr lang="en-US" altLang="zh-CN" sz="900" dirty="0" smtClean="0">
                <a:solidFill>
                  <a:srgbClr val="0060C0">
                    <a:lumMod val="60000"/>
                    <a:lumOff val="40000"/>
                  </a:srgbClr>
                </a:solidFill>
                <a:latin typeface="微软雅黑" panose="020B0503020204020204" pitchFamily="34" charset="-122"/>
                <a:ea typeface="微软雅黑" panose="020B0503020204020204" pitchFamily="34" charset="-122"/>
              </a:endParaRPr>
            </a:p>
          </p:txBody>
        </p:sp>
      </p:grpSp>
      <p:sp>
        <p:nvSpPr>
          <p:cNvPr id="45" name="矩形 44"/>
          <p:cNvSpPr/>
          <p:nvPr/>
        </p:nvSpPr>
        <p:spPr>
          <a:xfrm>
            <a:off x="770871" y="627534"/>
            <a:ext cx="7689562" cy="429198"/>
          </a:xfrm>
          <a:prstGeom prst="rect">
            <a:avLst/>
          </a:prstGeom>
          <a:solidFill>
            <a:srgbClr val="0070C0"/>
          </a:solidFill>
          <a:ln w="25400" cap="flat" cmpd="sng" algn="ctr">
            <a:noFill/>
            <a:prstDash val="solid"/>
          </a:ln>
          <a:effectLst/>
        </p:spPr>
        <p:txBody>
          <a:bodyPr rtlCol="0" anchor="b" anchorCtr="1"/>
          <a:lstStyle/>
          <a:p>
            <a:pPr algn="ctr" fontAlgn="auto">
              <a:spcBef>
                <a:spcPts val="0"/>
              </a:spcBef>
              <a:spcAft>
                <a:spcPts val="0"/>
              </a:spcAft>
            </a:pPr>
            <a:r>
              <a:rPr lang="zh-CN" altLang="en-US" sz="1800" b="1" kern="0" dirty="0">
                <a:solidFill>
                  <a:srgbClr val="FFFFFF"/>
                </a:solidFill>
                <a:latin typeface="微软雅黑" panose="020B0503020204020204" pitchFamily="34" charset="-122"/>
                <a:ea typeface="微软雅黑" panose="020B0503020204020204" pitchFamily="34" charset="-122"/>
              </a:rPr>
              <a:t>连接一切，沟通协作扁平化</a:t>
            </a:r>
          </a:p>
        </p:txBody>
      </p:sp>
      <p:sp>
        <p:nvSpPr>
          <p:cNvPr id="46" name="矩形 45"/>
          <p:cNvSpPr/>
          <p:nvPr/>
        </p:nvSpPr>
        <p:spPr>
          <a:xfrm>
            <a:off x="683568" y="3894391"/>
            <a:ext cx="7720152" cy="1053623"/>
          </a:xfrm>
          <a:prstGeom prst="rect">
            <a:avLst/>
          </a:prstGeom>
          <a:solidFill>
            <a:srgbClr val="0070C0"/>
          </a:solidFill>
          <a:ln w="25400" cap="flat" cmpd="sng" algn="ctr">
            <a:noFill/>
            <a:prstDash val="solid"/>
          </a:ln>
          <a:effectLst/>
        </p:spPr>
        <p:txBody>
          <a:bodyPr rtlCol="0" anchor="b" anchorCtr="1"/>
          <a:lstStyle/>
          <a:p>
            <a:pPr algn="ctr" fontAlgn="auto">
              <a:spcBef>
                <a:spcPts val="0"/>
              </a:spcBef>
              <a:spcAft>
                <a:spcPts val="0"/>
              </a:spcAft>
              <a:defRPr/>
            </a:pPr>
            <a:r>
              <a:rPr lang="zh-CN" altLang="en-US" sz="1800" b="1" kern="0" dirty="0" smtClean="0">
                <a:solidFill>
                  <a:srgbClr val="FFFFFF"/>
                </a:solidFill>
                <a:latin typeface="微软雅黑" panose="020B0503020204020204" pitchFamily="34" charset="-122"/>
                <a:ea typeface="微软雅黑" panose="020B0503020204020204" pitchFamily="34" charset="-122"/>
              </a:rPr>
              <a:t>企业信息化系统</a:t>
            </a:r>
            <a:endParaRPr lang="zh-CN" altLang="en-US" sz="1800" b="1" kern="0" dirty="0">
              <a:solidFill>
                <a:srgbClr val="FFFFFF"/>
              </a:solidFill>
              <a:latin typeface="微软雅黑" panose="020B0503020204020204" pitchFamily="34" charset="-122"/>
              <a:ea typeface="微软雅黑" panose="020B0503020204020204" pitchFamily="34" charset="-122"/>
            </a:endParaRPr>
          </a:p>
        </p:txBody>
      </p:sp>
      <p:sp>
        <p:nvSpPr>
          <p:cNvPr id="47" name="矩形 46"/>
          <p:cNvSpPr/>
          <p:nvPr/>
        </p:nvSpPr>
        <p:spPr>
          <a:xfrm>
            <a:off x="770871" y="4222399"/>
            <a:ext cx="1143008" cy="357190"/>
          </a:xfrm>
          <a:prstGeom prst="rect">
            <a:avLst/>
          </a:prstGeom>
          <a:solidFill>
            <a:schemeClr val="bg1">
              <a:lumMod val="5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smtClean="0">
                <a:solidFill>
                  <a:srgbClr val="FFFFFF"/>
                </a:solidFill>
                <a:latin typeface="微软雅黑" panose="020B0503020204020204" pitchFamily="34" charset="-122"/>
                <a:ea typeface="微软雅黑" panose="020B0503020204020204" pitchFamily="34" charset="-122"/>
              </a:rPr>
              <a:t>ERP</a:t>
            </a:r>
            <a:endParaRPr lang="zh-CN" altLang="en-US" sz="1400" dirty="0">
              <a:solidFill>
                <a:srgbClr val="FFFFFF"/>
              </a:solidFill>
              <a:latin typeface="微软雅黑" pitchFamily="34" charset="-122"/>
              <a:ea typeface="微软雅黑" pitchFamily="34" charset="-122"/>
            </a:endParaRPr>
          </a:p>
        </p:txBody>
      </p:sp>
      <p:sp>
        <p:nvSpPr>
          <p:cNvPr id="48" name="矩形 47"/>
          <p:cNvSpPr/>
          <p:nvPr/>
        </p:nvSpPr>
        <p:spPr>
          <a:xfrm>
            <a:off x="2355047" y="4219549"/>
            <a:ext cx="1143008" cy="357190"/>
          </a:xfrm>
          <a:prstGeom prst="rect">
            <a:avLst/>
          </a:prstGeom>
          <a:solidFill>
            <a:schemeClr val="bg1">
              <a:lumMod val="5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smtClean="0">
                <a:solidFill>
                  <a:srgbClr val="FFFFFF"/>
                </a:solidFill>
                <a:latin typeface="微软雅黑" pitchFamily="34" charset="-122"/>
                <a:ea typeface="微软雅黑" pitchFamily="34" charset="-122"/>
              </a:rPr>
              <a:t>CRM</a:t>
            </a:r>
            <a:endParaRPr lang="zh-CN" altLang="en-US" sz="1400" dirty="0">
              <a:solidFill>
                <a:srgbClr val="FFFFFF"/>
              </a:solidFill>
              <a:latin typeface="微软雅黑" pitchFamily="34" charset="-122"/>
              <a:ea typeface="微软雅黑" pitchFamily="34" charset="-122"/>
            </a:endParaRPr>
          </a:p>
        </p:txBody>
      </p:sp>
      <p:sp>
        <p:nvSpPr>
          <p:cNvPr id="49" name="矩形 48"/>
          <p:cNvSpPr/>
          <p:nvPr/>
        </p:nvSpPr>
        <p:spPr>
          <a:xfrm>
            <a:off x="3939223" y="4219549"/>
            <a:ext cx="1143008" cy="357190"/>
          </a:xfrm>
          <a:prstGeom prst="rect">
            <a:avLst/>
          </a:prstGeom>
          <a:solidFill>
            <a:schemeClr val="bg1">
              <a:lumMod val="5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smtClean="0">
                <a:solidFill>
                  <a:srgbClr val="FFFFFF"/>
                </a:solidFill>
                <a:latin typeface="微软雅黑" panose="020B0503020204020204" pitchFamily="34" charset="-122"/>
                <a:ea typeface="微软雅黑" panose="020B0503020204020204" pitchFamily="34" charset="-122"/>
              </a:rPr>
              <a:t>HR</a:t>
            </a:r>
            <a:endParaRPr lang="zh-CN" altLang="en-US" sz="1400" dirty="0">
              <a:solidFill>
                <a:srgbClr val="FFFFFF"/>
              </a:solidFill>
              <a:latin typeface="微软雅黑" pitchFamily="34" charset="-122"/>
              <a:ea typeface="微软雅黑" pitchFamily="34" charset="-122"/>
            </a:endParaRPr>
          </a:p>
        </p:txBody>
      </p:sp>
      <p:sp>
        <p:nvSpPr>
          <p:cNvPr id="50" name="矩形 49"/>
          <p:cNvSpPr/>
          <p:nvPr/>
        </p:nvSpPr>
        <p:spPr>
          <a:xfrm>
            <a:off x="5523399" y="4219549"/>
            <a:ext cx="1143008" cy="357190"/>
          </a:xfrm>
          <a:prstGeom prst="rect">
            <a:avLst/>
          </a:prstGeom>
          <a:solidFill>
            <a:schemeClr val="bg1">
              <a:lumMod val="5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smtClean="0">
                <a:solidFill>
                  <a:srgbClr val="FFFFFF"/>
                </a:solidFill>
                <a:latin typeface="微软雅黑" panose="020B0503020204020204" pitchFamily="34" charset="-122"/>
                <a:ea typeface="微软雅黑" panose="020B0503020204020204" pitchFamily="34" charset="-122"/>
              </a:rPr>
              <a:t>OA</a:t>
            </a:r>
            <a:endParaRPr lang="zh-CN" altLang="en-US" sz="1400" dirty="0">
              <a:solidFill>
                <a:srgbClr val="FFFFFF"/>
              </a:solidFill>
              <a:latin typeface="微软雅黑" pitchFamily="34" charset="-122"/>
              <a:ea typeface="微软雅黑" pitchFamily="34" charset="-122"/>
            </a:endParaRPr>
          </a:p>
        </p:txBody>
      </p:sp>
      <p:sp>
        <p:nvSpPr>
          <p:cNvPr id="51" name="矩形 50"/>
          <p:cNvSpPr/>
          <p:nvPr/>
        </p:nvSpPr>
        <p:spPr>
          <a:xfrm>
            <a:off x="7107575" y="4219549"/>
            <a:ext cx="1143008" cy="357190"/>
          </a:xfrm>
          <a:prstGeom prst="rect">
            <a:avLst/>
          </a:prstGeom>
          <a:solidFill>
            <a:schemeClr val="bg1">
              <a:lumMod val="5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smtClean="0">
                <a:solidFill>
                  <a:srgbClr val="FFFFFF"/>
                </a:solidFill>
                <a:latin typeface="微软雅黑" pitchFamily="34" charset="-122"/>
                <a:ea typeface="微软雅黑" pitchFamily="34" charset="-122"/>
              </a:rPr>
              <a:t>其它系统</a:t>
            </a:r>
            <a:endParaRPr lang="zh-CN" altLang="en-US" sz="1400" dirty="0">
              <a:solidFill>
                <a:srgbClr val="FFFFFF"/>
              </a:solidFill>
              <a:latin typeface="微软雅黑" pitchFamily="34" charset="-122"/>
              <a:ea typeface="微软雅黑" pitchFamily="34" charset="-122"/>
            </a:endParaRPr>
          </a:p>
        </p:txBody>
      </p:sp>
      <p:sp>
        <p:nvSpPr>
          <p:cNvPr id="41" name="矩形 40"/>
          <p:cNvSpPr/>
          <p:nvPr/>
        </p:nvSpPr>
        <p:spPr>
          <a:xfrm>
            <a:off x="7521039" y="3822383"/>
            <a:ext cx="795377" cy="261535"/>
          </a:xfrm>
          <a:prstGeom prst="rect">
            <a:avLst/>
          </a:prstGeom>
          <a:solidFill>
            <a:srgbClr val="FFC000"/>
          </a:solidFill>
          <a:ln w="6350">
            <a:noFill/>
          </a:ln>
        </p:spPr>
        <p:txBody>
          <a:bodyPr wrap="square" lIns="91366" tIns="45683" rIns="91366" bIns="45683">
            <a:spAutoFit/>
          </a:bodyPr>
          <a:lstStyle/>
          <a:p>
            <a:pPr algn="ctr"/>
            <a:r>
              <a:rPr lang="zh-CN" altLang="en-US" sz="1100" b="1" dirty="0" smtClean="0">
                <a:solidFill>
                  <a:srgbClr val="262626"/>
                </a:solidFill>
                <a:latin typeface="微软雅黑" panose="020B0503020204020204" pitchFamily="34" charset="-122"/>
                <a:ea typeface="微软雅黑" panose="020B0503020204020204" pitchFamily="34" charset="-122"/>
              </a:rPr>
              <a:t>业务流程</a:t>
            </a:r>
            <a:r>
              <a:rPr lang="en-US" altLang="zh-CN" sz="1100" b="1" u="sng" dirty="0" smtClean="0">
                <a:solidFill>
                  <a:srgbClr val="262626"/>
                </a:solidFill>
                <a:latin typeface="微软雅黑" panose="020B0503020204020204" pitchFamily="34" charset="-122"/>
                <a:ea typeface="微软雅黑" panose="020B0503020204020204" pitchFamily="34" charset="-122"/>
              </a:rPr>
              <a:t>           </a:t>
            </a:r>
            <a:endParaRPr lang="zh-CN" altLang="en-US" sz="1100" b="1" u="sng" dirty="0">
              <a:solidFill>
                <a:srgbClr val="262626"/>
              </a:solidFill>
              <a:latin typeface="微软雅黑" panose="020B0503020204020204" pitchFamily="34" charset="-122"/>
              <a:ea typeface="微软雅黑" panose="020B0503020204020204" pitchFamily="34" charset="-122"/>
            </a:endParaRPr>
          </a:p>
        </p:txBody>
      </p:sp>
      <p:sp>
        <p:nvSpPr>
          <p:cNvPr id="38" name="矩形 37"/>
          <p:cNvSpPr/>
          <p:nvPr/>
        </p:nvSpPr>
        <p:spPr>
          <a:xfrm>
            <a:off x="35496" y="3723878"/>
            <a:ext cx="1235739" cy="357190"/>
          </a:xfrm>
          <a:prstGeom prst="rect">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en-US" altLang="zh-CN" sz="1200" dirty="0">
                <a:solidFill>
                  <a:srgbClr val="FFFFFF"/>
                </a:solidFill>
                <a:latin typeface="微软雅黑" panose="020B0503020204020204" pitchFamily="34" charset="-122"/>
                <a:ea typeface="微软雅黑" panose="020B0503020204020204" pitchFamily="34" charset="-122"/>
              </a:rPr>
              <a:t>offline</a:t>
            </a:r>
            <a:endParaRPr lang="en-US" altLang="zh-CN" sz="1200" kern="0" dirty="0">
              <a:solidFill>
                <a:srgbClr val="FFFFFF"/>
              </a:solidFill>
              <a:latin typeface="微软雅黑" pitchFamily="34" charset="-122"/>
              <a:ea typeface="微软雅黑" pitchFamily="34" charset="-122"/>
            </a:endParaRPr>
          </a:p>
        </p:txBody>
      </p:sp>
      <p:sp>
        <p:nvSpPr>
          <p:cNvPr id="54" name="标题 2"/>
          <p:cNvSpPr>
            <a:spLocks noGrp="1"/>
          </p:cNvSpPr>
          <p:nvPr>
            <p:ph type="title"/>
          </p:nvPr>
        </p:nvSpPr>
        <p:spPr>
          <a:xfrm>
            <a:off x="323531" y="2"/>
            <a:ext cx="7128197" cy="520095"/>
          </a:xfrm>
        </p:spPr>
        <p:txBody>
          <a:bodyPr vert="horz" lIns="91440" tIns="45720" rIns="91440" bIns="45720" rtlCol="0" anchor="ctr">
            <a:normAutofit/>
          </a:bodyPr>
          <a:lstStyle/>
          <a:p>
            <a:r>
              <a:rPr lang="zh-CN" altLang="en-US" dirty="0" smtClean="0"/>
              <a:t>移动互联时代企业信息化建设</a:t>
            </a:r>
            <a:r>
              <a:rPr lang="en-US" altLang="zh-CN" dirty="0" smtClean="0"/>
              <a:t>O2O</a:t>
            </a:r>
            <a:r>
              <a:rPr lang="zh-CN" altLang="en-US" dirty="0" smtClean="0"/>
              <a:t>方案</a:t>
            </a:r>
            <a:endParaRPr lang="zh-CN" altLang="en-US" dirty="0"/>
          </a:p>
        </p:txBody>
      </p:sp>
    </p:spTree>
    <p:extLst>
      <p:ext uri="{BB962C8B-B14F-4D97-AF65-F5344CB8AC3E}">
        <p14:creationId xmlns:p14="http://schemas.microsoft.com/office/powerpoint/2010/main" val="23252770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92080" y="1851670"/>
            <a:ext cx="3851920" cy="1440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115616" y="1851670"/>
            <a:ext cx="4176464" cy="1569660"/>
          </a:xfrm>
          <a:prstGeom prst="rect">
            <a:avLst/>
          </a:prstGeom>
          <a:noFill/>
        </p:spPr>
        <p:txBody>
          <a:bodyPr wrap="square" rtlCol="0">
            <a:spAutoFit/>
          </a:bodyPr>
          <a:lstStyle/>
          <a:p>
            <a:pPr algn="r">
              <a:lnSpc>
                <a:spcPct val="120000"/>
              </a:lnSpc>
            </a:pPr>
            <a:r>
              <a:rPr lang="en-US" altLang="zh-CN" sz="4000" b="1" dirty="0" smtClean="0">
                <a:solidFill>
                  <a:schemeClr val="tx1">
                    <a:lumMod val="65000"/>
                    <a:lumOff val="35000"/>
                  </a:schemeClr>
                </a:solidFill>
                <a:latin typeface="微软雅黑" pitchFamily="34" charset="-122"/>
                <a:ea typeface="微软雅黑" pitchFamily="34" charset="-122"/>
              </a:rPr>
              <a:t>Second</a:t>
            </a:r>
          </a:p>
          <a:p>
            <a:pPr algn="r">
              <a:lnSpc>
                <a:spcPct val="120000"/>
              </a:lnSpc>
            </a:pPr>
            <a:r>
              <a:rPr lang="zh-CN" altLang="en-US" sz="4000" b="1" dirty="0" smtClean="0">
                <a:solidFill>
                  <a:schemeClr val="accent2"/>
                </a:solidFill>
                <a:latin typeface="微软雅黑" pitchFamily="34" charset="-122"/>
                <a:ea typeface="微软雅黑" pitchFamily="34" charset="-122"/>
              </a:rPr>
              <a:t>移动</a:t>
            </a:r>
            <a:r>
              <a:rPr lang="en-US" altLang="zh-CN" sz="4000" b="1" dirty="0" smtClean="0">
                <a:solidFill>
                  <a:schemeClr val="accent2"/>
                </a:solidFill>
                <a:latin typeface="微软雅黑" pitchFamily="34" charset="-122"/>
                <a:ea typeface="微软雅黑" pitchFamily="34" charset="-122"/>
              </a:rPr>
              <a:t>BOS</a:t>
            </a:r>
            <a:endParaRPr lang="zh-CN" altLang="en-US" sz="4000" b="1" dirty="0">
              <a:solidFill>
                <a:schemeClr val="accent2"/>
              </a:solidFill>
              <a:latin typeface="微软雅黑" pitchFamily="34" charset="-122"/>
              <a:ea typeface="微软雅黑" pitchFamily="34" charset="-122"/>
            </a:endParaRPr>
          </a:p>
        </p:txBody>
      </p:sp>
    </p:spTree>
    <p:extLst>
      <p:ext uri="{BB962C8B-B14F-4D97-AF65-F5344CB8AC3E}">
        <p14:creationId xmlns:p14="http://schemas.microsoft.com/office/powerpoint/2010/main" val="136338882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31640" y="665452"/>
            <a:ext cx="3816424" cy="3130434"/>
            <a:chOff x="179512" y="987574"/>
            <a:chExt cx="4690088" cy="3528392"/>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987574"/>
              <a:ext cx="3453728"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http://3g.k3cloud.kingdee.com/m/images/local/%E5%9C%B0%E5%9B%B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531" y="2221124"/>
              <a:ext cx="1234069" cy="22178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项目\K3Cloud3.0\界面截图\移动客户端\常用功能4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7279" y="2622092"/>
              <a:ext cx="956487" cy="149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688" y="1498666"/>
              <a:ext cx="2973552" cy="166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矩形 5"/>
          <p:cNvSpPr/>
          <p:nvPr/>
        </p:nvSpPr>
        <p:spPr>
          <a:xfrm>
            <a:off x="6262433" y="1419622"/>
            <a:ext cx="1440000" cy="1440000"/>
          </a:xfrm>
          <a:prstGeom prst="rect">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smtClean="0">
              <a:latin typeface="微软雅黑" pitchFamily="34" charset="-122"/>
              <a:ea typeface="微软雅黑" pitchFamily="34" charset="-122"/>
            </a:endParaRPr>
          </a:p>
        </p:txBody>
      </p:sp>
      <p:sp>
        <p:nvSpPr>
          <p:cNvPr id="7" name="矩形 6"/>
          <p:cNvSpPr/>
          <p:nvPr/>
        </p:nvSpPr>
        <p:spPr>
          <a:xfrm>
            <a:off x="7004731" y="2391830"/>
            <a:ext cx="900000" cy="900000"/>
          </a:xfrm>
          <a:prstGeom prst="rect">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smtClean="0">
              <a:latin typeface="微软雅黑" pitchFamily="34" charset="-122"/>
              <a:ea typeface="微软雅黑" pitchFamily="34" charset="-122"/>
            </a:endParaRPr>
          </a:p>
        </p:txBody>
      </p:sp>
      <p:sp>
        <p:nvSpPr>
          <p:cNvPr id="8" name="TextBox 7"/>
          <p:cNvSpPr txBox="1"/>
          <p:nvPr/>
        </p:nvSpPr>
        <p:spPr>
          <a:xfrm>
            <a:off x="4844491" y="1793519"/>
            <a:ext cx="1368152" cy="418191"/>
          </a:xfrm>
          <a:prstGeom prst="rect">
            <a:avLst/>
          </a:prstGeom>
          <a:noFill/>
        </p:spPr>
        <p:txBody>
          <a:bodyPr wrap="square" rtlCol="0">
            <a:spAutoFit/>
          </a:bodyPr>
          <a:lstStyle/>
          <a:p>
            <a:pPr algn="r">
              <a:lnSpc>
                <a:spcPct val="150000"/>
              </a:lnSpc>
            </a:pPr>
            <a:r>
              <a:rPr lang="zh-CN" altLang="en-US" sz="1600" b="1" dirty="0" smtClean="0">
                <a:solidFill>
                  <a:schemeClr val="accent2"/>
                </a:solidFill>
                <a:latin typeface="微软雅黑" pitchFamily="34" charset="-122"/>
                <a:ea typeface="微软雅黑" pitchFamily="34" charset="-122"/>
              </a:rPr>
              <a:t>配置</a:t>
            </a:r>
            <a:endParaRPr lang="en-US" altLang="zh-CN" sz="1600" b="1" dirty="0" smtClean="0">
              <a:solidFill>
                <a:schemeClr val="accent2"/>
              </a:solidFill>
              <a:latin typeface="微软雅黑" pitchFamily="34" charset="-122"/>
              <a:ea typeface="微软雅黑" pitchFamily="34" charset="-122"/>
            </a:endParaRPr>
          </a:p>
        </p:txBody>
      </p:sp>
      <p:sp>
        <p:nvSpPr>
          <p:cNvPr id="9" name="TextBox 8"/>
          <p:cNvSpPr txBox="1"/>
          <p:nvPr/>
        </p:nvSpPr>
        <p:spPr>
          <a:xfrm>
            <a:off x="5780594" y="2873839"/>
            <a:ext cx="1243203" cy="418191"/>
          </a:xfrm>
          <a:prstGeom prst="rect">
            <a:avLst/>
          </a:prstGeom>
          <a:noFill/>
        </p:spPr>
        <p:txBody>
          <a:bodyPr wrap="square" rtlCol="0">
            <a:spAutoFit/>
          </a:bodyPr>
          <a:lstStyle/>
          <a:p>
            <a:pPr algn="r">
              <a:lnSpc>
                <a:spcPct val="150000"/>
              </a:lnSpc>
            </a:pPr>
            <a:r>
              <a:rPr lang="zh-CN" altLang="en-US" sz="1600" b="1" dirty="0" smtClean="0">
                <a:solidFill>
                  <a:schemeClr val="accent2"/>
                </a:solidFill>
                <a:latin typeface="微软雅黑" pitchFamily="34" charset="-122"/>
                <a:ea typeface="微软雅黑" pitchFamily="34" charset="-122"/>
              </a:rPr>
              <a:t>编码</a:t>
            </a:r>
            <a:endParaRPr lang="en-US" altLang="zh-CN" sz="1600" b="1" dirty="0" smtClean="0">
              <a:solidFill>
                <a:schemeClr val="accent2"/>
              </a:solidFill>
              <a:latin typeface="微软雅黑" pitchFamily="34" charset="-122"/>
              <a:ea typeface="微软雅黑" pitchFamily="34" charset="-122"/>
            </a:endParaRPr>
          </a:p>
        </p:txBody>
      </p:sp>
      <p:grpSp>
        <p:nvGrpSpPr>
          <p:cNvPr id="11" name="组合 10"/>
          <p:cNvGrpSpPr/>
          <p:nvPr/>
        </p:nvGrpSpPr>
        <p:grpSpPr>
          <a:xfrm>
            <a:off x="1331640" y="3795886"/>
            <a:ext cx="6696743" cy="1015663"/>
            <a:chOff x="1259632" y="3291830"/>
            <a:chExt cx="7170603" cy="1457004"/>
          </a:xfrm>
        </p:grpSpPr>
        <p:sp>
          <p:nvSpPr>
            <p:cNvPr id="13" name="TextBox 12"/>
            <p:cNvSpPr txBox="1"/>
            <p:nvPr/>
          </p:nvSpPr>
          <p:spPr>
            <a:xfrm>
              <a:off x="1259634" y="3291831"/>
              <a:ext cx="7170601" cy="1457003"/>
            </a:xfrm>
            <a:prstGeom prst="rect">
              <a:avLst/>
            </a:prstGeom>
            <a:noFill/>
          </p:spPr>
          <p:txBody>
            <a:bodyPr wrap="square" rtlCol="0">
              <a:spAutoFit/>
            </a:bodyPr>
            <a:lstStyle/>
            <a:p>
              <a:pPr algn="ctr">
                <a:lnSpc>
                  <a:spcPct val="150000"/>
                </a:lnSpc>
              </a:pPr>
              <a:r>
                <a:rPr lang="en-US" altLang="zh-CN" sz="2000" b="1" dirty="0" smtClean="0">
                  <a:solidFill>
                    <a:schemeClr val="accent2"/>
                  </a:solidFill>
                  <a:latin typeface="微软雅黑" pitchFamily="34" charset="-122"/>
                  <a:ea typeface="微软雅黑" pitchFamily="34" charset="-122"/>
                </a:rPr>
                <a:t>K/3 Cloud </a:t>
              </a:r>
              <a:r>
                <a:rPr lang="zh-CN" altLang="en-US" sz="2000" b="1" dirty="0" smtClean="0">
                  <a:solidFill>
                    <a:schemeClr val="accent2"/>
                  </a:solidFill>
                  <a:latin typeface="微软雅黑" pitchFamily="34" charset="-122"/>
                  <a:ea typeface="微软雅黑" pitchFamily="34" charset="-122"/>
                </a:rPr>
                <a:t>移动</a:t>
              </a:r>
              <a:r>
                <a:rPr lang="en-US" altLang="zh-CN" b="1" dirty="0" smtClean="0">
                  <a:solidFill>
                    <a:schemeClr val="accent2"/>
                  </a:solidFill>
                  <a:latin typeface="微软雅黑" pitchFamily="34" charset="-122"/>
                  <a:ea typeface="微软雅黑" pitchFamily="34" charset="-122"/>
                </a:rPr>
                <a:t>BOS</a:t>
              </a:r>
              <a:endParaRPr lang="zh-CN" altLang="en-US" b="1" dirty="0" smtClean="0">
                <a:solidFill>
                  <a:schemeClr val="accent2"/>
                </a:solidFill>
                <a:latin typeface="微软雅黑" pitchFamily="34" charset="-122"/>
                <a:ea typeface="微软雅黑" pitchFamily="34" charset="-122"/>
              </a:endParaRPr>
            </a:p>
            <a:p>
              <a:pPr marL="285750" indent="-285750" algn="ctr">
                <a:lnSpc>
                  <a:spcPct val="150000"/>
                </a:lnSpc>
                <a:buFont typeface="Arial" pitchFamily="34" charset="0"/>
                <a:buChar char="•"/>
              </a:pPr>
              <a:r>
                <a:rPr lang="zh-CN" altLang="en-US" dirty="0" smtClean="0">
                  <a:solidFill>
                    <a:schemeClr val="tx1">
                      <a:lumMod val="65000"/>
                      <a:lumOff val="35000"/>
                    </a:schemeClr>
                  </a:solidFill>
                  <a:latin typeface="微软雅黑" pitchFamily="34" charset="-122"/>
                  <a:ea typeface="微软雅黑" pitchFamily="34" charset="-122"/>
                </a:rPr>
                <a:t>致力于成为</a:t>
              </a:r>
              <a:r>
                <a:rPr lang="en-US" altLang="zh-CN" b="1" dirty="0" smtClean="0">
                  <a:solidFill>
                    <a:schemeClr val="tx1">
                      <a:lumMod val="65000"/>
                      <a:lumOff val="35000"/>
                    </a:schemeClr>
                  </a:solidFill>
                  <a:latin typeface="微软雅黑" pitchFamily="34" charset="-122"/>
                  <a:ea typeface="微软雅黑" pitchFamily="34" charset="-122"/>
                </a:rPr>
                <a:t>[</a:t>
              </a:r>
              <a:r>
                <a:rPr lang="zh-CN" altLang="en-US" b="1" dirty="0" smtClean="0">
                  <a:solidFill>
                    <a:schemeClr val="tx1">
                      <a:lumMod val="65000"/>
                      <a:lumOff val="35000"/>
                    </a:schemeClr>
                  </a:solidFill>
                  <a:latin typeface="微软雅黑" pitchFamily="34" charset="-122"/>
                  <a:ea typeface="微软雅黑" pitchFamily="34" charset="-122"/>
                </a:rPr>
                <a:t>企业移动信息化</a:t>
              </a:r>
              <a:r>
                <a:rPr lang="en-US" altLang="zh-CN" b="1" dirty="0" smtClean="0">
                  <a:solidFill>
                    <a:schemeClr val="tx1">
                      <a:lumMod val="65000"/>
                      <a:lumOff val="35000"/>
                    </a:schemeClr>
                  </a:solidFill>
                  <a:latin typeface="微软雅黑" pitchFamily="34" charset="-122"/>
                  <a:ea typeface="微软雅黑" pitchFamily="34" charset="-122"/>
                </a:rPr>
                <a:t>]</a:t>
              </a:r>
              <a:r>
                <a:rPr lang="zh-CN" altLang="en-US" dirty="0" smtClean="0">
                  <a:solidFill>
                    <a:schemeClr val="tx1">
                      <a:lumMod val="65000"/>
                      <a:lumOff val="35000"/>
                    </a:schemeClr>
                  </a:solidFill>
                  <a:latin typeface="微软雅黑" pitchFamily="34" charset="-122"/>
                  <a:ea typeface="微软雅黑" pitchFamily="34" charset="-122"/>
                </a:rPr>
                <a:t>的首选开发平台</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14" name="圆角矩形 13"/>
            <p:cNvSpPr/>
            <p:nvPr/>
          </p:nvSpPr>
          <p:spPr>
            <a:xfrm>
              <a:off x="1259632" y="3291830"/>
              <a:ext cx="7056784" cy="1457003"/>
            </a:xfrm>
            <a:prstGeom prst="round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smtClean="0">
                <a:latin typeface="微软雅黑" pitchFamily="34" charset="-122"/>
                <a:ea typeface="微软雅黑" pitchFamily="34" charset="-122"/>
              </a:endParaRPr>
            </a:p>
          </p:txBody>
        </p:sp>
      </p:grpSp>
      <p:sp>
        <p:nvSpPr>
          <p:cNvPr id="16" name="TextBox 15"/>
          <p:cNvSpPr txBox="1"/>
          <p:nvPr/>
        </p:nvSpPr>
        <p:spPr>
          <a:xfrm>
            <a:off x="6572683" y="1822053"/>
            <a:ext cx="1080120" cy="461665"/>
          </a:xfrm>
          <a:prstGeom prst="rect">
            <a:avLst/>
          </a:prstGeom>
          <a:noFill/>
        </p:spPr>
        <p:txBody>
          <a:bodyPr wrap="square" rtlCol="0">
            <a:spAutoFit/>
          </a:bodyPr>
          <a:lstStyle/>
          <a:p>
            <a:r>
              <a:rPr lang="en-US" altLang="zh-CN" sz="2400" b="1" dirty="0" smtClean="0">
                <a:solidFill>
                  <a:schemeClr val="bg1"/>
                </a:solidFill>
                <a:latin typeface="微软雅黑" pitchFamily="34" charset="-122"/>
                <a:ea typeface="微软雅黑" pitchFamily="34" charset="-122"/>
              </a:rPr>
              <a:t>90%</a:t>
            </a:r>
            <a:endParaRPr lang="zh-CN" altLang="en-US" sz="2400" b="1" dirty="0" smtClean="0">
              <a:solidFill>
                <a:schemeClr val="bg1"/>
              </a:solidFill>
              <a:latin typeface="微软雅黑" pitchFamily="34" charset="-122"/>
              <a:ea typeface="微软雅黑" pitchFamily="34" charset="-122"/>
            </a:endParaRPr>
          </a:p>
        </p:txBody>
      </p:sp>
      <p:sp>
        <p:nvSpPr>
          <p:cNvPr id="17" name="TextBox 16"/>
          <p:cNvSpPr txBox="1"/>
          <p:nvPr/>
        </p:nvSpPr>
        <p:spPr>
          <a:xfrm>
            <a:off x="7020272" y="2614141"/>
            <a:ext cx="1080120" cy="461665"/>
          </a:xfrm>
          <a:prstGeom prst="rect">
            <a:avLst/>
          </a:prstGeom>
          <a:noFill/>
        </p:spPr>
        <p:txBody>
          <a:bodyPr wrap="square" rtlCol="0">
            <a:spAutoFit/>
          </a:bodyPr>
          <a:lstStyle/>
          <a:p>
            <a:r>
              <a:rPr lang="en-US" altLang="zh-CN" sz="2400" b="1" dirty="0">
                <a:solidFill>
                  <a:schemeClr val="bg1"/>
                </a:solidFill>
                <a:latin typeface="微软雅黑" pitchFamily="34" charset="-122"/>
                <a:ea typeface="微软雅黑" pitchFamily="34" charset="-122"/>
              </a:rPr>
              <a:t>1</a:t>
            </a:r>
            <a:r>
              <a:rPr lang="en-US" altLang="zh-CN" sz="2400" b="1" dirty="0" smtClean="0">
                <a:solidFill>
                  <a:schemeClr val="bg1"/>
                </a:solidFill>
                <a:latin typeface="微软雅黑" pitchFamily="34" charset="-122"/>
                <a:ea typeface="微软雅黑" pitchFamily="34" charset="-122"/>
              </a:rPr>
              <a:t>0%</a:t>
            </a:r>
            <a:endParaRPr lang="zh-CN" altLang="en-US" sz="2400" b="1" dirty="0" smtClean="0">
              <a:solidFill>
                <a:schemeClr val="bg1"/>
              </a:solidFill>
              <a:latin typeface="微软雅黑" pitchFamily="34" charset="-122"/>
              <a:ea typeface="微软雅黑" pitchFamily="34" charset="-122"/>
            </a:endParaRPr>
          </a:p>
        </p:txBody>
      </p:sp>
      <p:sp>
        <p:nvSpPr>
          <p:cNvPr id="18"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dirty="0" smtClean="0"/>
              <a:t>移动</a:t>
            </a:r>
            <a:r>
              <a:rPr lang="en-US" altLang="zh-CN" smtClean="0"/>
              <a:t>BOS</a:t>
            </a:r>
            <a:r>
              <a:rPr lang="zh-CN" altLang="en-US" smtClean="0"/>
              <a:t>，企业移动应用定制平台</a:t>
            </a:r>
            <a:endParaRPr lang="zh-CN" altLang="en-US" dirty="0"/>
          </a:p>
        </p:txBody>
      </p:sp>
    </p:spTree>
    <p:extLst>
      <p:ext uri="{BB962C8B-B14F-4D97-AF65-F5344CB8AC3E}">
        <p14:creationId xmlns:p14="http://schemas.microsoft.com/office/powerpoint/2010/main" val="17404526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主题">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10000"/>
          </a:schemeClr>
        </a:solidFill>
        <a:ln>
          <a:solidFill>
            <a:schemeClr val="accent1"/>
          </a:solidFill>
        </a:ln>
      </a:spPr>
      <a:bodyPr spcFirstLastPara="0" vert="horz" wrap="square" lIns="99344" tIns="70134" rIns="40924" bIns="70134" numCol="1" spcCol="1270" anchor="ctr" anchorCtr="0">
        <a:noAutofit/>
      </a:bodyPr>
      <a:lstStyle>
        <a:defPPr algn="ctr" defTabSz="2044700">
          <a:lnSpc>
            <a:spcPct val="90000"/>
          </a:lnSpc>
          <a:spcBef>
            <a:spcPct val="0"/>
          </a:spcBef>
          <a:spcAft>
            <a:spcPct val="35000"/>
          </a:spcAft>
          <a:defRPr sz="3600" kern="1200" dirty="0" smtClean="0">
            <a:latin typeface="微软雅黑" panose="020B0503020204020204" pitchFamily="34" charset="-122"/>
            <a:ea typeface="微软雅黑" panose="020B0503020204020204" pitchFamily="34" charset="-122"/>
          </a:defRPr>
        </a:defPPr>
      </a:lstStyle>
      <a: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④内部公开（16：9_密级模版）">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60000"/>
            <a:lumOff val="40000"/>
          </a:schemeClr>
        </a:solidFill>
        <a:ln>
          <a:noFill/>
        </a:ln>
        <a:effectLst/>
      </a:spPr>
      <a:bodyPr rtlCol="0" anchor="ctr"/>
      <a:lstStyle>
        <a:defPPr algn="ctr">
          <a:defRPr kumimoji="1"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lIns="0" tIns="0" rIns="0" bIns="0" anchor="ctr"/>
      <a:lstStyle>
        <a:defPPr>
          <a:lnSpc>
            <a:spcPct val="120000"/>
          </a:lnSpc>
          <a:defRPr kumimoji="0" sz="1100" dirty="0">
            <a:latin typeface="微软雅黑" pitchFamily="34" charset="-122"/>
            <a:ea typeface="微软雅黑" pitchFamily="34" charset="-122"/>
          </a:defRPr>
        </a:defPPr>
      </a:lstStyle>
    </a:txDef>
  </a:objectDefaults>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1738</TotalTime>
  <Words>2616</Words>
  <Application>Microsoft Office PowerPoint</Application>
  <PresentationFormat>全屏显示(16:9)</PresentationFormat>
  <Paragraphs>486</Paragraphs>
  <Slides>48</Slides>
  <Notes>16</Notes>
  <HiddenSlides>1</HiddenSlides>
  <MMClips>0</MMClips>
  <ScaleCrop>false</ScaleCrop>
  <HeadingPairs>
    <vt:vector size="4" baseType="variant">
      <vt:variant>
        <vt:lpstr>主题</vt:lpstr>
      </vt:variant>
      <vt:variant>
        <vt:i4>6</vt:i4>
      </vt:variant>
      <vt:variant>
        <vt:lpstr>幻灯片标题</vt:lpstr>
      </vt:variant>
      <vt:variant>
        <vt:i4>48</vt:i4>
      </vt:variant>
    </vt:vector>
  </HeadingPairs>
  <TitlesOfParts>
    <vt:vector size="54" baseType="lpstr">
      <vt:lpstr>Office 主题</vt:lpstr>
      <vt:lpstr>2_Office 主题</vt:lpstr>
      <vt:lpstr>1_Office 主题</vt:lpstr>
      <vt:lpstr>3_Office 主题</vt:lpstr>
      <vt:lpstr>4_Office 主题</vt:lpstr>
      <vt:lpstr>④内部公开（16：9_密级模版）</vt:lpstr>
      <vt:lpstr>K/3 Cloud V6.1产品培训 -- 移动平台</vt:lpstr>
      <vt:lpstr>PowerPoint 演示文稿</vt:lpstr>
      <vt:lpstr>PowerPoint 演示文稿</vt:lpstr>
      <vt:lpstr>企业商业模式的变化</vt:lpstr>
      <vt:lpstr>管理方式的变化</vt:lpstr>
      <vt:lpstr>管理方式的变化</vt:lpstr>
      <vt:lpstr>移动互联时代企业信息化建设O2O方案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平台特性-蓝牙打印</vt:lpstr>
      <vt:lpstr>Cloud移动主控台——移动BOS</vt:lpstr>
      <vt:lpstr>移动端的主控台——移动工作台</vt:lpstr>
      <vt:lpstr>移动平台国际化框架(6.1新增功能)</vt:lpstr>
      <vt:lpstr>移动应用统计分析平台(6.1新增功能)</vt:lpstr>
      <vt:lpstr>无缝对接云之家的一站式任务处理(6.1新增功能)</vt:lpstr>
      <vt:lpstr>第三方集成-云之家</vt:lpstr>
      <vt:lpstr>第三方集成-云之家</vt:lpstr>
      <vt:lpstr>K/3 Cloud云之家集成—预置轻应用</vt:lpstr>
      <vt:lpstr>K/3 Cloud云之家集成—预置轻应用</vt:lpstr>
      <vt:lpstr>K/3 Cloud云之家集成—掌上资金</vt:lpstr>
      <vt:lpstr>K/3 Cloud云之家集成—移动下单</vt:lpstr>
      <vt:lpstr>K/3 Cloud云之家集成—经营分析</vt:lpstr>
      <vt:lpstr>K/3 Cloud云之家集成—业务审批</vt:lpstr>
      <vt:lpstr>PowerPoint 演示文稿</vt:lpstr>
      <vt:lpstr>PowerPoint 演示文稿</vt:lpstr>
      <vt:lpstr>PowerPoint 演示文稿</vt:lpstr>
      <vt:lpstr>PowerPoint 演示文稿</vt:lpstr>
      <vt:lpstr>移动应用典型客户</vt:lpstr>
      <vt:lpstr>龙奔丰吉项目</vt:lpstr>
      <vt:lpstr>移动开发案例—移动销售</vt:lpstr>
      <vt:lpstr>PowerPoint 演示文稿</vt:lpstr>
      <vt:lpstr>PowerPoint 演示文稿</vt:lpstr>
      <vt:lpstr>PowerPoint 演示文稿</vt:lpstr>
      <vt:lpstr>PowerPoint 演示文稿</vt:lpstr>
      <vt:lpstr>PowerPoint 演示文稿</vt:lpstr>
      <vt:lpstr>反馈与帮助</vt:lpstr>
      <vt:lpstr>PowerPoint 演示文稿</vt:lpstr>
      <vt:lpstr>特别声明</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rd_violet</dc:creator>
  <cp:lastModifiedBy>zhihong_huang</cp:lastModifiedBy>
  <cp:revision>175</cp:revision>
  <dcterms:created xsi:type="dcterms:W3CDTF">2014-09-02T10:16:43Z</dcterms:created>
  <dcterms:modified xsi:type="dcterms:W3CDTF">2016-06-08T06:44:39Z</dcterms:modified>
</cp:coreProperties>
</file>